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09" r:id="rId2"/>
    <p:sldId id="554" r:id="rId3"/>
    <p:sldId id="575" r:id="rId4"/>
    <p:sldId id="566" r:id="rId5"/>
    <p:sldId id="534" r:id="rId6"/>
    <p:sldId id="523" r:id="rId7"/>
    <p:sldId id="524" r:id="rId8"/>
    <p:sldId id="525" r:id="rId9"/>
    <p:sldId id="535" r:id="rId10"/>
    <p:sldId id="527" r:id="rId11"/>
    <p:sldId id="528" r:id="rId12"/>
    <p:sldId id="539" r:id="rId13"/>
    <p:sldId id="555" r:id="rId14"/>
    <p:sldId id="556" r:id="rId15"/>
    <p:sldId id="557" r:id="rId16"/>
    <p:sldId id="558" r:id="rId17"/>
    <p:sldId id="559" r:id="rId18"/>
    <p:sldId id="565" r:id="rId19"/>
    <p:sldId id="577" r:id="rId20"/>
    <p:sldId id="578" r:id="rId21"/>
    <p:sldId id="579" r:id="rId22"/>
    <p:sldId id="580" r:id="rId23"/>
    <p:sldId id="581" r:id="rId24"/>
    <p:sldId id="582" r:id="rId25"/>
    <p:sldId id="583" r:id="rId26"/>
    <p:sldId id="585" r:id="rId27"/>
    <p:sldId id="587" r:id="rId28"/>
    <p:sldId id="588" r:id="rId29"/>
    <p:sldId id="589" r:id="rId30"/>
    <p:sldId id="573" r:id="rId31"/>
    <p:sldId id="552" r:id="rId32"/>
    <p:sldId id="569" r:id="rId33"/>
    <p:sldId id="567" r:id="rId34"/>
    <p:sldId id="571" r:id="rId35"/>
    <p:sldId id="576" r:id="rId36"/>
    <p:sldId id="553" r:id="rId3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rgbClr val="333333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333333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333333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333333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333333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333333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333333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333333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333333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3333"/>
    <a:srgbClr val="FF6600"/>
    <a:srgbClr val="292929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93863" autoAdjust="0"/>
  </p:normalViewPr>
  <p:slideViewPr>
    <p:cSldViewPr>
      <p:cViewPr varScale="1">
        <p:scale>
          <a:sx n="107" d="100"/>
          <a:sy n="107" d="100"/>
        </p:scale>
        <p:origin x="16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42"/>
    </p:cViewPr>
  </p:sorterViewPr>
  <p:notesViewPr>
    <p:cSldViewPr>
      <p:cViewPr varScale="1">
        <p:scale>
          <a:sx n="59" d="100"/>
          <a:sy n="59" d="100"/>
        </p:scale>
        <p:origin x="-2466" y="-90"/>
      </p:cViewPr>
      <p:guideLst>
        <p:guide orient="horz" pos="3127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defTabSz="912731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0" y="2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 defTabSz="912731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0AA4158-A0F8-4663-94BC-4B75185C9B3F}" type="datetimeFigureOut">
              <a:rPr lang="pl-PL"/>
              <a:pPr>
                <a:defRPr/>
              </a:pPr>
              <a:t>19.07.2019</a:t>
            </a:fld>
            <a:endParaRPr lang="pl-P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6578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defTabSz="912731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0" y="9426578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 defTabSz="912731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8D16D45-E294-4CE9-B37E-926FC55391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8580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0" y="2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6D6A9B-E774-4119-B9BD-8844E071074C}" type="datetimeFigureOut">
              <a:rPr lang="pl-PL"/>
              <a:pPr>
                <a:defRPr/>
              </a:pPr>
              <a:t>19.07.2019</a:t>
            </a:fld>
            <a:endParaRPr lang="pl-PL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5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0" y="9428165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2D15029-15C0-4AC5-821E-591BB47DA3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710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D15029-15C0-4AC5-821E-591BB47DA3A7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D15029-15C0-4AC5-821E-591BB47DA3A7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D15029-15C0-4AC5-821E-591BB47DA3A7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D15029-15C0-4AC5-821E-591BB47DA3A7}" type="slidenum">
              <a:rPr lang="pl-PL" smtClean="0"/>
              <a:pPr>
                <a:defRPr/>
              </a:pPr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D15029-15C0-4AC5-821E-591BB47DA3A7}" type="slidenum">
              <a:rPr lang="pl-PL" smtClean="0"/>
              <a:pPr>
                <a:defRPr/>
              </a:pPr>
              <a:t>27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00250" cy="57150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848350" cy="57150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5000" y="304800"/>
            <a:ext cx="67818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685800" y="2286000"/>
            <a:ext cx="8001000" cy="3733800"/>
          </a:xfrm>
        </p:spPr>
        <p:txBody>
          <a:bodyPr/>
          <a:lstStyle/>
          <a:p>
            <a:pPr lvl="0"/>
            <a:endParaRPr lang="pl-PL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3048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3657600" y="64770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pl-PL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www.marr.pl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rr.pl/pozyczki-z-marr/" TargetMode="External"/><Relationship Id="rId2" Type="http://schemas.openxmlformats.org/officeDocument/2006/relationships/hyperlink" Target="mailto:pozyczki@marr.pl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po.malopolska.pl/o-programie/rewitalizacja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-1" y="1056646"/>
            <a:ext cx="9107763" cy="5463034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l-PL" sz="15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5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5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5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800" b="1" dirty="0"/>
          </a:p>
          <a:p>
            <a:pPr algn="ctr">
              <a:defRPr/>
            </a:pPr>
            <a:endParaRPr lang="pl-PL" sz="1400" b="1" dirty="0"/>
          </a:p>
          <a:p>
            <a:pPr algn="ctr">
              <a:defRPr/>
            </a:pPr>
            <a:r>
              <a:rPr lang="pl-PL" sz="3000" b="1" dirty="0"/>
              <a:t>Konkurencyjne instrumenty finansowe</a:t>
            </a:r>
            <a:endParaRPr lang="pl-PL" sz="30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l-PL" sz="30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Małopolskiej Agencji Rozwoju Regionalnego S.A.</a:t>
            </a:r>
          </a:p>
          <a:p>
            <a:pPr algn="ctr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dla małopolskich jednostek samorządu terytorialnego, przedsiębiorstw, </a:t>
            </a:r>
          </a:p>
          <a:p>
            <a:pPr algn="ctr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wspólnot i spółdzielni mieszkaniowych </a:t>
            </a:r>
          </a:p>
          <a:p>
            <a:pPr algn="ctr">
              <a:defRPr/>
            </a:pPr>
            <a:endParaRPr lang="pl-PL" sz="14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30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0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5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l-PL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Marek Budzik – dyrektor Departamentu Instrumentów Finansowych</a:t>
            </a:r>
          </a:p>
          <a:p>
            <a:pPr algn="ctr">
              <a:defRPr/>
            </a:pPr>
            <a:r>
              <a:rPr lang="pl-PL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Rafał Wdowicz – zastępca dyrektora Departamentu Instrumentów Finansowych</a:t>
            </a:r>
          </a:p>
          <a:p>
            <a:pPr algn="ctr">
              <a:defRPr/>
            </a:pPr>
            <a:endParaRPr lang="pl-PL" sz="15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5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Obraz 2" descr="C:\Users\mwisn4\Desktop\logotyp_małopolsk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85800"/>
            <a:ext cx="5757545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az 3" descr="https://rpo.bgk.pl/files/public/Jeremie2/RPO/dymek_zolt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508" y="5715000"/>
            <a:ext cx="1024255" cy="605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6. Zasady udzielania pożyczki  (1).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 algn="just"/>
            <a:r>
              <a:rPr lang="pl-PL" sz="1600" b="1" dirty="0"/>
              <a:t>Warunkiem ubiegania się o wsparcie w ramach działania jest wykazanie wpływu projektu na likwidację lub niwelację zdiagnozowanych w programie rewitalizacji problemów społecznych. W ramach instrumentu finansowego wsparte zostaną działania inwestycyjne służące rozwiązywaniu zdiagnozowanych problemów społecznych, w tym w szczególności</a:t>
            </a:r>
            <a:r>
              <a:rPr lang="pl-PL" sz="1600" dirty="0"/>
              <a:t>: </a:t>
            </a:r>
          </a:p>
          <a:p>
            <a:endParaRPr lang="pl-PL" sz="1600" dirty="0"/>
          </a:p>
          <a:p>
            <a:r>
              <a:rPr lang="pl-PL" sz="1600" dirty="0"/>
              <a:t>a) przebudowa, rozbudowa, modernizacja i adaptacja obiektów infrastrukturalnych z przeznaczeniem na cele społeczne, obejmujące: placówki oferujące wsparcie dzienne dla dzieci i młodzieży (np. żłobki, przedszkola i inne formy wychowania przedszkolnego, szkoły, świetlice, w tym środowiskowe); obiekty rekreacyjne (np. ścieżki zdrowia, place zabaw, boiska); obiekty infrastruktury kultury - maksymalna kwota kosztów kwalifikowanych projektu </a:t>
            </a:r>
            <a:r>
              <a:rPr lang="pl-PL" sz="1600" dirty="0">
                <a:solidFill>
                  <a:srgbClr val="FF0000"/>
                </a:solidFill>
              </a:rPr>
              <a:t>w zakresie kultury nie</a:t>
            </a:r>
            <a:r>
              <a:rPr lang="pl-PL" sz="1600" dirty="0"/>
              <a:t> </a:t>
            </a:r>
            <a:r>
              <a:rPr lang="pl-PL" sz="1600" dirty="0">
                <a:solidFill>
                  <a:srgbClr val="FF0000"/>
                </a:solidFill>
              </a:rPr>
              <a:t>może przekroczyć 8 mln PLN</a:t>
            </a:r>
            <a:r>
              <a:rPr lang="pl-PL" sz="1600" dirty="0"/>
              <a:t>; obiekty, w których świadczone są usługi służące aktywizacji społecznej i zawodowej mieszkańców; obiekty wielofunkcyjne, w których łączone są różne funkcje społeczne; </a:t>
            </a:r>
          </a:p>
          <a:p>
            <a:r>
              <a:rPr lang="pl-PL" sz="1600" dirty="0"/>
              <a:t>b) budowa obiektów infrastrukturalnych z przeznaczeniem na cele społeczne – w zakresie wskazanym w pkt. a); </a:t>
            </a:r>
            <a:r>
              <a:rPr lang="pl-PL" dirty="0"/>
              <a:t> </a:t>
            </a:r>
          </a:p>
          <a:p>
            <a:pPr lvl="1"/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42639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6. Zasady udzielania pożyczki  (2).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r>
              <a:rPr lang="pl-PL" sz="1600" dirty="0"/>
              <a:t>c) działania prowadzące do ożywienia gospodarczego rewitalizowanych obszarów (np. zagospodarowanie przestrzeni na cele gospodarcze); </a:t>
            </a:r>
          </a:p>
          <a:p>
            <a:endParaRPr lang="pl-PL" sz="1600" dirty="0"/>
          </a:p>
          <a:p>
            <a:r>
              <a:rPr lang="pl-PL" sz="1600" dirty="0"/>
              <a:t>d) zagospodarowanie (przebudowa, rozbudowa, modernizacja i adaptacja) przestrzeni publicznej na cele społeczne (np. place, skwery, parki, drogi rowerowe);</a:t>
            </a:r>
          </a:p>
          <a:p>
            <a:r>
              <a:rPr lang="pl-PL" sz="1600" dirty="0"/>
              <a:t> </a:t>
            </a:r>
          </a:p>
          <a:p>
            <a:r>
              <a:rPr lang="pl-PL" sz="1600" dirty="0"/>
              <a:t>e) modernizacje, renowacje budynków użyteczności publicznej poprawiające ich estetykę zewnętrzną. Przedsięwzięcia w ramach powyższego typu projektu, o ile przewidują modernizację energetyczną budynków, muszą mieć uzasadnienie w audycie energetycznym; </a:t>
            </a:r>
          </a:p>
          <a:p>
            <a:endParaRPr lang="pl-PL" sz="1600" dirty="0"/>
          </a:p>
          <a:p>
            <a:r>
              <a:rPr lang="pl-PL" sz="1600" dirty="0"/>
              <a:t>f) modernizacje, renowacje części wspólnych wielorodzinnych budynków mieszkalnych, tj. odnowienie elementów strukturalnych budynku (dachy, fasady, okna i drzwi w fasadzie, klatki schodowe i korytarze, windy), w tym modernizacja energetyczna budynków w zakresie wynikającym z audytu energetycznego. </a:t>
            </a:r>
          </a:p>
          <a:p>
            <a:endParaRPr lang="pl-PL" sz="1600" dirty="0"/>
          </a:p>
          <a:p>
            <a:pPr lvl="1"/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953616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7. Wydatkowanie środków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Maksymalny termin na wypłatę całkowitej kwoty Jednostkowej Pożyczki Ostatecznemu Odbiorcy wynosi 360 dni kalendarzowych licząc od dnia zawarcia Umowy Inwestycyjnej pomiędzy Pośrednikiem Finansowym i Ostatecznym Odbiorcą.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Wydatkowanie środków jednostkowej pożyczki musi zostać należycie udokumentowane w terminie do 180 dni kalendarzowych od daty jej całkowitej wypłaty do ostatecznego odbiorcy. W uzasadnionych przypadkach i na wniosek Ostatecznego Odbiorcy termin ten może zostać wydłużony maksymalnie o kolejne 90 dni ze względu na charakter inwestycji. 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Dokumentem potwierdzającym wydatkowanie środków zgodnie z celem na jaki zostały przyznane jest faktura lub dokument równoważnej wartości dowodowej, w rozumieniu przepisów prawa krajowego. Przedstawione w ramach rozliczenia dokumenty powinny w sposób jednoznaczny potwierdzać, że kwota pożyczki została wykorzystana zgodnie z przeznaczeniem na jakie została udzielona .</a:t>
            </a:r>
          </a:p>
          <a:p>
            <a:endParaRPr lang="pl-PL" sz="1800" dirty="0"/>
          </a:p>
          <a:p>
            <a:endParaRPr lang="pl-PL" sz="1600" dirty="0"/>
          </a:p>
          <a:p>
            <a:pPr lvl="1"/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053138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1382525"/>
            <a:ext cx="8763000" cy="5047536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l-PL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POŻYCZKA NA EFEKTYWNOŚĆ ENERGETYCZNĄ</a:t>
            </a: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Obraz 2" descr="C:\Users\mwisn4\Desktop\logotyp_małopolsk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5757545" cy="30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574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efektywność energetyczną.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1. Informacje ogólne.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828800"/>
            <a:ext cx="8686800" cy="4114800"/>
          </a:xfrm>
        </p:spPr>
        <p:txBody>
          <a:bodyPr/>
          <a:lstStyle/>
          <a:p>
            <a:endParaRPr lang="pl-PL" sz="1800" dirty="0"/>
          </a:p>
          <a:p>
            <a:r>
              <a:rPr lang="pl-PL" sz="1800" dirty="0"/>
              <a:t>Pożyczka udzielana jest na podstawie zawartej w dniu 18.01.2018 r. umowy operacyjnej z MARR S.A. przez BGK w ramach Regionalnego Programu Operacyjnego Województwa Małopolskiego na lata 2014-2020, w ramach Osi Priorytetowej 4 (Poddziałanie 4.3.4. Głęboka modernizacja energetyczna budynków wielorodzinnych mieszkaniowych - instrument finansowy). </a:t>
            </a:r>
          </a:p>
          <a:p>
            <a:r>
              <a:rPr lang="pl-PL" sz="1800" dirty="0"/>
              <a:t>W ramach wsparcia podstawowego na pożyczkę przeznaczona jest kwota </a:t>
            </a:r>
            <a:r>
              <a:rPr lang="pl-PL" sz="1800" b="1" dirty="0"/>
              <a:t>34 042 553,19 zł</a:t>
            </a:r>
            <a:r>
              <a:rPr lang="pl-PL" sz="1800" dirty="0"/>
              <a:t>  (32 000 000 zł wkład BGK z Regionalnego Programu Operacyjnego Województwa Małopolskiego, 2 042 553,19 zł wkład własny MARR S.A.). Okres wydatkowania do czerwca 2020 r. W ramach projektu zawartych będzie co najmniej 80 pożyczek (wsparcie podstawowe).</a:t>
            </a:r>
          </a:p>
          <a:p>
            <a:r>
              <a:rPr lang="pl-PL" sz="1800" dirty="0"/>
              <a:t>Umowa przewiduje </a:t>
            </a:r>
            <a:r>
              <a:rPr lang="pl-PL" sz="1800" b="1" dirty="0"/>
              <a:t>tzw. prawo</a:t>
            </a:r>
            <a:r>
              <a:rPr lang="pl-PL" sz="1800" dirty="0"/>
              <a:t> </a:t>
            </a:r>
            <a:r>
              <a:rPr lang="pl-PL" sz="1800" b="1" dirty="0"/>
              <a:t>opcji, </a:t>
            </a:r>
            <a:r>
              <a:rPr lang="pl-PL" sz="1800" dirty="0"/>
              <a:t>czyli </a:t>
            </a:r>
            <a:r>
              <a:rPr lang="pl-PL" sz="1800" b="1" dirty="0"/>
              <a:t>podwojenie </a:t>
            </a:r>
            <a:r>
              <a:rPr lang="pl-PL" sz="1800" dirty="0"/>
              <a:t>ww. kwoty i wydatkowanie jej w kolejnych 29 miesiącach, tj. do listopada 2022 r.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74383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efektywność energetyczną.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2. Cel, beneficjenci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endParaRPr lang="pl-PL" sz="1800" dirty="0"/>
          </a:p>
          <a:p>
            <a:pPr lvl="0"/>
            <a:r>
              <a:rPr lang="pl-PL" sz="1800" b="1" dirty="0"/>
              <a:t>CEL POŻYCZKI</a:t>
            </a:r>
            <a:endParaRPr lang="pl-PL" sz="1800" dirty="0"/>
          </a:p>
          <a:p>
            <a:endParaRPr lang="pl-PL" sz="1800" dirty="0"/>
          </a:p>
          <a:p>
            <a:r>
              <a:rPr lang="pl-PL" sz="1800" dirty="0"/>
              <a:t>Zwiększenie efektywności energetycznej w sektorze mieszkaniowym. Finansowane będą przedsięwzięcia z zakresu modernizacji energetycznej budynków wielorodzinnych mieszkaniowych wraz z wymianą źródeł ciepła, z możliwością zastosowania odnawialnych źródeł energii.</a:t>
            </a:r>
          </a:p>
          <a:p>
            <a:endParaRPr lang="pl-PL" sz="1800" dirty="0"/>
          </a:p>
          <a:p>
            <a:pPr lvl="0"/>
            <a:r>
              <a:rPr lang="pl-PL" sz="1800" b="1" dirty="0"/>
              <a:t>DLA KOGO ? – ODBIORCY POŻYCZEK</a:t>
            </a:r>
            <a:endParaRPr lang="pl-PL" sz="1800" dirty="0"/>
          </a:p>
          <a:p>
            <a:r>
              <a:rPr lang="pl-PL" sz="1800" b="1" dirty="0"/>
              <a:t> </a:t>
            </a:r>
            <a:endParaRPr lang="pl-PL" sz="1800" dirty="0"/>
          </a:p>
          <a:p>
            <a:r>
              <a:rPr lang="pl-PL" sz="1800" dirty="0"/>
              <a:t>Oferta dla spółdzielni i wspólnot mieszkaniowych, Towarzystw Budownictwa Społecznego, jednostek samorządu terytorialnego i  podległych im podmiotów (w zakresie budynków komunalnych) zlokalizowanych na terenie Województwa Małopolskiego. </a:t>
            </a:r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810271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efektywność energetyczną.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3. Parametry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endParaRPr lang="pl-PL" sz="1800" dirty="0"/>
          </a:p>
          <a:p>
            <a:r>
              <a:rPr lang="pl-PL" dirty="0"/>
              <a:t> </a:t>
            </a:r>
            <a:endParaRPr lang="pl-PL" sz="1800" dirty="0"/>
          </a:p>
          <a:p>
            <a:pPr lvl="0"/>
            <a:r>
              <a:rPr lang="pl-PL" dirty="0"/>
              <a:t>Wartość pożyczki – od 100 tys. zł do 3,2 mln zł.</a:t>
            </a:r>
          </a:p>
          <a:p>
            <a:pPr lvl="0"/>
            <a:r>
              <a:rPr lang="pl-PL" dirty="0"/>
              <a:t>Maksymalny okres spłaty nie dłuższy niż  20 lat  licząc od daty jej uruchomienia.</a:t>
            </a:r>
          </a:p>
          <a:p>
            <a:pPr lvl="0"/>
            <a:r>
              <a:rPr lang="pl-PL" dirty="0"/>
              <a:t>Może być udzielona karencja w spłacie kapitału na okres do 6 miesięcy, przy czym nie wydłuża ona okresu spłaty pożyczki.</a:t>
            </a:r>
          </a:p>
          <a:p>
            <a:pPr lvl="0"/>
            <a:r>
              <a:rPr lang="pl-PL" dirty="0"/>
              <a:t>W przypadku pożyczki udzielanej w formie pomocy inwestycyjnej odbiorca zobowiązany będzie do zapewnienia wkładu własnego (środków własnych lub pozyskanych z zewnętrznych źródeł finansowania), w postaci wolnej od wszelkiego publicznego </a:t>
            </a:r>
            <a:r>
              <a:rPr lang="pl-PL"/>
              <a:t>wsparcia  finansowego, 24%.</a:t>
            </a:r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845188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efektywność energetyczną.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4. Oprocentowanie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524000"/>
            <a:ext cx="8763000" cy="4724400"/>
          </a:xfrm>
        </p:spPr>
        <p:txBody>
          <a:bodyPr/>
          <a:lstStyle/>
          <a:p>
            <a:r>
              <a:rPr lang="pl-PL" dirty="0"/>
              <a:t> </a:t>
            </a:r>
            <a:endParaRPr lang="pl-PL" sz="1800" dirty="0"/>
          </a:p>
          <a:p>
            <a:pPr lvl="0"/>
            <a:r>
              <a:rPr lang="pl-PL" dirty="0"/>
              <a:t>Pożyczki oprocentowane będą:</a:t>
            </a:r>
          </a:p>
          <a:p>
            <a:pPr lvl="1"/>
            <a:r>
              <a:rPr lang="pl-PL" dirty="0">
                <a:solidFill>
                  <a:srgbClr val="FF0000"/>
                </a:solidFill>
              </a:rPr>
              <a:t>0,5 % </a:t>
            </a:r>
            <a:r>
              <a:rPr lang="pl-PL" dirty="0"/>
              <a:t>w skali roku, o ile wyniki pozytywnie zweryfikowanego audytu energetycznego potwierdzają możliwość osiągnięcia oszczędności w zużyciu energii końcowej na poziomie od </a:t>
            </a:r>
            <a:r>
              <a:rPr lang="pl-PL" dirty="0">
                <a:solidFill>
                  <a:srgbClr val="FF0000"/>
                </a:solidFill>
              </a:rPr>
              <a:t>25% do 40%,</a:t>
            </a:r>
          </a:p>
          <a:p>
            <a:pPr lvl="1"/>
            <a:r>
              <a:rPr lang="pl-PL" dirty="0">
                <a:solidFill>
                  <a:srgbClr val="FF0000"/>
                </a:solidFill>
              </a:rPr>
              <a:t>0,25 % </a:t>
            </a:r>
            <a:r>
              <a:rPr lang="pl-PL" dirty="0"/>
              <a:t>w skali roku, o ile wyniki pozytywnie zweryfikowanego audytu energetycznego potwierdzają możliwość osiągnięcia oszczędności w zużyciu energii końcowej na poziomie powyżej </a:t>
            </a:r>
            <a:r>
              <a:rPr lang="pl-PL" dirty="0">
                <a:solidFill>
                  <a:srgbClr val="FF0000"/>
                </a:solidFill>
              </a:rPr>
              <a:t>40% do 60%,</a:t>
            </a:r>
          </a:p>
          <a:p>
            <a:pPr lvl="1"/>
            <a:r>
              <a:rPr lang="pl-PL" dirty="0">
                <a:solidFill>
                  <a:srgbClr val="FF0000"/>
                </a:solidFill>
              </a:rPr>
              <a:t>0,15% </a:t>
            </a:r>
            <a:r>
              <a:rPr lang="pl-PL" dirty="0"/>
              <a:t>jeśli wyniki pozytywnie zweryfikowanego audytu energetycznego potwierdzają możliwość osiągnięcia oszczędności w zużyciu energii końcowej na poziomie powyżej </a:t>
            </a:r>
            <a:r>
              <a:rPr lang="pl-PL" dirty="0">
                <a:solidFill>
                  <a:srgbClr val="FF0000"/>
                </a:solidFill>
              </a:rPr>
              <a:t>60%.</a:t>
            </a:r>
          </a:p>
          <a:p>
            <a:r>
              <a:rPr lang="pl-PL" dirty="0"/>
              <a:t>Powyższe oprocentowanie będzie stałe w całym okresie pożyczkowym.</a:t>
            </a:r>
          </a:p>
          <a:p>
            <a:r>
              <a:rPr lang="pl-PL" dirty="0"/>
              <a:t>Za udzielenie i obsługę pożyczki nie będą pobierane żadne opłaty ani prowizje.</a:t>
            </a:r>
          </a:p>
          <a:p>
            <a:pPr marL="457200" lvl="1" indent="0">
              <a:buNone/>
            </a:pPr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40295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efektywność energetyczną.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6. Wydatkowanie  środków.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Maksymalny termin na wypłatę całkowitej kwoty Jednostkowej  Pożyczki  Ostatecznemu Odbiorcy wynosi 180 dni kalendarzowych licząc od dnia zawarcia Umowy Inwestycyjnej pomiędzy Pośrednikiem Finansowym i Ostatecznym Odbiorcą.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Wydatkowanie środków jednostkowej pożyczki musi zostać należycie udokumentowane w terminie do 180 dni kalendarzowych od daty jej całkowitej wypłaty do ostatecznego odbiorcy. W uzasadnionych przypadkach i na wniosek Ostatecznego Odbiorcy termin ten może zostać wydłużony maksymalnie o kolejne 180 dni ze względu na charakter inwestycji. 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1"/>
                </a:solidFill>
              </a:rPr>
              <a:t>Dokumentem potwierdzającym wydatkowanie środków zgodnie z celem na jaki zostały przyznane jest faktura lub dokument równoważnej wartości dowodowej, w rozumieniu przepisów prawa krajowego. Przedstawione w ramach rozliczenia dokumenty powinny w sposób jednoznaczny potwierdzać, że kwota pożyczki została wykorzystana zgodnie z przeznaczeniem na jakie została udzielona.</a:t>
            </a:r>
          </a:p>
          <a:p>
            <a:pPr marL="457200" lvl="1" indent="0">
              <a:buNone/>
            </a:pPr>
            <a:endParaRPr lang="pl-PL" dirty="0"/>
          </a:p>
          <a:p>
            <a:pPr lvl="1"/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138762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1505637"/>
            <a:ext cx="8763000" cy="4801314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pl-PL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Wsparcie ze środków EFRR i Budżetu Państwa dla MŚP działających na rynku powyżej 24 miesięcy</a:t>
            </a: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Obraz 2" descr="C:\Users\mwisn4\Desktop\logotyp_małopolsk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5757545" cy="30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585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Agenda prezentacji.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59" y="2209800"/>
            <a:ext cx="8763000" cy="4343400"/>
          </a:xfrm>
        </p:spPr>
        <p:txBody>
          <a:bodyPr/>
          <a:lstStyle/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Kategoryzacja udzielanych pożyczek.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Podstawowe parametry oferowanych instrumentów finansowych. 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Konkurencyjne warunki pożyczek.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Zasady wydatkowania środków z pożyczek.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Unikatowe instrumenty finansowe.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pl-PL" dirty="0"/>
              <a:t>Praktyczne korzyści wynikające z oferty MARR S.A.  </a:t>
            </a:r>
          </a:p>
          <a:p>
            <a:pPr>
              <a:buFont typeface="+mj-lt"/>
              <a:buAutoNum type="arabicPeriod"/>
            </a:pPr>
            <a:endParaRPr lang="pl-PL" dirty="0"/>
          </a:p>
          <a:p>
            <a:pPr>
              <a:buFont typeface="+mj-lt"/>
              <a:buAutoNum type="arabicPeriod"/>
            </a:pPr>
            <a:endParaRPr lang="pl-PL" sz="1800" dirty="0"/>
          </a:p>
          <a:p>
            <a:pPr>
              <a:buFont typeface="+mj-lt"/>
              <a:buAutoNum type="arabicPeriod"/>
            </a:pPr>
            <a:endParaRPr lang="pl-PL" sz="1800" dirty="0"/>
          </a:p>
          <a:p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282037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304800"/>
            <a:ext cx="6781800" cy="12954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</a:t>
            </a:r>
            <a:b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Informacje ogólne (1).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828800"/>
            <a:ext cx="8763000" cy="4343400"/>
          </a:xfrm>
        </p:spPr>
        <p:txBody>
          <a:bodyPr/>
          <a:lstStyle/>
          <a:p>
            <a:r>
              <a:rPr lang="pl-PL" sz="1800" dirty="0">
                <a:solidFill>
                  <a:schemeClr val="tx1"/>
                </a:solidFill>
              </a:rPr>
              <a:t>Pożyczka udzielana jest na podstawie zawartej w dniu 15.10.2018 r. umowy operacyjnej z konsorcjum w składzie: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Małopolska Agencja Rozwoju Regionalnego S.A. (lider Konsorcjum),</a:t>
            </a:r>
          </a:p>
          <a:p>
            <a:pPr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Agencja Rozwoju Małopolski Zachodniej S.A.,</a:t>
            </a:r>
          </a:p>
          <a:p>
            <a:pPr lvl="0"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Tarnowska Agencja Rozwoju Regionalnego S.A.,</a:t>
            </a:r>
          </a:p>
          <a:p>
            <a:pPr lvl="0"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Stowarzyszenie „Samorządowe Centrum Przedsiębiorczości i Rozwoju” w Suchej Beskidzkiej,</a:t>
            </a:r>
          </a:p>
          <a:p>
            <a:pPr lvl="0"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Fundacja Rozwoju Regionu Rabka,</a:t>
            </a:r>
          </a:p>
          <a:p>
            <a:pPr lvl="0">
              <a:buFont typeface="Arial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</a:rPr>
              <a:t>Centrum Biznesu Małopolski Zachodniej Sp. z o.o.,</a:t>
            </a:r>
          </a:p>
          <a:p>
            <a:pPr marL="0" lvl="0" indent="0"/>
            <a:endParaRPr lang="pl-PL" sz="1800" dirty="0">
              <a:solidFill>
                <a:schemeClr val="tx1"/>
              </a:solidFill>
            </a:endParaRPr>
          </a:p>
          <a:p>
            <a:pPr lvl="0"/>
            <a:r>
              <a:rPr lang="pl-PL" sz="1800" dirty="0">
                <a:solidFill>
                  <a:schemeClr val="tx1"/>
                </a:solidFill>
              </a:rPr>
              <a:t>	</a:t>
            </a:r>
            <a:r>
              <a:rPr lang="pl-PL" sz="1600" dirty="0">
                <a:solidFill>
                  <a:schemeClr val="tx1"/>
                </a:solidFill>
              </a:rPr>
              <a:t>przez BGK w ramach Regionalnego Programu Operacyjnego Województwa Małopolskiego na lata 2014-2020, w ramach Osi Priorytetowej 3 (Poddziałanie 3.4.2 Instrumenty finansowe dla MŚP – powyżej 24 miesięcy).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699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304800"/>
            <a:ext cx="6781800" cy="12954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</a:t>
            </a:r>
            <a:b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Informacje ogólne (2).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828800"/>
            <a:ext cx="8763000" cy="4343400"/>
          </a:xfrm>
        </p:spPr>
        <p:txBody>
          <a:bodyPr/>
          <a:lstStyle/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W ramach wsparcia podstawowego na pożyczkę przeznaczona jest kwota </a:t>
            </a:r>
            <a:r>
              <a:rPr lang="pl-PL" sz="1800" b="1" dirty="0">
                <a:solidFill>
                  <a:schemeClr val="tx1"/>
                </a:solidFill>
              </a:rPr>
              <a:t>33 333 333,33 zł</a:t>
            </a:r>
            <a:r>
              <a:rPr lang="pl-PL" sz="1800" dirty="0">
                <a:solidFill>
                  <a:schemeClr val="tx1"/>
                </a:solidFill>
              </a:rPr>
              <a:t>. Okres wydatkowania to 10 miesięcy. W ramach projektu zawartych będzie co najmniej 106 pożyczek (wsparcie podstawowe).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Umowa przewiduje </a:t>
            </a:r>
            <a:r>
              <a:rPr lang="pl-PL" sz="1800" b="1" dirty="0">
                <a:solidFill>
                  <a:schemeClr val="tx1"/>
                </a:solidFill>
              </a:rPr>
              <a:t>tzw. prawo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b="1" dirty="0">
                <a:solidFill>
                  <a:schemeClr val="tx1"/>
                </a:solidFill>
              </a:rPr>
              <a:t>opcji, </a:t>
            </a:r>
            <a:r>
              <a:rPr lang="pl-PL" sz="1800" dirty="0">
                <a:solidFill>
                  <a:schemeClr val="tx1"/>
                </a:solidFill>
              </a:rPr>
              <a:t>czyli </a:t>
            </a:r>
            <a:r>
              <a:rPr lang="pl-PL" sz="1800" b="1" dirty="0">
                <a:solidFill>
                  <a:schemeClr val="tx1"/>
                </a:solidFill>
              </a:rPr>
              <a:t>podwojenie </a:t>
            </a:r>
            <a:r>
              <a:rPr lang="pl-PL" sz="1800" dirty="0">
                <a:solidFill>
                  <a:schemeClr val="tx1"/>
                </a:solidFill>
              </a:rPr>
              <a:t>ww. kwoty i wydatkowanie jej w kolejnych 10 miesiącach.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56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2. Cel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 lvl="0"/>
            <a:r>
              <a:rPr lang="pl-PL" sz="1800" b="1" dirty="0">
                <a:solidFill>
                  <a:schemeClr val="tx1"/>
                </a:solidFill>
              </a:rPr>
              <a:t>CEL POŻYCZKI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400" dirty="0">
                <a:solidFill>
                  <a:schemeClr val="tx1"/>
                </a:solidFill>
              </a:rPr>
              <a:t>Małopolska Agencja Rozwoju Regionalnego S.A. jako lider </a:t>
            </a:r>
            <a:r>
              <a:rPr lang="pl-PL" sz="1400">
                <a:solidFill>
                  <a:schemeClr val="tx1"/>
                </a:solidFill>
              </a:rPr>
              <a:t>w konsorcjum oferuje </a:t>
            </a:r>
            <a:r>
              <a:rPr lang="pl-PL" sz="1400" dirty="0">
                <a:solidFill>
                  <a:schemeClr val="tx1"/>
                </a:solidFill>
              </a:rPr>
              <a:t>pożyczki z przeznaczeniem na przedsięwzięcia inwestycyjne mające na celu rozwój/rozbudowę przedsiębiorstw, przedsięwzięcia prowadzące do wprowadzenia na rynek nowych lub ulepszonych produktów/usług, zwiększające skalę działalności oraz prowadzące do wzrostu zasięgu oferty poprzez zdobywanie nowych rynków zbytu, w tym w szczególności: 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inwestycje w nowoczesne maszyny, urządzenia i sprzęt produkcyjny, w celu wprowadzenia na rynek nowych lub ulepszonych produktów lub usług,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rozwój sprzedaży produktów i usług w Internecie (handel elektroniczny),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inwestycje dotyczące stosowania w działalności gospodarczej technologii informacyjno – komunikacyjnych (TIK),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przedsięwzięcia z zakresu dostosowania istniejących instalacji produkcyjnych do standardów najlepszych dostępnych technik (BAT – </a:t>
            </a:r>
            <a:r>
              <a:rPr lang="pl-PL" sz="1400" dirty="0" err="1">
                <a:solidFill>
                  <a:schemeClr val="tx1"/>
                </a:solidFill>
              </a:rPr>
              <a:t>best</a:t>
            </a:r>
            <a:r>
              <a:rPr lang="pl-PL" sz="1400" dirty="0">
                <a:solidFill>
                  <a:schemeClr val="tx1"/>
                </a:solidFill>
              </a:rPr>
              <a:t> </a:t>
            </a:r>
            <a:r>
              <a:rPr lang="pl-PL" sz="1400" dirty="0" err="1">
                <a:solidFill>
                  <a:schemeClr val="tx1"/>
                </a:solidFill>
              </a:rPr>
              <a:t>available</a:t>
            </a:r>
            <a:r>
              <a:rPr lang="pl-PL" sz="1400" dirty="0">
                <a:solidFill>
                  <a:schemeClr val="tx1"/>
                </a:solidFill>
              </a:rPr>
              <a:t> technology) – nowoczesne rozwiązania umożliwiające redukcję kosztów działalności rynkowej w przedsiębiorstwach, wynikającą z mniejszego zużycia energii lub bardziej efektywnego wykorzystania surowców (jako element kompleksowego projektu), 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finansowanie kapitału obrotowego wyłącznie pod warunkiem, iż będzie powiązane z działalnością inwestycyjną i dalszą ekspansją przedsiębiorstwa oraz zgodne z wytycznymi KE w tym zakresie.</a:t>
            </a:r>
          </a:p>
          <a:p>
            <a:endParaRPr lang="pl-PL" sz="1800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hangingPunct="0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 </a:t>
            </a:r>
            <a:b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 Cel pożyczki.</a:t>
            </a:r>
          </a:p>
        </p:txBody>
      </p:sp>
    </p:spTree>
    <p:extLst>
      <p:ext uri="{BB962C8B-B14F-4D97-AF65-F5344CB8AC3E}">
        <p14:creationId xmlns:p14="http://schemas.microsoft.com/office/powerpoint/2010/main" val="2811843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 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3.  Beneficjenci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752600"/>
            <a:ext cx="8915400" cy="4495800"/>
          </a:xfrm>
        </p:spPr>
        <p:txBody>
          <a:bodyPr/>
          <a:lstStyle/>
          <a:p>
            <a:pPr lvl="0"/>
            <a:r>
              <a:rPr lang="pl-PL" sz="1800" b="1" dirty="0">
                <a:solidFill>
                  <a:schemeClr val="tx1"/>
                </a:solidFill>
              </a:rPr>
              <a:t>DLA KOGO ? – ODBIORCY POŻYCZEK</a:t>
            </a:r>
            <a:endParaRPr lang="pl-PL" sz="1800" dirty="0">
              <a:solidFill>
                <a:schemeClr val="tx1"/>
              </a:solidFill>
            </a:endParaRPr>
          </a:p>
          <a:p>
            <a:r>
              <a:rPr lang="pl-PL" sz="1600" dirty="0">
                <a:solidFill>
                  <a:schemeClr val="tx1"/>
                </a:solidFill>
              </a:rPr>
              <a:t>Oferta dedykowana na wsparcie przedsięwzięć inwestycyjnych realizowanych na terenie województwa małopolskiego, przez MŚP prowadzące działalność gospodarczą powyżej 24 miesięcy.</a:t>
            </a:r>
          </a:p>
          <a:p>
            <a:endParaRPr lang="pl-PL" sz="1400" dirty="0">
              <a:solidFill>
                <a:schemeClr val="tx1"/>
              </a:solidFill>
            </a:endParaRPr>
          </a:p>
          <a:p>
            <a:r>
              <a:rPr lang="pl-PL" sz="1400" dirty="0">
                <a:solidFill>
                  <a:schemeClr val="tx1"/>
                </a:solidFill>
              </a:rPr>
              <a:t>Przedsiębiorstwa ubiegające się o Jednostkową Pożyczkę muszą spełniać łącznie następujące kryteria: 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nie znajdują się w trudnej sytuacji w rozumieniu pkt. 20 Wytycznych dotyczących pomocy państwa na ratowanie i restrukturyzację przedsiębiorstw niefinansowych znajdujących się w trudnej sytuacji (Dz. Urz. UE C 249/1 z 31.07.2014 r.), 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nie ciąży na nich obowiązek zwrotu pomocy, wynikający z decyzji Komisji Europejskiej uznającej pomoc za niezgodną z prawem oraz ze wspólnym rynkiem lub orzeczenia sądu krajowego lub unijnego, 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są mikro, małym lub średnim przedsiębiorstwem w rozumieniu przepisów załącznika nr I Rozporządzenia Komisji (UE) nr 651/2014 z dnia 17 czerwca 2014 r., uznającego niektóre rodzaje pomocy za zgodne z rynkiem wewnętrznym w zastosowaniu art. 107 i 108 Traktatu,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nie są wykluczeni, stosownie do Rozporządzenia Komisji (UE) nr 1407/2013 z dnia 18 grudnia 2013 r. w sprawie stosowania art. 107 i 108 Traktatu o funkcjonowaniu Unii Europejskiej do pomocy de </a:t>
            </a:r>
            <a:r>
              <a:rPr lang="pl-PL" sz="1400" dirty="0" err="1">
                <a:solidFill>
                  <a:schemeClr val="tx1"/>
                </a:solidFill>
              </a:rPr>
              <a:t>minimis</a:t>
            </a:r>
            <a:r>
              <a:rPr lang="pl-PL" sz="1400" dirty="0">
                <a:solidFill>
                  <a:schemeClr val="tx1"/>
                </a:solidFill>
              </a:rPr>
              <a:t> (jeżeli przedsiębiorstwo ubiega się o pomoc de </a:t>
            </a:r>
            <a:r>
              <a:rPr lang="pl-PL" sz="1400" dirty="0" err="1">
                <a:solidFill>
                  <a:schemeClr val="tx1"/>
                </a:solidFill>
              </a:rPr>
              <a:t>minimis</a:t>
            </a:r>
            <a:r>
              <a:rPr lang="pl-PL" sz="1400" dirty="0">
                <a:solidFill>
                  <a:schemeClr val="tx1"/>
                </a:solidFill>
              </a:rPr>
              <a:t>), </a:t>
            </a:r>
          </a:p>
          <a:p>
            <a:pPr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nie podlegają wykluczeniu z możliwości dostępu do środków publicznych na podstawie przepisów prawa lub wykluczeniu takiemu nie podlegają osoby uprawnione do ich reprezentacji. </a:t>
            </a:r>
          </a:p>
          <a:p>
            <a:r>
              <a:rPr lang="pl-PL" sz="1600" dirty="0">
                <a:solidFill>
                  <a:schemeClr val="tx1"/>
                </a:solidFill>
              </a:rPr>
              <a:t> </a:t>
            </a:r>
          </a:p>
          <a:p>
            <a:endParaRPr lang="pl-PL" sz="1600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hangingPunct="0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 </a:t>
            </a:r>
            <a:br>
              <a:rPr lang="pl-PL" sz="2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 Beneficjenci pożyczki. </a:t>
            </a:r>
          </a:p>
        </p:txBody>
      </p:sp>
    </p:spTree>
    <p:extLst>
      <p:ext uri="{BB962C8B-B14F-4D97-AF65-F5344CB8AC3E}">
        <p14:creationId xmlns:p14="http://schemas.microsoft.com/office/powerpoint/2010/main" val="212265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 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4. Parametry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</a:rPr>
              <a:t> </a:t>
            </a:r>
            <a:endParaRPr lang="pl-PL" sz="1800" dirty="0">
              <a:solidFill>
                <a:schemeClr val="tx1"/>
              </a:solidFill>
            </a:endParaRPr>
          </a:p>
          <a:p>
            <a:pPr lvl="0"/>
            <a:r>
              <a:rPr lang="pl-PL" dirty="0">
                <a:solidFill>
                  <a:schemeClr val="tx1"/>
                </a:solidFill>
              </a:rPr>
              <a:t>Wartość jednostkowej pożyczki – od 10 tys. zł do 1 mln zł (obowiązują </a:t>
            </a:r>
            <a:r>
              <a:rPr lang="pl-PL">
                <a:solidFill>
                  <a:schemeClr val="tx1"/>
                </a:solidFill>
              </a:rPr>
              <a:t>limity).</a:t>
            </a:r>
            <a:endParaRPr lang="pl-PL" dirty="0">
              <a:solidFill>
                <a:schemeClr val="tx1"/>
              </a:solidFill>
            </a:endParaRPr>
          </a:p>
          <a:p>
            <a:pPr lvl="0"/>
            <a:r>
              <a:rPr lang="pl-PL" dirty="0">
                <a:solidFill>
                  <a:schemeClr val="tx1"/>
                </a:solidFill>
              </a:rPr>
              <a:t>Na okres 84 miesięcy z możliwością skorzystania z karencji na spłatę kapitału 6 miesięcy.</a:t>
            </a:r>
          </a:p>
          <a:p>
            <a:pPr lvl="0">
              <a:lnSpc>
                <a:spcPct val="150000"/>
              </a:lnSpc>
            </a:pPr>
            <a:r>
              <a:rPr lang="pl-PL" dirty="0">
                <a:solidFill>
                  <a:schemeClr val="tx1"/>
                </a:solidFill>
              </a:rPr>
              <a:t>Wkład własny nie jest wymagany.</a:t>
            </a:r>
          </a:p>
          <a:p>
            <a:pPr lvl="0">
              <a:lnSpc>
                <a:spcPct val="150000"/>
              </a:lnSpc>
            </a:pPr>
            <a:r>
              <a:rPr lang="pl-PL" dirty="0">
                <a:solidFill>
                  <a:schemeClr val="tx1"/>
                </a:solidFill>
              </a:rPr>
              <a:t>Brak prowizji za udzielenie pożyczki.</a:t>
            </a:r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hangingPunct="0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 </a:t>
            </a:r>
            <a:br>
              <a:rPr lang="pl-PL" sz="2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4. </a:t>
            </a:r>
            <a:r>
              <a:rPr lang="pl-PL" sz="2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Parametry pożyczki</a:t>
            </a: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84072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 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5. Oprocentowanie pożyczki 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 lvl="0"/>
            <a:r>
              <a:rPr lang="pl-PL" sz="1800" dirty="0">
                <a:solidFill>
                  <a:schemeClr val="tx1"/>
                </a:solidFill>
              </a:rPr>
              <a:t>Oprocentowanie </a:t>
            </a:r>
            <a:r>
              <a:rPr lang="pl-PL" sz="1800" dirty="0">
                <a:solidFill>
                  <a:srgbClr val="FF0000"/>
                </a:solidFill>
              </a:rPr>
              <a:t>2,87 – 4,07 </a:t>
            </a:r>
            <a:r>
              <a:rPr lang="pl-PL" sz="1800" dirty="0">
                <a:solidFill>
                  <a:schemeClr val="tx1"/>
                </a:solidFill>
              </a:rPr>
              <a:t>w skali roku (oprocentowanie stałe w całym okresie pożyczkowym) – oprocentowanie ustalane na warunkach rynkowych, według stopy referencyjnej obliczanej przy wykorzystaniu obowiązującej stopy bazowej oraz marży ustalonej z zastosowaniem analizy ryzyka niespłacenia zaciągniętego zobowiązania.</a:t>
            </a:r>
          </a:p>
          <a:p>
            <a:pPr lvl="0"/>
            <a:endParaRPr lang="pl-PL" sz="1800" dirty="0">
              <a:solidFill>
                <a:schemeClr val="tx1"/>
              </a:solidFill>
            </a:endParaRPr>
          </a:p>
          <a:p>
            <a:pPr lvl="0"/>
            <a:r>
              <a:rPr lang="pl-PL" sz="1800" dirty="0">
                <a:solidFill>
                  <a:schemeClr val="tx1"/>
                </a:solidFill>
              </a:rPr>
              <a:t>Preferencyjne oprocentowanie </a:t>
            </a:r>
            <a:r>
              <a:rPr lang="pl-PL" sz="1800" dirty="0">
                <a:solidFill>
                  <a:srgbClr val="FF0000"/>
                </a:solidFill>
              </a:rPr>
              <a:t>1,87</a:t>
            </a:r>
            <a:r>
              <a:rPr lang="pl-PL" sz="1800" dirty="0">
                <a:solidFill>
                  <a:schemeClr val="tx1"/>
                </a:solidFill>
              </a:rPr>
              <a:t> dla przedsiębiorców prowadzących działalność na terenach o niskiej aktywności gospodarczej oraz w zakresie Regionalnych Inteligentnych Specjalizacji.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Wszelkie czynności dokonywane na etapie udzielenia i obsługi pożyczki, w tym: monitorowania, rozliczenia i spłaty, nie generują dodatkowych kosztów po stronie Ostatecznego Odbiorcy. Powyższe nie dotyczy odrębnie uregulowanych czynności windykacyjnych. </a:t>
            </a:r>
          </a:p>
          <a:p>
            <a:pPr lvl="0"/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hangingPunct="0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 </a:t>
            </a:r>
            <a:br>
              <a:rPr lang="pl-PL" sz="20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5. Oprocentowanie</a:t>
            </a:r>
            <a:r>
              <a:rPr kumimoji="0" lang="pl-PL" sz="20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pożyczki</a:t>
            </a: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7711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 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9. Wydatkowanie środków.</a:t>
            </a:r>
            <a:endParaRPr lang="pl-PL" sz="2000" dirty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r>
              <a:rPr lang="pl-PL" sz="1800" dirty="0">
                <a:solidFill>
                  <a:schemeClr val="tx1"/>
                </a:solidFill>
              </a:rPr>
              <a:t>Maksymalny termin na wypłatę całkowitej kwoty Jednostkowej Pożyczki Ostatecznemu Odbiorcy wynosi 90 dni kalendarzowych od dnia zawarcia Umowy Inwestycyjnej. 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Wydatkowanie środków pożyczki musi zostać należycie udokumentowane w terminie do 90 dni kalendarzowych od daty jej całkowitej wypłaty do Ostatecznego Odbiorcy. W uzasadnionych przypadkach i na wniosek Ostatecznego Odbiorcy termin ten może ulec wydłużeniu maksymalnie o kolejne 90 dni ze względu na charakter inwestycji. 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Dokumentem potwierdzającym wydatkowanie środków zgodnie z celem, na jaki zostały przyznane jest w szczególności faktura lub dokument równoważny, w rozumieniu przepisów prawa krajowego. Przedstawione w ramach rozliczenia dokumenty powinny w sposób jednoznaczny potwierdzać, że kwota pożyczki została wykorzystana zgodnie z przeznaczeniem, na jakie została udzielona. </a:t>
            </a:r>
          </a:p>
          <a:p>
            <a:endParaRPr lang="pl-PL" sz="1600" dirty="0"/>
          </a:p>
          <a:p>
            <a:pPr lvl="1"/>
            <a:endParaRPr lang="pl-PL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hangingPunct="0"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ze środków EFRR i Budżetu Państwa dla MŚP działających na rynku powyżej 24 miesięcy </a:t>
            </a:r>
            <a:b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6. Wydatkowanie</a:t>
            </a:r>
            <a:r>
              <a:rPr kumimoji="0" lang="pl-PL" sz="20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środków</a:t>
            </a: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98812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1320971"/>
            <a:ext cx="8763000" cy="5170646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pl-PL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Wsparcie MARR S.A. ze środków EFRR</a:t>
            </a:r>
          </a:p>
          <a:p>
            <a:pPr algn="ctr"/>
            <a:r>
              <a:rPr lang="pl-PL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 Budżetu Państwa dla MŚP działających na rynku powyżej 24 miesięcy</a:t>
            </a:r>
          </a:p>
          <a:p>
            <a:pPr algn="ctr">
              <a:defRPr/>
            </a:pPr>
            <a:endParaRPr lang="pl-PL" sz="3200" b="1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Obraz 2" descr="C:\Users\mwisn4\Desktop\logotyp_małopolsk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5757545" cy="30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987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304800"/>
            <a:ext cx="6781800" cy="12954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MARR SA ze środków EFRR i Budżetu Państwa dla MŚP działających na rynku powyżej 24 miesięcy</a:t>
            </a:r>
            <a:b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Informacje ogólne.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828800"/>
            <a:ext cx="8763000" cy="4343400"/>
          </a:xfrm>
        </p:spPr>
        <p:txBody>
          <a:bodyPr/>
          <a:lstStyle/>
          <a:p>
            <a:r>
              <a:rPr lang="pl-PL" sz="1800" dirty="0">
                <a:solidFill>
                  <a:schemeClr val="tx1"/>
                </a:solidFill>
              </a:rPr>
              <a:t>Pożyczka udzielana jest na podstawie zawartej w dniu 15.10.2018 r. umowy operacyjnej z MARR S.A. przez BGK w ramach Regionalnego Programu Operacyjnego Województwa Małopolskiego na lata 2014-2020, w ramach Osi Priorytetowej 3 (</a:t>
            </a:r>
            <a:r>
              <a:rPr lang="pl-PL" sz="1800" dirty="0" err="1">
                <a:solidFill>
                  <a:schemeClr val="tx1"/>
                </a:solidFill>
              </a:rPr>
              <a:t>Poddziałanie</a:t>
            </a:r>
            <a:r>
              <a:rPr lang="pl-PL" sz="1800" dirty="0">
                <a:solidFill>
                  <a:schemeClr val="tx1"/>
                </a:solidFill>
              </a:rPr>
              <a:t> 3.4.2 Instrumenty finansowe dla MŚP – powyżej 24 miesięcy).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W ramach wsparcia podstawowego na pożyczkę przeznaczona jest </a:t>
            </a:r>
            <a:r>
              <a:rPr lang="pl-PL" sz="1800">
                <a:solidFill>
                  <a:schemeClr val="tx1"/>
                </a:solidFill>
              </a:rPr>
              <a:t>kwota </a:t>
            </a:r>
            <a:r>
              <a:rPr lang="pl-PL" sz="1800" b="1">
                <a:solidFill>
                  <a:schemeClr val="tx1"/>
                </a:solidFill>
              </a:rPr>
              <a:t>14 457 831,33 </a:t>
            </a:r>
            <a:r>
              <a:rPr lang="pl-PL" sz="1800" b="1" dirty="0">
                <a:solidFill>
                  <a:schemeClr val="tx1"/>
                </a:solidFill>
              </a:rPr>
              <a:t>zł</a:t>
            </a:r>
            <a:r>
              <a:rPr lang="pl-PL" sz="1800" dirty="0">
                <a:solidFill>
                  <a:schemeClr val="tx1"/>
                </a:solidFill>
              </a:rPr>
              <a:t>. Okres wydatkowania to 16 miesięcy. W ramach projektu zawartych będzie co najmniej 55 pożyczek (wsparcie podstawowe).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>
                <a:solidFill>
                  <a:schemeClr val="tx1"/>
                </a:solidFill>
              </a:rPr>
              <a:t>Umowa przewiduje </a:t>
            </a:r>
            <a:r>
              <a:rPr lang="pl-PL" sz="1800" b="1" dirty="0">
                <a:solidFill>
                  <a:schemeClr val="tx1"/>
                </a:solidFill>
              </a:rPr>
              <a:t>tzw. prawo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b="1" dirty="0">
                <a:solidFill>
                  <a:schemeClr val="tx1"/>
                </a:solidFill>
              </a:rPr>
              <a:t>opcji, </a:t>
            </a:r>
            <a:r>
              <a:rPr lang="pl-PL" sz="1800" dirty="0">
                <a:solidFill>
                  <a:schemeClr val="tx1"/>
                </a:solidFill>
              </a:rPr>
              <a:t>czyli </a:t>
            </a:r>
            <a:r>
              <a:rPr lang="pl-PL" sz="1800" b="1" dirty="0">
                <a:solidFill>
                  <a:schemeClr val="tx1"/>
                </a:solidFill>
              </a:rPr>
              <a:t>podwojenie </a:t>
            </a:r>
            <a:r>
              <a:rPr lang="pl-PL" sz="1800" dirty="0">
                <a:solidFill>
                  <a:schemeClr val="tx1"/>
                </a:solidFill>
              </a:rPr>
              <a:t>ww. kwoty i wydatkowanie jej w kolejnych 16 miesiącach.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626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Wsparcie MARR SA ze środków EFRR i Budżetu Państwa dla MŚP działających na rynku powyżej 24 miesięcy</a:t>
            </a:r>
            <a:b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</a:br>
            <a:r>
              <a:rPr lang="pl-PL" sz="2000" dirty="0">
                <a:solidFill>
                  <a:schemeClr val="bg2">
                    <a:lumMod val="75000"/>
                  </a:schemeClr>
                </a:solidFill>
                <a:effectLst/>
              </a:rPr>
              <a:t>2. Cel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pPr lvl="0"/>
            <a:r>
              <a:rPr lang="pl-PL" sz="1800" b="1" dirty="0">
                <a:solidFill>
                  <a:schemeClr val="tx1"/>
                </a:solidFill>
              </a:rPr>
              <a:t>CEL POŻYCZKI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400" dirty="0">
                <a:solidFill>
                  <a:schemeClr val="tx1"/>
                </a:solidFill>
              </a:rPr>
              <a:t>Małopolska Agencja Rozwoju Regionalnego S.A. oferuje pożyczki z przeznaczeniem na przedsięwzięcia inwestycyjne mające na celu rozwój/rozbudowę przedsiębiorstw, przedsięwzięcia prowadzące do wprowadzenia na rynek nowych lub ulepszonych produktów/usług, zwiększające skalę działalności oraz prowadzące do wzrostu zasięgu oferty poprzez zdobywanie nowych rynków zbytu, w tym w szczególności: 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inwestycje w nowoczesne maszyny, urządzenia i sprzęt produkcyjny, w celu wprowadzenia na rynek nowych lub ulepszonych produktów lub usług,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rozwój sprzedaży produktów i usług w Internecie (handel elektroniczny),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inwestycje dotyczące stosowania w działalności gospodarczej technologii informacyjno – komunikacyjnych (TIK),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przedsięwzięcia z zakresu dostosowania istniejących instalacji produkcyjnych do standardów najlepszych dostępnych technik (BAT – </a:t>
            </a:r>
            <a:r>
              <a:rPr lang="pl-PL" sz="1400" dirty="0" err="1">
                <a:solidFill>
                  <a:schemeClr val="tx1"/>
                </a:solidFill>
              </a:rPr>
              <a:t>best</a:t>
            </a:r>
            <a:r>
              <a:rPr lang="pl-PL" sz="1400" dirty="0">
                <a:solidFill>
                  <a:schemeClr val="tx1"/>
                </a:solidFill>
              </a:rPr>
              <a:t> </a:t>
            </a:r>
            <a:r>
              <a:rPr lang="pl-PL" sz="1400" dirty="0" err="1">
                <a:solidFill>
                  <a:schemeClr val="tx1"/>
                </a:solidFill>
              </a:rPr>
              <a:t>available</a:t>
            </a:r>
            <a:r>
              <a:rPr lang="pl-PL" sz="1400" dirty="0">
                <a:solidFill>
                  <a:schemeClr val="tx1"/>
                </a:solidFill>
              </a:rPr>
              <a:t> technology) – nowoczesne rozwiązania umożliwiające redukcję kosztów działalności rynkowej w przedsiębiorstwach, wynikającą z mniejszego zużycia energii lub bardziej efektywnego wykorzystania surowców (jako element kompleksowego projektu), </a:t>
            </a:r>
          </a:p>
          <a:p>
            <a:pPr lvl="0">
              <a:buFont typeface="Arial" pitchFamily="34" charset="0"/>
              <a:buChar char="•"/>
            </a:pPr>
            <a:r>
              <a:rPr lang="pl-PL" sz="1400" dirty="0">
                <a:solidFill>
                  <a:schemeClr val="tx1"/>
                </a:solidFill>
              </a:rPr>
              <a:t>finansowanie kapitału obrotowego wyłącznie pod warunkiem, iż będzie powiązane z działalnością inwestycyjną i dalszą ekspansją przedsiębiorstwa oraz zgodne z wytycznymi KE w tym zakresie.</a:t>
            </a:r>
          </a:p>
          <a:p>
            <a:endParaRPr lang="pl-PL" sz="1800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67818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Wsparcie MARR SA ze środków EFRR i Budżetu Państwa dla MŚP działających na rynku powyżej 24 miesięcy</a:t>
            </a:r>
            <a:b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 Cel pożyczki.</a:t>
            </a:r>
          </a:p>
        </p:txBody>
      </p:sp>
    </p:spTree>
    <p:extLst>
      <p:ext uri="{BB962C8B-B14F-4D97-AF65-F5344CB8AC3E}">
        <p14:creationId xmlns:p14="http://schemas.microsoft.com/office/powerpoint/2010/main" val="165009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Kategoryzacja pożyczek.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828800"/>
            <a:ext cx="8991600" cy="4343400"/>
          </a:xfrm>
        </p:spPr>
        <p:txBody>
          <a:bodyPr/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Pożyczka na rewitalizację. 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Pożyczka na efektywność energetyczną.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Pożyczka dla MŚP „</a:t>
            </a:r>
            <a:r>
              <a:rPr lang="pl-PL" i="1" spc="140" dirty="0"/>
              <a:t>24 mies.+” </a:t>
            </a:r>
            <a:r>
              <a:rPr lang="pl-PL" spc="140" dirty="0"/>
              <a:t>(</a:t>
            </a:r>
            <a:r>
              <a:rPr lang="pl-PL" spc="140" dirty="0" err="1"/>
              <a:t>MARR+Konsorcjum</a:t>
            </a:r>
            <a:r>
              <a:rPr lang="pl-PL" spc="140" dirty="0"/>
              <a:t>)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Pożyczka dla MŚP „</a:t>
            </a:r>
            <a:r>
              <a:rPr lang="pl-PL" i="1" spc="140" dirty="0"/>
              <a:t>24 mies.+” </a:t>
            </a:r>
            <a:r>
              <a:rPr lang="pl-PL" spc="140" dirty="0"/>
              <a:t>(MARR)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Pożyczka dla Start-</a:t>
            </a:r>
            <a:r>
              <a:rPr lang="pl-PL" spc="140" dirty="0" err="1"/>
              <a:t>upów</a:t>
            </a:r>
            <a:r>
              <a:rPr lang="pl-PL" spc="140" dirty="0"/>
              <a:t> (</a:t>
            </a:r>
            <a:r>
              <a:rPr lang="pl-PL" sz="1400" spc="140" dirty="0" err="1"/>
              <a:t>MARR+Konsorcjum</a:t>
            </a:r>
            <a:r>
              <a:rPr lang="pl-PL" spc="140" dirty="0"/>
              <a:t>)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Małopolski Fundusz  Pożyczkowy.</a:t>
            </a:r>
            <a:endParaRPr lang="pl-PL" b="1" spc="140" dirty="0"/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Fundusz Pożyczkowy dla Wspólnot Mieszkaniowych.</a:t>
            </a:r>
            <a:endParaRPr lang="pl-PL" b="1" spc="140" dirty="0"/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pl-PL" spc="140" dirty="0"/>
              <a:t>Fundusz Pożyczkowy dla Organizacji Pozarządowych.</a:t>
            </a:r>
            <a:endParaRPr lang="pl-PL" b="1" spc="140" dirty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  <a:p>
            <a:pPr>
              <a:buFont typeface="+mj-lt"/>
              <a:buAutoNum type="arabicPeriod"/>
            </a:pPr>
            <a:endParaRPr lang="pl-PL" sz="1800" dirty="0"/>
          </a:p>
          <a:p>
            <a:pPr>
              <a:buFont typeface="+mj-lt"/>
              <a:buAutoNum type="arabicPeriod"/>
            </a:pPr>
            <a:endParaRPr lang="pl-PL" sz="1800" dirty="0"/>
          </a:p>
          <a:p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826744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304800"/>
            <a:ext cx="7315200" cy="1143000"/>
          </a:xfrm>
          <a:noFill/>
        </p:spPr>
        <p:txBody>
          <a:bodyPr/>
          <a:lstStyle/>
          <a:p>
            <a:r>
              <a:rPr lang="pl-PL" sz="2200" dirty="0">
                <a:effectLst/>
              </a:rPr>
              <a:t>Pożyczka dla Start –</a:t>
            </a:r>
            <a:r>
              <a:rPr lang="pl-PL" sz="2200" dirty="0" err="1">
                <a:effectLst/>
              </a:rPr>
              <a:t>upów</a:t>
            </a:r>
            <a:r>
              <a:rPr lang="pl-PL" sz="2200" dirty="0">
                <a:effectLst/>
              </a:rPr>
              <a:t> </a:t>
            </a:r>
            <a:r>
              <a:rPr lang="pl-PL" sz="1400" dirty="0">
                <a:effectLst/>
              </a:rPr>
              <a:t>(instrument w budowie).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8991600" cy="5029200"/>
          </a:xfrm>
        </p:spPr>
        <p:txBody>
          <a:bodyPr/>
          <a:lstStyle/>
          <a:p>
            <a:pPr>
              <a:buAutoNum type="arabicPeriod"/>
            </a:pPr>
            <a:r>
              <a:rPr lang="pl-PL" sz="1600" dirty="0">
                <a:solidFill>
                  <a:schemeClr val="tx1"/>
                </a:solidFill>
              </a:rPr>
              <a:t>Pożyczka dla na wspieranie start-</a:t>
            </a:r>
            <a:r>
              <a:rPr lang="pl-PL" sz="1600" dirty="0" err="1">
                <a:solidFill>
                  <a:schemeClr val="tx1"/>
                </a:solidFill>
              </a:rPr>
              <a:t>upów</a:t>
            </a:r>
            <a:r>
              <a:rPr lang="pl-PL" sz="1600" dirty="0">
                <a:solidFill>
                  <a:schemeClr val="tx1"/>
                </a:solidFill>
              </a:rPr>
              <a:t> z przeznaczeniem na wsparcie przedsięwzięć realizowanych przez MŚP we wczesnej fazie rozwoju tj. okres działalności </a:t>
            </a:r>
            <a:r>
              <a:rPr lang="pl-PL" sz="1600" dirty="0">
                <a:solidFill>
                  <a:srgbClr val="FF0000"/>
                </a:solidFill>
              </a:rPr>
              <a:t>do</a:t>
            </a:r>
            <a:r>
              <a:rPr lang="pl-PL" sz="1600" dirty="0">
                <a:solidFill>
                  <a:schemeClr val="tx1"/>
                </a:solidFill>
              </a:rPr>
              <a:t> 24 miesięcy.</a:t>
            </a:r>
          </a:p>
          <a:p>
            <a:pPr>
              <a:buAutoNum type="arabicPeriod"/>
            </a:pPr>
            <a:r>
              <a:rPr lang="pl-PL" sz="1600" dirty="0">
                <a:solidFill>
                  <a:schemeClr val="tx1"/>
                </a:solidFill>
              </a:rPr>
              <a:t>Konsorcjum: </a:t>
            </a:r>
            <a:r>
              <a:rPr lang="pl-PL" sz="1600" dirty="0">
                <a:solidFill>
                  <a:srgbClr val="FF0000"/>
                </a:solidFill>
              </a:rPr>
              <a:t>MARR SA, ARMZ SA, TARR SA.</a:t>
            </a:r>
          </a:p>
          <a:p>
            <a:pPr>
              <a:buAutoNum type="arabicPeriod"/>
            </a:pPr>
            <a:r>
              <a:rPr lang="pl-PL" sz="1600" dirty="0">
                <a:solidFill>
                  <a:schemeClr val="tx1"/>
                </a:solidFill>
              </a:rPr>
              <a:t>Wartość Jednostkowej Pożyczki wynosi od 10.000,00 PLN do 900.000,00 PLN .</a:t>
            </a:r>
          </a:p>
          <a:p>
            <a:pPr>
              <a:buAutoNum type="arabicPeriod"/>
            </a:pPr>
            <a:r>
              <a:rPr lang="pl-PL" sz="1600" dirty="0">
                <a:solidFill>
                  <a:schemeClr val="tx1"/>
                </a:solidFill>
              </a:rPr>
              <a:t>Maksymalny okres spłaty Jednostkowej Pożyczki nie może być dłuższy niż 84 miesiące, od momentu jej uruchomienia, tj. wypłaty pierwszej transzy Jednostkowej Pożyczki. </a:t>
            </a:r>
          </a:p>
          <a:p>
            <a:pPr marL="0" indent="0"/>
            <a:r>
              <a:rPr lang="pl-PL" sz="1600" dirty="0">
                <a:solidFill>
                  <a:schemeClr val="tx1"/>
                </a:solidFill>
              </a:rPr>
              <a:t>4. Cel: </a:t>
            </a:r>
          </a:p>
          <a:p>
            <a:pPr>
              <a:buAutoNum type="arabicPeriod"/>
            </a:pPr>
            <a:endParaRPr lang="pl-PL" sz="1600" dirty="0">
              <a:solidFill>
                <a:schemeClr val="tx1"/>
              </a:solidFill>
            </a:endParaRPr>
          </a:p>
          <a:p>
            <a:r>
              <a:rPr lang="pl-PL" sz="1200" dirty="0">
                <a:solidFill>
                  <a:schemeClr val="tx1"/>
                </a:solidFill>
              </a:rPr>
              <a:t>a) inwestycje w nowoczesne maszyny, urządzenia i sprzęt produkcyjny, w celu wprowadzenia na rynek nowych lub ulepszonych produktów lub usług, </a:t>
            </a:r>
          </a:p>
          <a:p>
            <a:r>
              <a:rPr lang="pl-PL" sz="1200" dirty="0">
                <a:solidFill>
                  <a:schemeClr val="tx1"/>
                </a:solidFill>
              </a:rPr>
              <a:t>b) rozwój sprzedaży produktów i usług w Internecie (handel elektroniczny), </a:t>
            </a:r>
          </a:p>
          <a:p>
            <a:r>
              <a:rPr lang="pl-PL" sz="1200" dirty="0">
                <a:solidFill>
                  <a:schemeClr val="tx1"/>
                </a:solidFill>
              </a:rPr>
              <a:t>c) inwestycje dotyczące stosowania w działalności gospodarczej technologii </a:t>
            </a:r>
            <a:r>
              <a:rPr lang="pl-PL" sz="1200" dirty="0" err="1">
                <a:solidFill>
                  <a:schemeClr val="tx1"/>
                </a:solidFill>
              </a:rPr>
              <a:t>informacyjno</a:t>
            </a:r>
            <a:r>
              <a:rPr lang="pl-PL" sz="1200" dirty="0">
                <a:solidFill>
                  <a:schemeClr val="tx1"/>
                </a:solidFill>
              </a:rPr>
              <a:t> – komunikacyjnych (TIK), </a:t>
            </a:r>
          </a:p>
          <a:p>
            <a:r>
              <a:rPr lang="pl-PL" sz="1200" dirty="0">
                <a:solidFill>
                  <a:schemeClr val="tx1"/>
                </a:solidFill>
              </a:rPr>
              <a:t>d) przedsięwzięcia z zakresu dostosowania istniejących instalacji produkcyjnych do standardów najlepszych dostępnych technik– nowoczesne rozwiązania umożliwiające redukcję kosztów działalności rynkowej w przedsiębiorstwach, wynikającą z mniejszego zużycia energii lub bardziej efektywnego wykorzystania surowców (jako element kompleksowego projektu), </a:t>
            </a:r>
          </a:p>
          <a:p>
            <a:r>
              <a:rPr lang="pl-PL" sz="1200" dirty="0">
                <a:solidFill>
                  <a:schemeClr val="tx1"/>
                </a:solidFill>
              </a:rPr>
              <a:t>e) finansowanie kapitału obrotowego wyłącznie pod warunkiem, iż będzie powiązane z działalnością inwestycyjną i dalszą ekspansją przedsiębiorstwa oraz zgodne z wytycznymi KE w tym zakresie. </a:t>
            </a:r>
          </a:p>
          <a:p>
            <a:pPr>
              <a:buAutoNum type="arabicPeriod"/>
            </a:pPr>
            <a:endParaRPr lang="pl-PL" sz="1800" dirty="0"/>
          </a:p>
          <a:p>
            <a:pPr>
              <a:buAutoNum type="arabicPeriod"/>
            </a:pPr>
            <a:endParaRPr lang="pl-PL" sz="1800" dirty="0"/>
          </a:p>
          <a:p>
            <a:pPr>
              <a:buAutoNum type="arabicPeriod"/>
            </a:pPr>
            <a:endParaRPr lang="pl-PL" sz="1800" dirty="0"/>
          </a:p>
          <a:p>
            <a:pPr>
              <a:buAutoNum type="arabicPeriod"/>
            </a:pPr>
            <a:endParaRPr lang="pl-PL" sz="1800" dirty="0"/>
          </a:p>
          <a:p>
            <a:pPr marL="285750" indent="-285750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7938310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pl-PL" dirty="0">
                <a:effectLst/>
              </a:rPr>
              <a:t>Fundusze Pożyczkowe </a:t>
            </a:r>
            <a:br>
              <a:rPr lang="pl-PL" dirty="0">
                <a:effectLst/>
              </a:rPr>
            </a:br>
            <a:r>
              <a:rPr lang="pl-PL" sz="2400" dirty="0">
                <a:effectLst/>
              </a:rPr>
              <a:t>(stała oferta MARR S.A.)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9067800" cy="4648200"/>
          </a:xfrm>
        </p:spPr>
        <p:txBody>
          <a:bodyPr/>
          <a:lstStyle/>
          <a:p>
            <a:pPr marL="381000" indent="-381000" eaLnBrk="1" hangingPunct="1"/>
            <a:endParaRPr lang="pl-PL" sz="1900" dirty="0"/>
          </a:p>
          <a:p>
            <a:pPr marL="381000" indent="-381000" eaLnBrk="1" hangingPunct="1">
              <a:buFontTx/>
              <a:buChar char="•"/>
            </a:pPr>
            <a:r>
              <a:rPr lang="pl-PL" dirty="0"/>
              <a:t>Małopolski Fundusz  Pożyczkowy (środki własne MARR S.A.) – maksymalna pożyczka do </a:t>
            </a:r>
            <a:r>
              <a:rPr lang="pl-PL" b="1" dirty="0"/>
              <a:t>500.000,- zł</a:t>
            </a:r>
          </a:p>
          <a:p>
            <a:pPr marL="0" indent="0" eaLnBrk="1" hangingPunct="1"/>
            <a:endParaRPr lang="pl-PL" b="1" dirty="0"/>
          </a:p>
          <a:p>
            <a:pPr marL="381000" indent="-381000" eaLnBrk="1" hangingPunct="1">
              <a:buFontTx/>
              <a:buChar char="•"/>
            </a:pPr>
            <a:r>
              <a:rPr lang="pl-PL" dirty="0"/>
              <a:t>Fundusz Pożyczkowy dla Wspólnot   Mieszkaniowych (środki własne MARR S.A.) – maksymalna pożyczka do </a:t>
            </a:r>
            <a:r>
              <a:rPr lang="pl-PL" b="1" dirty="0"/>
              <a:t>300.000,- zł</a:t>
            </a:r>
          </a:p>
          <a:p>
            <a:pPr marL="0" indent="0" eaLnBrk="1" hangingPunct="1"/>
            <a:endParaRPr lang="pl-PL" b="1" dirty="0"/>
          </a:p>
          <a:p>
            <a:pPr marL="381000" indent="-381000" eaLnBrk="1" hangingPunct="1">
              <a:buFontTx/>
              <a:buChar char="•"/>
            </a:pPr>
            <a:r>
              <a:rPr lang="pl-PL" dirty="0"/>
              <a:t>Fundusz Pożyczkowy dla Organizacji Pozarządowych (środki własne MARR S.A.) – maksymalna pożyczka do </a:t>
            </a:r>
            <a:r>
              <a:rPr lang="pl-PL" b="1" dirty="0"/>
              <a:t>100.000,- zł</a:t>
            </a:r>
          </a:p>
        </p:txBody>
      </p:sp>
    </p:spTree>
    <p:extLst>
      <p:ext uri="{BB962C8B-B14F-4D97-AF65-F5344CB8AC3E}">
        <p14:creationId xmlns:p14="http://schemas.microsoft.com/office/powerpoint/2010/main" val="6944398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304800"/>
            <a:ext cx="7315200" cy="1143000"/>
          </a:xfrm>
          <a:noFill/>
        </p:spPr>
        <p:txBody>
          <a:bodyPr/>
          <a:lstStyle/>
          <a:p>
            <a:r>
              <a:rPr lang="pl-PL" sz="2200" dirty="0">
                <a:effectLst/>
              </a:rPr>
              <a:t>Fundusz Pożyczkowy dla Wspólnot Mieszkaniowych.</a:t>
            </a:r>
            <a:br>
              <a:rPr lang="pl-PL" sz="2200" dirty="0">
                <a:effectLst/>
              </a:rPr>
            </a:br>
            <a:r>
              <a:rPr lang="pl-PL" sz="2000" dirty="0">
                <a:effectLst/>
              </a:rPr>
              <a:t>Cele, beneficjenci, warunki pożyczki.</a:t>
            </a:r>
            <a:br>
              <a:rPr lang="pl-PL" sz="2000" dirty="0">
                <a:effectLst/>
              </a:rPr>
            </a:br>
            <a:endParaRPr lang="pl-PL" sz="2000" dirty="0"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9296400" cy="5257800"/>
          </a:xfrm>
        </p:spPr>
        <p:txBody>
          <a:bodyPr/>
          <a:lstStyle/>
          <a:p>
            <a:pPr marL="0" indent="0"/>
            <a:r>
              <a:rPr lang="pl-PL" sz="1800" dirty="0">
                <a:cs typeface="Times New Roman" pitchFamily="18" charset="0"/>
              </a:rPr>
              <a:t>Celem działania Funduszu Pożyczkowego dla Wspólnot Mieszkaniowych jest zapewnienie środków </a:t>
            </a:r>
            <a:r>
              <a:rPr lang="pl-PL" sz="1800" dirty="0"/>
              <a:t>na remonty budynków i inwestycje związane z infrastrukturą mieszkaniową.</a:t>
            </a:r>
          </a:p>
          <a:p>
            <a:pPr marL="0" indent="0"/>
            <a:endParaRPr lang="pl-PL" sz="1600" dirty="0"/>
          </a:p>
          <a:p>
            <a:pPr marL="0" indent="0"/>
            <a:r>
              <a:rPr lang="pl-PL" sz="1600" dirty="0"/>
              <a:t>Oferta przeznaczona dla Wspólnot Mieszkaniowych z powiatów: bocheńskiego, brzeskiego, chrzanowskiego, gorlickiego, krakowskiego, olkuskiego, oświęcimskiego, proszowickiego, tarnowskiego, wadowickiego, wielickiego oraz Krakowa i Tarnowa.</a:t>
            </a:r>
            <a:r>
              <a:rPr lang="pl-PL" sz="1600" b="1" dirty="0"/>
              <a:t> </a:t>
            </a:r>
            <a:br>
              <a:rPr lang="pl-PL" b="1" dirty="0"/>
            </a:br>
            <a:endParaRPr lang="pl-PL" b="1" dirty="0"/>
          </a:p>
          <a:p>
            <a:pPr marL="0" indent="0"/>
            <a:r>
              <a:rPr lang="pl-PL" sz="1800" b="1" dirty="0"/>
              <a:t>Warunki:</a:t>
            </a:r>
            <a:endParaRPr lang="pl-PL" sz="1800" dirty="0"/>
          </a:p>
          <a:p>
            <a:pPr marL="0" indent="0">
              <a:buFontTx/>
              <a:buChar char="•"/>
            </a:pPr>
            <a:r>
              <a:rPr lang="pl-PL" sz="1800" dirty="0"/>
              <a:t>maksymalna kwota pożyczki 300 000 zł</a:t>
            </a:r>
          </a:p>
          <a:p>
            <a:pPr marL="0" indent="0">
              <a:buFontTx/>
              <a:buChar char="•"/>
            </a:pPr>
            <a:r>
              <a:rPr lang="pl-PL" sz="1800" dirty="0"/>
              <a:t> na okres do 60 miesięcy</a:t>
            </a:r>
          </a:p>
          <a:p>
            <a:pPr marL="0" indent="0">
              <a:buFontTx/>
              <a:buChar char="•"/>
            </a:pPr>
            <a:r>
              <a:rPr lang="pl-PL" sz="1800" dirty="0"/>
              <a:t> cel: remont budynków lub inwestycje związane z infrastrukturą mieszkaniową</a:t>
            </a:r>
          </a:p>
          <a:p>
            <a:pPr marL="0" indent="0">
              <a:buFontTx/>
              <a:buChar char="•"/>
            </a:pPr>
            <a:r>
              <a:rPr lang="pl-PL" sz="1800" dirty="0"/>
              <a:t> możliwość skorzystania z 1-miesięcznej karencji na spłatę kapitału</a:t>
            </a:r>
          </a:p>
          <a:p>
            <a:pPr marL="0" indent="0">
              <a:buFontTx/>
              <a:buChar char="•"/>
            </a:pPr>
            <a:r>
              <a:rPr lang="pl-PL" sz="1800" dirty="0"/>
              <a:t> oprocentowanie: 1,2 stopy lombardowej NBP</a:t>
            </a:r>
          </a:p>
          <a:p>
            <a:pPr marL="0" indent="0"/>
            <a:endParaRPr lang="pl-PL" sz="400" dirty="0"/>
          </a:p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pl-PL" sz="1800" dirty="0"/>
              <a:t> za udzielenie pożyczki pobierana jest jednorazowa prowizja: 2,5% kwoty pożyczki. </a:t>
            </a: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5805791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Małopolski Fundusz Pożyczkowy</a:t>
            </a:r>
            <a:br>
              <a:rPr lang="pl-PL" sz="2400" dirty="0">
                <a:effectLst/>
              </a:rPr>
            </a:br>
            <a:r>
              <a:rPr lang="pl-PL" sz="2000" dirty="0">
                <a:effectLst/>
              </a:rPr>
              <a:t>Cele, beneficjenci, warunki pożyczki.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>
              <a:defRPr/>
            </a:pPr>
            <a:r>
              <a:rPr lang="pl-PL" sz="1800" b="1" dirty="0"/>
              <a:t>Pożyczki na cele bezpośrednio związane z podejmowaniem lub </a:t>
            </a:r>
          </a:p>
          <a:p>
            <a:pPr>
              <a:defRPr/>
            </a:pPr>
            <a:r>
              <a:rPr lang="pl-PL" sz="1800" b="1" dirty="0"/>
              <a:t>rozwijaniem działalności gospodarczej:</a:t>
            </a:r>
          </a:p>
          <a:p>
            <a:pPr>
              <a:defRPr/>
            </a:pPr>
            <a:endParaRPr lang="pl-PL" sz="1800" b="1" dirty="0"/>
          </a:p>
          <a:p>
            <a:pPr>
              <a:buFont typeface="Arial" pitchFamily="34" charset="0"/>
              <a:buChar char="•"/>
              <a:defRPr/>
            </a:pPr>
            <a:r>
              <a:rPr lang="pl-PL" sz="1800" dirty="0">
                <a:solidFill>
                  <a:schemeClr val="tx2"/>
                </a:solidFill>
              </a:rPr>
              <a:t>dla mikro, małych przedsiębiorców z województwa małopolskiego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l-PL" sz="1800" dirty="0"/>
              <a:t>do 500 000 zł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l-PL" sz="1800" dirty="0"/>
              <a:t>na okres do 60 miesięcy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l-PL" sz="1800" dirty="0"/>
              <a:t>możliwość skorzystania z 6-miesięcznej karencji na spłatę kapitału</a:t>
            </a:r>
          </a:p>
          <a:p>
            <a:pPr>
              <a:buFont typeface="Arial" pitchFamily="34" charset="0"/>
              <a:buChar char="•"/>
              <a:tabLst>
                <a:tab pos="2152650" algn="l"/>
              </a:tabLst>
              <a:defRPr/>
            </a:pPr>
            <a:r>
              <a:rPr lang="pl-PL" sz="1800" dirty="0"/>
              <a:t>oprocentowanie: 	od  4,07%  do 5,87%  w skali roku </a:t>
            </a:r>
          </a:p>
          <a:p>
            <a:pPr>
              <a:buFont typeface="Arial" pitchFamily="34" charset="0"/>
              <a:buChar char="•"/>
              <a:tabLst>
                <a:tab pos="2152650" algn="l"/>
              </a:tabLst>
              <a:defRPr/>
            </a:pPr>
            <a:r>
              <a:rPr lang="pl-PL" sz="1800" dirty="0"/>
              <a:t>20% wkład własny</a:t>
            </a:r>
          </a:p>
          <a:p>
            <a:pPr marL="0" indent="0">
              <a:tabLst>
                <a:tab pos="2152650" algn="l"/>
              </a:tabLst>
              <a:defRPr/>
            </a:pPr>
            <a:endParaRPr lang="pl-PL" sz="400" dirty="0"/>
          </a:p>
          <a:p>
            <a:pPr marL="0" indent="0" eaLnBrk="1" hangingPunct="1">
              <a:lnSpc>
                <a:spcPct val="90000"/>
              </a:lnSpc>
              <a:tabLst>
                <a:tab pos="2152650" algn="l"/>
              </a:tabLst>
              <a:defRPr/>
            </a:pPr>
            <a:r>
              <a:rPr lang="pl-PL" sz="1800" dirty="0"/>
              <a:t>Wysokość oprocentowania jest stała w całym okresie pożyczkowym </a:t>
            </a:r>
          </a:p>
          <a:p>
            <a:pPr marL="285750" indent="-285750" eaLnBrk="1" hangingPunct="1">
              <a:lnSpc>
                <a:spcPct val="90000"/>
              </a:lnSpc>
              <a:buFont typeface="Arial" pitchFamily="34" charset="0"/>
              <a:buChar char="•"/>
              <a:tabLst>
                <a:tab pos="2152650" algn="l"/>
              </a:tabLst>
              <a:defRPr/>
            </a:pPr>
            <a:r>
              <a:rPr lang="pl-PL" sz="1800" dirty="0"/>
              <a:t>za udzielenie pożyczki pobierana jest jednorazowa prowizja: 1% kwoty pożyczki - jeśli okres spłaty wynosi do 24 miesięcy, lub 1,5% przy okresie spłaty dłuższym niż 24 miesiące.</a:t>
            </a:r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663328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304800"/>
            <a:ext cx="7315200" cy="1143000"/>
          </a:xfrm>
          <a:noFill/>
        </p:spPr>
        <p:txBody>
          <a:bodyPr/>
          <a:lstStyle/>
          <a:p>
            <a:r>
              <a:rPr lang="pl-PL" sz="2200" dirty="0">
                <a:effectLst/>
              </a:rPr>
              <a:t>Fundusz Pożyczkowy dla Organizacji Pozarządowych.</a:t>
            </a:r>
            <a:br>
              <a:rPr lang="pl-PL" sz="2200" dirty="0">
                <a:effectLst/>
              </a:rPr>
            </a:br>
            <a:r>
              <a:rPr lang="pl-PL" sz="2000" dirty="0">
                <a:effectLst/>
              </a:rPr>
              <a:t>Cele, beneficjenci pożyczki.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8915400" cy="525780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Przeznaczenie pożyczki:</a:t>
            </a:r>
          </a:p>
          <a:p>
            <a:pPr marL="0" indent="0">
              <a:buNone/>
            </a:pPr>
            <a:endParaRPr lang="pl-PL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pokrycie wydatków związanych z realizacją projektów europejskich;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finansowanie działalności statutowej.</a:t>
            </a:r>
          </a:p>
          <a:p>
            <a:pPr marL="365760" lvl="1" indent="0">
              <a:buNone/>
            </a:pPr>
            <a:endParaRPr lang="pl-PL" sz="1200" b="1" dirty="0"/>
          </a:p>
          <a:p>
            <a:pPr marL="365760" lvl="1" indent="0">
              <a:buNone/>
            </a:pPr>
            <a:r>
              <a:rPr lang="pl-PL" sz="1200" b="1" dirty="0"/>
              <a:t>Beneficjenci</a:t>
            </a:r>
          </a:p>
          <a:p>
            <a:pPr marL="365760" lvl="1" indent="0">
              <a:buNone/>
            </a:pPr>
            <a:r>
              <a:rPr lang="pl-PL" sz="1200" b="1" dirty="0"/>
              <a:t> </a:t>
            </a:r>
            <a:r>
              <a:rPr lang="pl-PL" sz="1200" dirty="0"/>
              <a:t>(</a:t>
            </a:r>
            <a:r>
              <a:rPr lang="pl-PL" sz="1200" b="1" dirty="0"/>
              <a:t>mający siedzibę i działający na terenie Województwa Małopolskiego  - m.in. stowarzyszenia, związki stowarzyszeń, fundacje, organizacje rolnicze, cechy rzemieślnicze, organizacje przedsiębiorców, związki zawodowe, Lokalne Grupy Działania, związki sportowe)</a:t>
            </a:r>
          </a:p>
          <a:p>
            <a:pPr marL="365760" lvl="1" indent="0">
              <a:buNone/>
            </a:pPr>
            <a:endParaRPr lang="pl-PL" sz="1200" b="1" dirty="0"/>
          </a:p>
          <a:p>
            <a:pPr algn="r">
              <a:buFont typeface="Wingdings" panose="05000000000000000000" pitchFamily="2" charset="2"/>
              <a:buChar char="q"/>
            </a:pPr>
            <a:r>
              <a:rPr lang="pl-PL" sz="1600" dirty="0"/>
              <a:t>Maksymalna wysokość pożyczki 	– 100 000 zł</a:t>
            </a:r>
          </a:p>
          <a:p>
            <a:pPr algn="r">
              <a:buFont typeface="Wingdings" panose="05000000000000000000" pitchFamily="2" charset="2"/>
              <a:buChar char="q"/>
            </a:pPr>
            <a:r>
              <a:rPr lang="pl-PL" sz="1600" dirty="0"/>
              <a:t>Maksymalny okres spłaty 		– 60 miesięcy</a:t>
            </a:r>
          </a:p>
          <a:p>
            <a:pPr algn="r">
              <a:buFont typeface="Wingdings" panose="05000000000000000000" pitchFamily="2" charset="2"/>
              <a:buChar char="q"/>
            </a:pPr>
            <a:r>
              <a:rPr lang="pl-PL" sz="1600" dirty="0"/>
              <a:t>Preferencyjne stałe oprocentowanie  -	2,87 %</a:t>
            </a:r>
          </a:p>
          <a:p>
            <a:pPr algn="r">
              <a:buFont typeface="Wingdings" panose="05000000000000000000" pitchFamily="2" charset="2"/>
              <a:buChar char="q"/>
            </a:pPr>
            <a:r>
              <a:rPr lang="pl-PL" sz="1600" dirty="0"/>
              <a:t>Jednorazowa prowizja – 1%, możliwa do sfinansowania z pożyczki.</a:t>
            </a:r>
          </a:p>
          <a:p>
            <a:pPr marL="365760" lvl="1" indent="0" algn="r">
              <a:buNone/>
            </a:pPr>
            <a:endParaRPr lang="pl-PL" sz="1600" b="1" dirty="0"/>
          </a:p>
          <a:p>
            <a:pPr marL="0" indent="0" eaLnBrk="1" hangingPunct="1">
              <a:lnSpc>
                <a:spcPct val="90000"/>
              </a:lnSpc>
              <a:buFontTx/>
              <a:buChar char="•"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817153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304800"/>
            <a:ext cx="7315200" cy="1143000"/>
          </a:xfrm>
          <a:noFill/>
        </p:spPr>
        <p:txBody>
          <a:bodyPr/>
          <a:lstStyle/>
          <a:p>
            <a:r>
              <a:rPr lang="pl-PL" sz="2200" dirty="0"/>
              <a:t>Praktyczne korzyści wynikające z oferty MARR S.A</a:t>
            </a:r>
            <a:r>
              <a:rPr lang="pl-PL" sz="2200" dirty="0">
                <a:effectLst/>
              </a:rPr>
              <a:t>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8991600" cy="5029200"/>
          </a:xfrm>
        </p:spPr>
        <p:txBody>
          <a:bodyPr/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ułatwiony dostęp do funduszy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minimalny wkład własny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elastyczne formy zabezpieczenia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uproszczone procedury pozyskania pożyczek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niskie, stałe oprocentowanie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indywidualne podejście pracowników do Klienta.</a:t>
            </a:r>
          </a:p>
          <a:p>
            <a:pPr marL="0" lvl="0" indent="0">
              <a:lnSpc>
                <a:spcPct val="150000"/>
              </a:lnSpc>
            </a:pPr>
            <a:endParaRPr lang="pl-PL" sz="1800" dirty="0">
              <a:solidFill>
                <a:schemeClr val="tx1"/>
              </a:solidFill>
            </a:endParaRPr>
          </a:p>
          <a:p>
            <a:pPr marL="0" lvl="0" indent="0" algn="ctr">
              <a:lnSpc>
                <a:spcPts val="1800"/>
              </a:lnSpc>
            </a:pPr>
            <a:r>
              <a:rPr lang="pl-PL" sz="1600" dirty="0">
                <a:solidFill>
                  <a:srgbClr val="003366"/>
                </a:solidFill>
              </a:rPr>
              <a:t>Nasza oferta zapewnia  dostęp do środków finansowych przedsiębiorcom mniejszym, będącym poza zainteresowaniem sektora bankowego, a także podmiotom nowo powstałym, których najczęściej banki w ogóle nie obsługują.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AutoNum type="arabicPeriod"/>
            </a:pPr>
            <a:endParaRPr lang="pl-PL" sz="1800" dirty="0"/>
          </a:p>
          <a:p>
            <a:pPr>
              <a:buAutoNum type="arabicPeriod"/>
            </a:pPr>
            <a:endParaRPr lang="pl-PL" sz="1800" dirty="0"/>
          </a:p>
          <a:p>
            <a:pPr>
              <a:buAutoNum type="arabicPeriod"/>
            </a:pPr>
            <a:endParaRPr lang="pl-PL" sz="1800" dirty="0"/>
          </a:p>
          <a:p>
            <a:pPr marL="285750" indent="-285750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5424895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1200993" y="1981200"/>
            <a:ext cx="680186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b="1" dirty="0">
                <a:solidFill>
                  <a:srgbClr val="C00000"/>
                </a:solidFill>
              </a:rPr>
              <a:t>Zapraszamy </a:t>
            </a:r>
          </a:p>
          <a:p>
            <a:pPr algn="ctr"/>
            <a:r>
              <a:rPr lang="pl-PL" sz="2400" b="1" dirty="0">
                <a:solidFill>
                  <a:srgbClr val="C00000"/>
                </a:solidFill>
              </a:rPr>
              <a:t>do skorzystania z preferencyjnych warunków</a:t>
            </a:r>
          </a:p>
          <a:p>
            <a:pPr algn="ctr"/>
            <a:r>
              <a:rPr lang="pl-PL" sz="2400" b="1" dirty="0">
                <a:solidFill>
                  <a:srgbClr val="C00000"/>
                </a:solidFill>
              </a:rPr>
              <a:t> udzielania pożyczek</a:t>
            </a:r>
          </a:p>
          <a:p>
            <a:pPr algn="ctr"/>
            <a:endParaRPr lang="pl-PL" sz="2400" b="1" dirty="0">
              <a:solidFill>
                <a:srgbClr val="C00000"/>
              </a:solidFill>
            </a:endParaRPr>
          </a:p>
          <a:p>
            <a:pPr algn="ctr"/>
            <a:endParaRPr lang="pl-PL" b="1" dirty="0">
              <a:solidFill>
                <a:srgbClr val="C00000"/>
              </a:solidFill>
            </a:endParaRPr>
          </a:p>
          <a:p>
            <a:pPr algn="ctr"/>
            <a:r>
              <a:rPr lang="pl-PL" b="1" dirty="0">
                <a:solidFill>
                  <a:srgbClr val="002060"/>
                </a:solidFill>
              </a:rPr>
              <a:t>Małopolska Agencja Rozwoju Regionalnego S.A.</a:t>
            </a:r>
          </a:p>
          <a:p>
            <a:pPr algn="ctr"/>
            <a:r>
              <a:rPr lang="pl-PL" b="1" dirty="0">
                <a:solidFill>
                  <a:srgbClr val="002060"/>
                </a:solidFill>
              </a:rPr>
              <a:t>ul. Kordylewskiego 11, 32-542 Kraków</a:t>
            </a:r>
          </a:p>
          <a:p>
            <a:pPr algn="ctr"/>
            <a:endParaRPr lang="pl-PL" b="1" dirty="0">
              <a:solidFill>
                <a:srgbClr val="002060"/>
              </a:solidFill>
            </a:endParaRPr>
          </a:p>
          <a:p>
            <a:pPr algn="ctr"/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Departament Instrumentów Finansowych</a:t>
            </a:r>
          </a:p>
          <a:p>
            <a:pPr algn="ctr"/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tel. 12 617 66 </a:t>
            </a:r>
            <a:r>
              <a:rPr lang="pl-PL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69</a:t>
            </a:r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pl-PL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28, 29</a:t>
            </a:r>
            <a:r>
              <a:rPr lang="pl-PL" b="1" u="sng">
                <a:solidFill>
                  <a:schemeClr val="tx1">
                    <a:lumMod val="95000"/>
                    <a:lumOff val="5000"/>
                  </a:schemeClr>
                </a:solidFill>
              </a:rPr>
              <a:t>, 32, 62)</a:t>
            </a:r>
            <a:endParaRPr lang="pl-PL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fax: 12 617 66 67</a:t>
            </a:r>
          </a:p>
          <a:p>
            <a:pPr algn="ctr"/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e-mail:  </a:t>
            </a:r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pozyczki@marr.pl</a:t>
            </a:r>
            <a:endParaRPr lang="pl-PL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pl-PL" dirty="0">
                <a:hlinkClick r:id="rId3"/>
              </a:rPr>
              <a:t>https://www.marr.pl/pozyczki-z-marr/</a:t>
            </a:r>
            <a:endParaRPr lang="pl-PL" dirty="0"/>
          </a:p>
          <a:p>
            <a:pPr algn="ctr"/>
            <a:endParaRPr lang="pl-PL" dirty="0"/>
          </a:p>
        </p:txBody>
      </p:sp>
      <p:pic>
        <p:nvPicPr>
          <p:cNvPr id="4" name="Obraz 3" descr="C:\Users\mwisn4\Desktop\logotyp_małopolska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310" y="762000"/>
            <a:ext cx="5757545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az 4" descr="https://rpo.bgk.pl/files/public/Jeremie2/RPO/dymek_zolty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969983"/>
            <a:ext cx="1800046" cy="1159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898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1751857"/>
            <a:ext cx="8763000" cy="4308872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l-PL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POŻYCZKA NA REWITALIZACJĘ</a:t>
            </a: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1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pl-PL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Obraz 2" descr="C:\Users\mwisn4\Desktop\logotyp_małopolsk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5757545" cy="30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858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</a:t>
            </a:r>
            <a:r>
              <a:rPr lang="pl-PL" sz="2400">
                <a:effectLst/>
              </a:rPr>
              <a:t>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1. Informacje ogólne.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828800"/>
            <a:ext cx="8763000" cy="4343400"/>
          </a:xfrm>
        </p:spPr>
        <p:txBody>
          <a:bodyPr/>
          <a:lstStyle/>
          <a:p>
            <a:r>
              <a:rPr lang="pl-PL" sz="1800" dirty="0"/>
              <a:t>		Pożyczka udzielana jest na podstawie zawartej w dniu 18.01.2018 r. umowy operacyjnej z MARR S.A. przez BGK w ramach Regionalnego Programu Operacyjnego Województwa Małopolskiego na lata 2014-2020, w ramach Osi Priorytetowej 11 (Działanie 11.3 Fundusz rewitalizacji i odnowy Małopolski).</a:t>
            </a:r>
          </a:p>
          <a:p>
            <a:endParaRPr lang="pl-PL" sz="1800" dirty="0"/>
          </a:p>
          <a:p>
            <a:r>
              <a:rPr lang="pl-PL" sz="1800" dirty="0"/>
              <a:t>Konsorcjant projektu – Stowarzyszenie „Samorządowe Centrum Przedsiębiorczości</a:t>
            </a:r>
          </a:p>
          <a:p>
            <a:r>
              <a:rPr lang="pl-PL" sz="1800" dirty="0"/>
              <a:t>i Rozwoju” Sucha Beskidzka</a:t>
            </a:r>
          </a:p>
          <a:p>
            <a:endParaRPr lang="pl-PL" sz="1800" dirty="0"/>
          </a:p>
          <a:p>
            <a:r>
              <a:rPr lang="pl-PL" sz="1800" dirty="0"/>
              <a:t>W ramach wsparcia podstawowego na pożyczkę przeznaczona jest kwota </a:t>
            </a:r>
            <a:r>
              <a:rPr lang="pl-PL" sz="1800" b="1" dirty="0"/>
              <a:t>93 617 021,28 zł</a:t>
            </a:r>
            <a:r>
              <a:rPr lang="pl-PL" sz="1800" dirty="0"/>
              <a:t>. Okres wydatkowania do lipca 2020 r. W ramach projektu zawartych będzie co najmniej 22 pożyczek (wsparcie podstawowe).</a:t>
            </a:r>
          </a:p>
          <a:p>
            <a:endParaRPr lang="pl-PL" sz="1800" dirty="0"/>
          </a:p>
          <a:p>
            <a:r>
              <a:rPr lang="pl-PL" sz="1800" dirty="0"/>
              <a:t>Umowa przewiduje </a:t>
            </a:r>
            <a:r>
              <a:rPr lang="pl-PL" sz="1800" b="1" dirty="0"/>
              <a:t>tzw. prawo</a:t>
            </a:r>
            <a:r>
              <a:rPr lang="pl-PL" sz="1800" dirty="0"/>
              <a:t> </a:t>
            </a:r>
            <a:r>
              <a:rPr lang="pl-PL" sz="1800" b="1" dirty="0"/>
              <a:t>opcji, </a:t>
            </a:r>
            <a:r>
              <a:rPr lang="pl-PL" sz="1800" dirty="0"/>
              <a:t>czyli </a:t>
            </a:r>
            <a:r>
              <a:rPr lang="pl-PL" sz="1800" b="1" dirty="0"/>
              <a:t>podwojenie </a:t>
            </a:r>
            <a:r>
              <a:rPr lang="pl-PL" sz="1800" dirty="0"/>
              <a:t>ww. kwoty i wydatkowanie jej w kolejnych 30 miesiącach, tj. do stycznia 2023 r.</a:t>
            </a:r>
          </a:p>
          <a:p>
            <a:endParaRPr lang="pl-PL" sz="1800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42816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2. Cel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endParaRPr lang="pl-PL" sz="1800" dirty="0"/>
          </a:p>
          <a:p>
            <a:pPr lvl="0"/>
            <a:r>
              <a:rPr lang="pl-PL" sz="1800" b="1" dirty="0"/>
              <a:t>CEL POŻYCZKI</a:t>
            </a:r>
            <a:endParaRPr lang="pl-PL" sz="1800" dirty="0"/>
          </a:p>
          <a:p>
            <a:endParaRPr lang="pl-PL" sz="1800" dirty="0"/>
          </a:p>
          <a:p>
            <a:r>
              <a:rPr lang="pl-PL" sz="1800" dirty="0"/>
              <a:t>Wsparcie projektów z zakresu rewitalizacji miast oraz odnowy obszarów wiejskich na terenie Województwa Małopolskiego. </a:t>
            </a:r>
          </a:p>
          <a:p>
            <a:endParaRPr lang="pl-PL" sz="1800" dirty="0"/>
          </a:p>
          <a:p>
            <a:r>
              <a:rPr lang="pl-PL" sz="1800" dirty="0"/>
              <a:t>Wsparcie obejmuje projekty wpisane do gminnego programu rewitalizacji, następnie zaakceptowanego przez Zarząd Województwa  Małopolskiego, zarządzającego RPO WM i wpisanego do Wykazu programów rewitalizacji gmin województwa małopolskiego. Wymagane jest spełnienie trybu określonego przez IZ RPO WM  na lata 2014-2020.</a:t>
            </a:r>
          </a:p>
          <a:p>
            <a:endParaRPr lang="pl-PL" sz="1800" dirty="0"/>
          </a:p>
          <a:p>
            <a:r>
              <a:rPr lang="pl-PL" sz="1800" dirty="0"/>
              <a:t>Szczegółowe informacje o zasadach procedowania:</a:t>
            </a:r>
          </a:p>
          <a:p>
            <a:r>
              <a:rPr lang="pl-PL" sz="1800" u="sng" dirty="0">
                <a:hlinkClick r:id="rId2"/>
              </a:rPr>
              <a:t>http://www.rpo.malopolska.pl/o-programie/rewitalizacja</a:t>
            </a:r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2359459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3.  Beneficjenci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752600"/>
            <a:ext cx="8915400" cy="4495800"/>
          </a:xfrm>
        </p:spPr>
        <p:txBody>
          <a:bodyPr/>
          <a:lstStyle/>
          <a:p>
            <a:pPr lvl="0"/>
            <a:r>
              <a:rPr lang="pl-PL" sz="1800" b="1" dirty="0"/>
              <a:t>DLA KOGO ? – ODBIORCY POŻYCZEK</a:t>
            </a:r>
          </a:p>
          <a:p>
            <a:pPr lvl="0"/>
            <a:endParaRPr lang="pl-PL" sz="1800" dirty="0"/>
          </a:p>
          <a:p>
            <a:r>
              <a:rPr lang="pl-PL" sz="1600" dirty="0"/>
              <a:t>a) jednostki samorządu terytorialnego, ich związki i stowarzyszenia, </a:t>
            </a:r>
          </a:p>
          <a:p>
            <a:r>
              <a:rPr lang="pl-PL" sz="1600" dirty="0"/>
              <a:t>b) jednostki organizacyjne jednostek samorządu terytorialnego, posiadające osobowość prawną, </a:t>
            </a:r>
          </a:p>
          <a:p>
            <a:r>
              <a:rPr lang="pl-PL" sz="1600" dirty="0"/>
              <a:t>c) instytucje kultury, </a:t>
            </a:r>
          </a:p>
          <a:p>
            <a:r>
              <a:rPr lang="pl-PL" sz="1600" dirty="0"/>
              <a:t>d) osoby prawne i fizyczne będące organami prowadzącymi szkoły i placówki, </a:t>
            </a:r>
          </a:p>
          <a:p>
            <a:r>
              <a:rPr lang="pl-PL" sz="1600" dirty="0"/>
              <a:t>e) partnerzy społeczni i gospodarczy (w tym organizacje pozarządowe), </a:t>
            </a:r>
          </a:p>
          <a:p>
            <a:r>
              <a:rPr lang="pl-PL" sz="1600" dirty="0"/>
              <a:t>f) kościoły i związki wyznaniowe oraz osoby prawne kościołów i związków wyznaniowych, </a:t>
            </a:r>
          </a:p>
          <a:p>
            <a:r>
              <a:rPr lang="pl-PL" sz="1600" dirty="0"/>
              <a:t>g) spółdzielnie i wspólnoty mieszkaniowe, Towarzystwa Budownictwa Społecznego, </a:t>
            </a:r>
          </a:p>
          <a:p>
            <a:r>
              <a:rPr lang="pl-PL" sz="1600" dirty="0"/>
              <a:t>h) parki narodowe i krajobrazowe, </a:t>
            </a:r>
          </a:p>
          <a:p>
            <a:r>
              <a:rPr lang="pl-PL" sz="1600" dirty="0"/>
              <a:t>i) PGL Lasy Państwowe i jego jednostki organizacyjne, </a:t>
            </a:r>
          </a:p>
          <a:p>
            <a:r>
              <a:rPr lang="pl-PL" sz="1600" dirty="0"/>
              <a:t>j) inne jednostki sektora finansów publicznych posiadające osobowość prawną, </a:t>
            </a:r>
          </a:p>
          <a:p>
            <a:r>
              <a:rPr lang="pl-PL" sz="1600" dirty="0"/>
              <a:t>k) szkoły wyższe, </a:t>
            </a:r>
          </a:p>
          <a:p>
            <a:r>
              <a:rPr lang="pl-PL" sz="1600" dirty="0"/>
              <a:t>l) administracja rządowa,</a:t>
            </a:r>
          </a:p>
          <a:p>
            <a:r>
              <a:rPr lang="pl-PL" sz="1600" dirty="0"/>
              <a:t>m) przedsiębiorcy.</a:t>
            </a:r>
          </a:p>
          <a:p>
            <a:endParaRPr lang="pl-PL" sz="1600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193121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4. Parametry pożyczki.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763000" cy="4343400"/>
          </a:xfrm>
        </p:spPr>
        <p:txBody>
          <a:bodyPr/>
          <a:lstStyle/>
          <a:p>
            <a:endParaRPr lang="pl-PL" sz="1800" dirty="0"/>
          </a:p>
          <a:p>
            <a:r>
              <a:rPr lang="pl-PL" dirty="0"/>
              <a:t> </a:t>
            </a:r>
            <a:endParaRPr lang="pl-PL" sz="1800" dirty="0"/>
          </a:p>
          <a:p>
            <a:pPr lvl="0"/>
            <a:r>
              <a:rPr lang="pl-PL" dirty="0"/>
              <a:t>Wartość pożyczki – od 300 tys. zł do 15 mln zł.</a:t>
            </a:r>
          </a:p>
          <a:p>
            <a:pPr lvl="0"/>
            <a:r>
              <a:rPr lang="pl-PL" dirty="0"/>
              <a:t>Maksymalny okres spłaty nie dłuższy niż 20 lat  licząc od daty jej uruchomienia.</a:t>
            </a:r>
          </a:p>
          <a:p>
            <a:pPr lvl="0"/>
            <a:r>
              <a:rPr lang="pl-PL" dirty="0"/>
              <a:t>Może być udzielona karencja w spłacie kapitału na okres do 6 miesięcy, przy czym nie wydłuża ona okresu spłaty pożyczki.</a:t>
            </a:r>
          </a:p>
          <a:p>
            <a:pPr lvl="0"/>
            <a:r>
              <a:rPr lang="pl-PL" dirty="0"/>
              <a:t>W przypadku pożyczki udzielanej w formie pomocy inwestycyjnej odbiorca zobowiązany będzie do zapewnienia wkładu własnego (środków własnych lub pozyskanych z zewnętrznych źródeł finansowania), w postaci wolnej od wszelkiego publicznego </a:t>
            </a:r>
            <a:r>
              <a:rPr lang="pl-PL"/>
              <a:t>wsparcia  finansowego, 24%.</a:t>
            </a:r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404404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l-PL" sz="2400" dirty="0">
                <a:effectLst/>
              </a:rPr>
              <a:t>Pożyczka na rewitalizację.</a:t>
            </a:r>
            <a:br>
              <a:rPr lang="pl-PL" sz="2400" dirty="0">
                <a:effectLst/>
              </a:rPr>
            </a:br>
            <a:r>
              <a:rPr lang="pl-PL" sz="2400" dirty="0">
                <a:effectLst/>
              </a:rPr>
              <a:t>5. Oprocentowanie pożyczki.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2400" y="1676400"/>
            <a:ext cx="8763000" cy="4800600"/>
          </a:xfrm>
        </p:spPr>
        <p:txBody>
          <a:bodyPr/>
          <a:lstStyle/>
          <a:p>
            <a:r>
              <a:rPr lang="pl-PL" sz="1200" b="1" dirty="0">
                <a:solidFill>
                  <a:schemeClr val="tx1"/>
                </a:solidFill>
              </a:rPr>
              <a:t>Jednostkowe Pożyczki, niezależenie od tego czy są udzielane z pomocą publiczną czy bez pomocy publicznej, oprocentowane będą w skali roku nie wyżej niż stopa referencyjna NBP właściwa na dzień przyznawania pożyczki. Stopa referencyjna NBP stanowi podstawę ustalenia oprocentowania pożyczki .</a:t>
            </a:r>
          </a:p>
          <a:p>
            <a:pPr algn="ctr"/>
            <a:r>
              <a:rPr lang="pl-PL" sz="1200" b="1" dirty="0">
                <a:solidFill>
                  <a:schemeClr val="tx1"/>
                </a:solidFill>
              </a:rPr>
              <a:t>Oprocentowanie pożyczek dla Beneficjentów wymienionych:</a:t>
            </a:r>
          </a:p>
          <a:p>
            <a:endParaRPr lang="pl-PL" sz="1200" dirty="0"/>
          </a:p>
          <a:p>
            <a:pPr lvl="0"/>
            <a:endParaRPr lang="pl-PL" dirty="0"/>
          </a:p>
          <a:p>
            <a:endParaRPr lang="pl-PL" sz="1800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endParaRPr lang="pl-PL" sz="1800" b="1" dirty="0"/>
          </a:p>
          <a:p>
            <a:pPr marL="0" indent="0" eaLnBrk="1" hangingPunct="1">
              <a:lnSpc>
                <a:spcPct val="90000"/>
              </a:lnSpc>
              <a:defRPr/>
            </a:pPr>
            <a:r>
              <a:rPr lang="pl-PL" sz="1800" b="1" dirty="0"/>
              <a:t>Nie są pobierane dodatkowe opłaty ani prowizje. </a:t>
            </a:r>
            <a:r>
              <a:rPr lang="pl-PL" sz="1800" b="1" dirty="0">
                <a:solidFill>
                  <a:srgbClr val="FF0000"/>
                </a:solidFill>
              </a:rPr>
              <a:t>Oprocentowanie stałe.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961447"/>
              </p:ext>
            </p:extLst>
          </p:nvPr>
        </p:nvGraphicFramePr>
        <p:xfrm>
          <a:off x="304800" y="2545080"/>
          <a:ext cx="87630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21432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a) jednostki samorządu terytorialnego, ich związki i stowarzyszenia,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b) jednostki organizacyjne jednostek samorządu terytorialnego, posiadające osobowość prawną,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c) instytucje kultury,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d) osoby prawne i fizyczne będące organami prowadzącymi szkoły i placówki,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e) partnerzy społeczni i gospodarczy (w tym organizacje pozarządowe),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f) kościoły i związki wyznaniowe oraz osoby prawne kościołów i związków wyznaniowych,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g) spółdzielnie i wspólnoty mieszkaniowe, Towarzystwa Budownictwa Społecznego,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h) parki narodowe i krajobrazowe,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i) PGL Lasy Państwowe i jego jednostki organizacyjne,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j) inne jednostki sektora finansów publicznych posiadające osobowość prawną,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k) szkoły wyższe, </a:t>
                      </a:r>
                    </a:p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m) administracja rządowa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FF0000"/>
                          </a:solidFill>
                        </a:rPr>
                        <a:t>½ </a:t>
                      </a:r>
                    </a:p>
                    <a:p>
                      <a:pPr algn="ctr"/>
                      <a:r>
                        <a:rPr lang="pl-PL" sz="1400" dirty="0">
                          <a:solidFill>
                            <a:srgbClr val="FF0000"/>
                          </a:solidFill>
                        </a:rPr>
                        <a:t>stopy</a:t>
                      </a:r>
                      <a:r>
                        <a:rPr lang="pl-PL" sz="1400" baseline="0" dirty="0">
                          <a:solidFill>
                            <a:srgbClr val="FF0000"/>
                          </a:solidFill>
                        </a:rPr>
                        <a:t> referencyjnej NBP</a:t>
                      </a:r>
                    </a:p>
                    <a:p>
                      <a:pPr algn="ctr"/>
                      <a:r>
                        <a:rPr lang="pl-PL" sz="1400" baseline="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pl-PL" sz="1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obecnie</a:t>
                      </a:r>
                    </a:p>
                    <a:p>
                      <a:pPr algn="ctr"/>
                      <a:endParaRPr lang="pl-PL" sz="2000" baseline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l-PL" sz="2000" baseline="0" dirty="0">
                          <a:solidFill>
                            <a:srgbClr val="FF0000"/>
                          </a:solidFill>
                        </a:rPr>
                        <a:t>0,75 %</a:t>
                      </a:r>
                      <a:endParaRPr lang="pl-P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r>
                        <a:rPr lang="pl-PL" sz="1200" b="1" dirty="0"/>
                        <a:t>l)</a:t>
                      </a:r>
                      <a:r>
                        <a:rPr lang="pl-PL" sz="1200" b="1" baseline="0" dirty="0"/>
                        <a:t> przedsiębiorcy (w rozumieniu  przepisów  unijnych)</a:t>
                      </a:r>
                      <a:endParaRPr lang="pl-P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stopa</a:t>
                      </a:r>
                      <a:r>
                        <a:rPr lang="pl-PL" sz="1200" baseline="0" dirty="0">
                          <a:solidFill>
                            <a:srgbClr val="FF0000"/>
                          </a:solidFill>
                        </a:rPr>
                        <a:t> referencyjna NBP</a:t>
                      </a:r>
                    </a:p>
                    <a:p>
                      <a:pPr algn="ctr"/>
                      <a:r>
                        <a:rPr lang="pl-PL" sz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obecnie</a:t>
                      </a:r>
                    </a:p>
                    <a:p>
                      <a:pPr algn="ctr"/>
                      <a:r>
                        <a:rPr lang="pl-PL" sz="1400" b="1" baseline="0" dirty="0">
                          <a:solidFill>
                            <a:srgbClr val="FF0000"/>
                          </a:solidFill>
                        </a:rPr>
                        <a:t>1,5 %</a:t>
                      </a:r>
                      <a:endParaRPr lang="pl-PL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08991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26191</TotalTime>
  <Words>2556</Words>
  <Application>Microsoft Office PowerPoint</Application>
  <PresentationFormat>Pokaz na ekranie (4:3)</PresentationFormat>
  <Paragraphs>398</Paragraphs>
  <Slides>36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Projekt domyślny</vt:lpstr>
      <vt:lpstr>Prezentacja programu PowerPoint</vt:lpstr>
      <vt:lpstr>Agenda prezentacji. </vt:lpstr>
      <vt:lpstr>Kategoryzacja pożyczek. </vt:lpstr>
      <vt:lpstr>Prezentacja programu PowerPoint</vt:lpstr>
      <vt:lpstr>Pożyczka na rewitalizację. 1. Informacje ogólne. </vt:lpstr>
      <vt:lpstr>Pożyczka na rewitalizację. 2. Cel pożyczki. </vt:lpstr>
      <vt:lpstr>Pożyczka na rewitalizację. 3.  Beneficjenci pożyczki. </vt:lpstr>
      <vt:lpstr>Pożyczka na rewitalizację. 4. Parametry pożyczki. </vt:lpstr>
      <vt:lpstr>Pożyczka na rewitalizację. 5. Oprocentowanie pożyczki.</vt:lpstr>
      <vt:lpstr>Pożyczka na rewitalizację. 6. Zasady udzielania pożyczki  (1). </vt:lpstr>
      <vt:lpstr>Pożyczka na rewitalizację. 6. Zasady udzielania pożyczki  (2). </vt:lpstr>
      <vt:lpstr>Pożyczka na rewitalizację. 7. Wydatkowanie środków</vt:lpstr>
      <vt:lpstr>Prezentacja programu PowerPoint</vt:lpstr>
      <vt:lpstr>Pożyczka na efektywność energetyczną. 1. Informacje ogólne. </vt:lpstr>
      <vt:lpstr>Pożyczka na efektywność energetyczną. 2. Cel, beneficjenci pożyczki. </vt:lpstr>
      <vt:lpstr>Pożyczka na efektywność energetyczną. 3. Parametry pożyczki. </vt:lpstr>
      <vt:lpstr>Pożyczka na efektywność energetyczną. 4. Oprocentowanie pożyczki. </vt:lpstr>
      <vt:lpstr>Pożyczka na efektywność energetyczną. 6. Wydatkowanie  środków.</vt:lpstr>
      <vt:lpstr>Prezentacja programu PowerPoint</vt:lpstr>
      <vt:lpstr>Wsparcie ze środków EFRR i Budżetu Państwa dla MŚP działających na rynku powyżej 24 miesięcy 1. Informacje ogólne (1). </vt:lpstr>
      <vt:lpstr>Wsparcie ze środków EFRR i Budżetu Państwa dla MŚP działających na rynku powyżej 24 miesięcy 1. Informacje ogólne (2). </vt:lpstr>
      <vt:lpstr>Wsparcie MARR SA ze środków EFRR i Budżetu Państwa dla MŚP działających na rynku powyżej 24 miesięcy 2. Cel pożyczki. </vt:lpstr>
      <vt:lpstr>Wsparcie MARR SA ze środków EFRR i Budżetu Państwa dla MŚP działających na rynku powyżej 24 miesięcy  3.  Beneficjenci pożyczki. </vt:lpstr>
      <vt:lpstr>Wsparcie MARR SA ze środków EFRR i Budżetu Państwa dla MŚP działających na rynku powyżej 24 miesięcy  4. Parametry pożyczki. </vt:lpstr>
      <vt:lpstr>Wsparcie MARR SA ze środków EFRR i Budżetu Państwa dla MŚP działających na rynku powyżej 24 miesięcy  5. Oprocentowanie pożyczki . </vt:lpstr>
      <vt:lpstr>Wsparcie MARR SA ze środków EFRR i Budżetu Państwa dla MŚP działających na rynku powyżej 24 miesięcy  9. Wydatkowanie środków.</vt:lpstr>
      <vt:lpstr>Prezentacja programu PowerPoint</vt:lpstr>
      <vt:lpstr>Wsparcie MARR SA ze środków EFRR i Budżetu Państwa dla MŚP działających na rynku powyżej 24 miesięcy 1. Informacje ogólne. </vt:lpstr>
      <vt:lpstr>Wsparcie MARR SA ze środków EFRR i Budżetu Państwa dla MŚP działających na rynku powyżej 24 miesięcy 2. Cel pożyczki. </vt:lpstr>
      <vt:lpstr>Pożyczka dla Start –upów (instrument w budowie).</vt:lpstr>
      <vt:lpstr>Fundusze Pożyczkowe  (stała oferta MARR S.A.)</vt:lpstr>
      <vt:lpstr>Fundusz Pożyczkowy dla Wspólnot Mieszkaniowych. Cele, beneficjenci, warunki pożyczki. </vt:lpstr>
      <vt:lpstr>Małopolski Fundusz Pożyczkowy Cele, beneficjenci, warunki pożyczki.</vt:lpstr>
      <vt:lpstr>Fundusz Pożyczkowy dla Organizacji Pozarządowych. Cele, beneficjenci pożyczki.</vt:lpstr>
      <vt:lpstr>Praktyczne korzyści wynikające z oferty MARR S.A.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Rafał Wdowicz</dc:creator>
  <cp:lastModifiedBy>Rafał Wdowicz</cp:lastModifiedBy>
  <cp:revision>940</cp:revision>
  <cp:lastPrinted>2019-02-14T09:57:59Z</cp:lastPrinted>
  <dcterms:created xsi:type="dcterms:W3CDTF">1601-01-01T00:00:00Z</dcterms:created>
  <dcterms:modified xsi:type="dcterms:W3CDTF">2019-07-19T09:02:55Z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