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6"/>
  </p:notesMasterIdLst>
  <p:handoutMasterIdLst>
    <p:handoutMasterId r:id="rId37"/>
  </p:handoutMasterIdLst>
  <p:sldIdLst>
    <p:sldId id="256" r:id="rId2"/>
    <p:sldId id="257" r:id="rId3"/>
    <p:sldId id="258" r:id="rId4"/>
    <p:sldId id="281" r:id="rId5"/>
    <p:sldId id="259" r:id="rId6"/>
    <p:sldId id="260" r:id="rId7"/>
    <p:sldId id="261" r:id="rId8"/>
    <p:sldId id="262" r:id="rId9"/>
    <p:sldId id="263" r:id="rId10"/>
    <p:sldId id="264" r:id="rId11"/>
    <p:sldId id="265" r:id="rId12"/>
    <p:sldId id="282" r:id="rId13"/>
    <p:sldId id="283" r:id="rId14"/>
    <p:sldId id="267" r:id="rId15"/>
    <p:sldId id="268" r:id="rId16"/>
    <p:sldId id="269" r:id="rId17"/>
    <p:sldId id="270" r:id="rId18"/>
    <p:sldId id="271" r:id="rId19"/>
    <p:sldId id="272" r:id="rId20"/>
    <p:sldId id="273" r:id="rId21"/>
    <p:sldId id="274" r:id="rId22"/>
    <p:sldId id="284" r:id="rId23"/>
    <p:sldId id="285" r:id="rId24"/>
    <p:sldId id="286" r:id="rId25"/>
    <p:sldId id="287" r:id="rId26"/>
    <p:sldId id="266" r:id="rId27"/>
    <p:sldId id="288" r:id="rId28"/>
    <p:sldId id="289" r:id="rId29"/>
    <p:sldId id="275" r:id="rId30"/>
    <p:sldId id="276" r:id="rId31"/>
    <p:sldId id="277" r:id="rId32"/>
    <p:sldId id="278" r:id="rId33"/>
    <p:sldId id="279" r:id="rId34"/>
    <p:sldId id="280" r:id="rId35"/>
  </p:sldIdLst>
  <p:sldSz cx="9144000" cy="6858000" type="screen4x3"/>
  <p:notesSz cx="6797675" cy="9926638"/>
  <p:photoAlbum/>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 pośredni 2 — Ak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46" autoAdjust="0"/>
    <p:restoredTop sz="94660"/>
  </p:normalViewPr>
  <p:slideViewPr>
    <p:cSldViewPr>
      <p:cViewPr varScale="1">
        <p:scale>
          <a:sx n="87" d="100"/>
          <a:sy n="87" d="100"/>
        </p:scale>
        <p:origin x="-1470"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8699489739235325"/>
          <c:y val="0"/>
        </c:manualLayout>
      </c:layout>
      <c:overlay val="0"/>
      <c:txPr>
        <a:bodyPr/>
        <a:lstStyle/>
        <a:p>
          <a:pPr>
            <a:defRPr sz="1400" u="sng">
              <a:solidFill>
                <a:schemeClr val="tx1"/>
              </a:solidFill>
            </a:defRPr>
          </a:pPr>
          <a:endParaRPr lang="pl-PL"/>
        </a:p>
      </c:txPr>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Arkusz1!$B$1</c:f>
              <c:strCache>
                <c:ptCount val="1"/>
                <c:pt idx="0">
                  <c:v>Łączna pula środków 640.000,00 zł</c:v>
                </c:pt>
              </c:strCache>
            </c:strRef>
          </c:tx>
          <c:explosion val="5"/>
          <c:cat>
            <c:strRef>
              <c:f>Arkusz1!$A$2:$A$6</c:f>
              <c:strCache>
                <c:ptCount val="5"/>
                <c:pt idx="0">
                  <c:v>1. Oferta kulturalna</c:v>
                </c:pt>
                <c:pt idx="1">
                  <c:v>2. Czas wolny dla dzieci i młodzieży</c:v>
                </c:pt>
                <c:pt idx="2">
                  <c:v>3. Promocja przedsiębiorczości</c:v>
                </c:pt>
                <c:pt idx="3">
                  <c:v>4. Produkty turystyczne</c:v>
                </c:pt>
                <c:pt idx="4">
                  <c:v>5. Inicjatywy prośrodowiskowe</c:v>
                </c:pt>
              </c:strCache>
            </c:strRef>
          </c:cat>
          <c:val>
            <c:numRef>
              <c:f>Arkusz1!$B$2:$B$6</c:f>
              <c:numCache>
                <c:formatCode>General</c:formatCode>
                <c:ptCount val="5"/>
                <c:pt idx="0">
                  <c:v>300000</c:v>
                </c:pt>
                <c:pt idx="1">
                  <c:v>100000</c:v>
                </c:pt>
                <c:pt idx="2">
                  <c:v>60000</c:v>
                </c:pt>
                <c:pt idx="3">
                  <c:v>60000</c:v>
                </c:pt>
                <c:pt idx="4">
                  <c:v>60000</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65910811497135235"/>
          <c:y val="0.12305955903889465"/>
          <c:w val="0.32701379284804882"/>
          <c:h val="0.81815067686082021"/>
        </c:manualLayout>
      </c:layout>
      <c:overlay val="0"/>
      <c:txPr>
        <a:bodyPr/>
        <a:lstStyle/>
        <a:p>
          <a:pPr>
            <a:defRPr sz="1200">
              <a:solidFill>
                <a:schemeClr val="tx1"/>
              </a:solidFill>
            </a:defRPr>
          </a:pPr>
          <a:endParaRPr lang="pl-PL"/>
        </a:p>
      </c:txPr>
    </c:legend>
    <c:plotVisOnly val="1"/>
    <c:dispBlanksAs val="gap"/>
    <c:showDLblsOverMax val="0"/>
  </c:chart>
  <c:txPr>
    <a:bodyPr/>
    <a:lstStyle/>
    <a:p>
      <a:pPr>
        <a:defRPr sz="1800"/>
      </a:pPr>
      <a:endParaRPr lang="pl-PL"/>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0AC9CC-CE1C-408F-9912-BD5A69BD05E2}" type="doc">
      <dgm:prSet loTypeId="urn:microsoft.com/office/officeart/2005/8/layout/radial3" loCatId="cycle" qsTypeId="urn:microsoft.com/office/officeart/2005/8/quickstyle/3d2" qsCatId="3D" csTypeId="urn:microsoft.com/office/officeart/2005/8/colors/colorful1" csCatId="colorful" phldr="1"/>
      <dgm:spPr/>
      <dgm:t>
        <a:bodyPr/>
        <a:lstStyle/>
        <a:p>
          <a:endParaRPr lang="pl-PL"/>
        </a:p>
      </dgm:t>
    </dgm:pt>
    <dgm:pt modelId="{B2271090-E697-4C75-8C6D-00A68A601028}">
      <dgm:prSet phldrT="[Tekst]" custT="1"/>
      <dgm:spPr/>
      <dgm:t>
        <a:bodyPr/>
        <a:lstStyle/>
        <a:p>
          <a:r>
            <a:rPr lang="pl-PL" sz="1800" dirty="0" smtClean="0"/>
            <a:t>GRUPY DEFAWORYZOWANE</a:t>
          </a:r>
          <a:endParaRPr lang="pl-PL" sz="1800" dirty="0"/>
        </a:p>
      </dgm:t>
    </dgm:pt>
    <dgm:pt modelId="{7817F739-07C1-431A-B3ED-7B0822A58613}" type="parTrans" cxnId="{73382123-D506-4E9E-A38A-A331B0BFD69A}">
      <dgm:prSet/>
      <dgm:spPr/>
      <dgm:t>
        <a:bodyPr/>
        <a:lstStyle/>
        <a:p>
          <a:endParaRPr lang="pl-PL"/>
        </a:p>
      </dgm:t>
    </dgm:pt>
    <dgm:pt modelId="{03387DE4-39F4-4CDC-9215-04ED884A2EF1}" type="sibTrans" cxnId="{73382123-D506-4E9E-A38A-A331B0BFD69A}">
      <dgm:prSet/>
      <dgm:spPr/>
      <dgm:t>
        <a:bodyPr/>
        <a:lstStyle/>
        <a:p>
          <a:endParaRPr lang="pl-PL"/>
        </a:p>
      </dgm:t>
    </dgm:pt>
    <dgm:pt modelId="{863E8C2F-404C-478E-A38F-1F4D9F6C9BF9}">
      <dgm:prSet phldrT="[Tekst]"/>
      <dgm:spPr/>
      <dgm:t>
        <a:bodyPr/>
        <a:lstStyle/>
        <a:p>
          <a:r>
            <a:rPr lang="pl-PL" dirty="0" smtClean="0"/>
            <a:t>Osoby bezrobotne</a:t>
          </a:r>
          <a:endParaRPr lang="pl-PL" dirty="0"/>
        </a:p>
      </dgm:t>
    </dgm:pt>
    <dgm:pt modelId="{04C5ABD9-690F-423F-8B3D-52D90A878314}" type="parTrans" cxnId="{7C66A30C-13C9-41E0-9E39-3CE23138B315}">
      <dgm:prSet/>
      <dgm:spPr/>
      <dgm:t>
        <a:bodyPr/>
        <a:lstStyle/>
        <a:p>
          <a:endParaRPr lang="pl-PL"/>
        </a:p>
      </dgm:t>
    </dgm:pt>
    <dgm:pt modelId="{DBBCF6FE-3A47-474A-A2D5-A7499ED64EF9}" type="sibTrans" cxnId="{7C66A30C-13C9-41E0-9E39-3CE23138B315}">
      <dgm:prSet/>
      <dgm:spPr/>
      <dgm:t>
        <a:bodyPr/>
        <a:lstStyle/>
        <a:p>
          <a:endParaRPr lang="pl-PL"/>
        </a:p>
      </dgm:t>
    </dgm:pt>
    <dgm:pt modelId="{1B5094E1-0A6F-4434-8A47-8554BAF1E26B}">
      <dgm:prSet phldrT="[Tekst]"/>
      <dgm:spPr/>
      <dgm:t>
        <a:bodyPr/>
        <a:lstStyle/>
        <a:p>
          <a:r>
            <a:rPr lang="pl-PL" dirty="0" smtClean="0"/>
            <a:t>Młodzież i dzieci</a:t>
          </a:r>
          <a:endParaRPr lang="pl-PL" dirty="0"/>
        </a:p>
      </dgm:t>
    </dgm:pt>
    <dgm:pt modelId="{AACA9BC0-2923-481C-8545-04DB5BE70849}" type="parTrans" cxnId="{B8FE2910-D6A0-4F0C-BEE7-48EEC95FA62A}">
      <dgm:prSet/>
      <dgm:spPr/>
      <dgm:t>
        <a:bodyPr/>
        <a:lstStyle/>
        <a:p>
          <a:endParaRPr lang="pl-PL"/>
        </a:p>
      </dgm:t>
    </dgm:pt>
    <dgm:pt modelId="{B45B661C-5736-4F9D-AA80-4D232BDC1FF7}" type="sibTrans" cxnId="{B8FE2910-D6A0-4F0C-BEE7-48EEC95FA62A}">
      <dgm:prSet/>
      <dgm:spPr/>
      <dgm:t>
        <a:bodyPr/>
        <a:lstStyle/>
        <a:p>
          <a:endParaRPr lang="pl-PL"/>
        </a:p>
      </dgm:t>
    </dgm:pt>
    <dgm:pt modelId="{9167162F-0A1A-4238-AC42-A6B63F974D2D}">
      <dgm:prSet phldrT="[Tekst]"/>
      <dgm:spPr/>
      <dgm:t>
        <a:bodyPr/>
        <a:lstStyle/>
        <a:p>
          <a:r>
            <a:rPr lang="pl-PL" dirty="0" smtClean="0"/>
            <a:t>Seniorzy</a:t>
          </a:r>
          <a:endParaRPr lang="pl-PL" dirty="0"/>
        </a:p>
      </dgm:t>
    </dgm:pt>
    <dgm:pt modelId="{701BF4E3-97A5-459B-A21D-D5318BB7917A}" type="parTrans" cxnId="{78010C62-CFEB-40C8-AF69-C25823355947}">
      <dgm:prSet/>
      <dgm:spPr/>
      <dgm:t>
        <a:bodyPr/>
        <a:lstStyle/>
        <a:p>
          <a:endParaRPr lang="pl-PL"/>
        </a:p>
      </dgm:t>
    </dgm:pt>
    <dgm:pt modelId="{20633B02-3724-420F-A70F-1671BB06A26B}" type="sibTrans" cxnId="{78010C62-CFEB-40C8-AF69-C25823355947}">
      <dgm:prSet/>
      <dgm:spPr/>
      <dgm:t>
        <a:bodyPr/>
        <a:lstStyle/>
        <a:p>
          <a:endParaRPr lang="pl-PL"/>
        </a:p>
      </dgm:t>
    </dgm:pt>
    <dgm:pt modelId="{C54BEBE4-69BF-48B2-BA0D-12FBDC1FF965}">
      <dgm:prSet phldrT="[Tekst]"/>
      <dgm:spPr/>
      <dgm:t>
        <a:bodyPr/>
        <a:lstStyle/>
        <a:p>
          <a:r>
            <a:rPr lang="pl-PL" dirty="0" smtClean="0"/>
            <a:t>Mieszkańcy obszarów wiejskich</a:t>
          </a:r>
          <a:endParaRPr lang="pl-PL" dirty="0"/>
        </a:p>
      </dgm:t>
    </dgm:pt>
    <dgm:pt modelId="{CF1EBA42-6F6A-4FA4-B1FF-CFBF757D5262}" type="parTrans" cxnId="{016084E2-C384-4C18-9ACC-9B3963AA970F}">
      <dgm:prSet/>
      <dgm:spPr/>
      <dgm:t>
        <a:bodyPr/>
        <a:lstStyle/>
        <a:p>
          <a:endParaRPr lang="pl-PL"/>
        </a:p>
      </dgm:t>
    </dgm:pt>
    <dgm:pt modelId="{CA5C2872-0867-4E50-A82E-38345407828D}" type="sibTrans" cxnId="{016084E2-C384-4C18-9ACC-9B3963AA970F}">
      <dgm:prSet/>
      <dgm:spPr/>
      <dgm:t>
        <a:bodyPr/>
        <a:lstStyle/>
        <a:p>
          <a:endParaRPr lang="pl-PL"/>
        </a:p>
      </dgm:t>
    </dgm:pt>
    <dgm:pt modelId="{82695E1F-FA94-4DD0-AB8E-A5B701765D97}" type="pres">
      <dgm:prSet presAssocID="{5F0AC9CC-CE1C-408F-9912-BD5A69BD05E2}" presName="composite" presStyleCnt="0">
        <dgm:presLayoutVars>
          <dgm:chMax val="1"/>
          <dgm:dir/>
          <dgm:resizeHandles val="exact"/>
        </dgm:presLayoutVars>
      </dgm:prSet>
      <dgm:spPr/>
    </dgm:pt>
    <dgm:pt modelId="{4B5AB94C-AC5B-4F52-BEB0-4A1712AD792A}" type="pres">
      <dgm:prSet presAssocID="{5F0AC9CC-CE1C-408F-9912-BD5A69BD05E2}" presName="radial" presStyleCnt="0">
        <dgm:presLayoutVars>
          <dgm:animLvl val="ctr"/>
        </dgm:presLayoutVars>
      </dgm:prSet>
      <dgm:spPr/>
    </dgm:pt>
    <dgm:pt modelId="{18E97402-1CAD-44B7-83D2-3BF18C3BB5BA}" type="pres">
      <dgm:prSet presAssocID="{B2271090-E697-4C75-8C6D-00A68A601028}" presName="centerShape" presStyleLbl="vennNode1" presStyleIdx="0" presStyleCnt="5" custScaleX="131941" custScaleY="97352"/>
      <dgm:spPr/>
      <dgm:t>
        <a:bodyPr/>
        <a:lstStyle/>
        <a:p>
          <a:endParaRPr lang="pl-PL"/>
        </a:p>
      </dgm:t>
    </dgm:pt>
    <dgm:pt modelId="{99D0EAC5-E659-4C47-92D3-74F771BE7E9A}" type="pres">
      <dgm:prSet presAssocID="{863E8C2F-404C-478E-A38F-1F4D9F6C9BF9}" presName="node" presStyleLbl="vennNode1" presStyleIdx="1" presStyleCnt="5" custScaleX="132994">
        <dgm:presLayoutVars>
          <dgm:bulletEnabled val="1"/>
        </dgm:presLayoutVars>
      </dgm:prSet>
      <dgm:spPr/>
    </dgm:pt>
    <dgm:pt modelId="{6FCA721C-A863-4BFE-B3A5-70C04598CE57}" type="pres">
      <dgm:prSet presAssocID="{1B5094E1-0A6F-4434-8A47-8554BAF1E26B}" presName="node" presStyleLbl="vennNode1" presStyleIdx="2" presStyleCnt="5" custScaleX="121440" custRadScaleRad="126609" custRadScaleInc="-2910">
        <dgm:presLayoutVars>
          <dgm:bulletEnabled val="1"/>
        </dgm:presLayoutVars>
      </dgm:prSet>
      <dgm:spPr/>
    </dgm:pt>
    <dgm:pt modelId="{B0CF6158-E836-43BA-BF50-D2816B987E5F}" type="pres">
      <dgm:prSet presAssocID="{9167162F-0A1A-4238-AC42-A6B63F974D2D}" presName="node" presStyleLbl="vennNode1" presStyleIdx="3" presStyleCnt="5" custScaleX="122899" custRadScaleRad="104372" custRadScaleInc="-1924">
        <dgm:presLayoutVars>
          <dgm:bulletEnabled val="1"/>
        </dgm:presLayoutVars>
      </dgm:prSet>
      <dgm:spPr/>
    </dgm:pt>
    <dgm:pt modelId="{73CEE4F0-E9E3-4391-A3CC-63E96AADDF1A}" type="pres">
      <dgm:prSet presAssocID="{C54BEBE4-69BF-48B2-BA0D-12FBDC1FF965}" presName="node" presStyleLbl="vennNode1" presStyleIdx="4" presStyleCnt="5" custScaleX="119184" custRadScaleRad="124582" custRadScaleInc="706">
        <dgm:presLayoutVars>
          <dgm:bulletEnabled val="1"/>
        </dgm:presLayoutVars>
      </dgm:prSet>
      <dgm:spPr/>
      <dgm:t>
        <a:bodyPr/>
        <a:lstStyle/>
        <a:p>
          <a:endParaRPr lang="pl-PL"/>
        </a:p>
      </dgm:t>
    </dgm:pt>
  </dgm:ptLst>
  <dgm:cxnLst>
    <dgm:cxn modelId="{747B13DA-0703-4584-AE21-2B11BE3A4CA7}" type="presOf" srcId="{9167162F-0A1A-4238-AC42-A6B63F974D2D}" destId="{B0CF6158-E836-43BA-BF50-D2816B987E5F}" srcOrd="0" destOrd="0" presId="urn:microsoft.com/office/officeart/2005/8/layout/radial3"/>
    <dgm:cxn modelId="{73382123-D506-4E9E-A38A-A331B0BFD69A}" srcId="{5F0AC9CC-CE1C-408F-9912-BD5A69BD05E2}" destId="{B2271090-E697-4C75-8C6D-00A68A601028}" srcOrd="0" destOrd="0" parTransId="{7817F739-07C1-431A-B3ED-7B0822A58613}" sibTransId="{03387DE4-39F4-4CDC-9215-04ED884A2EF1}"/>
    <dgm:cxn modelId="{F79B4B5B-0094-40BB-B287-0BB67185DB4C}" type="presOf" srcId="{1B5094E1-0A6F-4434-8A47-8554BAF1E26B}" destId="{6FCA721C-A863-4BFE-B3A5-70C04598CE57}" srcOrd="0" destOrd="0" presId="urn:microsoft.com/office/officeart/2005/8/layout/radial3"/>
    <dgm:cxn modelId="{7C66A30C-13C9-41E0-9E39-3CE23138B315}" srcId="{B2271090-E697-4C75-8C6D-00A68A601028}" destId="{863E8C2F-404C-478E-A38F-1F4D9F6C9BF9}" srcOrd="0" destOrd="0" parTransId="{04C5ABD9-690F-423F-8B3D-52D90A878314}" sibTransId="{DBBCF6FE-3A47-474A-A2D5-A7499ED64EF9}"/>
    <dgm:cxn modelId="{27777855-97FF-4899-98CF-90BC831FF857}" type="presOf" srcId="{B2271090-E697-4C75-8C6D-00A68A601028}" destId="{18E97402-1CAD-44B7-83D2-3BF18C3BB5BA}" srcOrd="0" destOrd="0" presId="urn:microsoft.com/office/officeart/2005/8/layout/radial3"/>
    <dgm:cxn modelId="{64C7B57C-9F08-4430-82A5-ABA803F5EF77}" type="presOf" srcId="{5F0AC9CC-CE1C-408F-9912-BD5A69BD05E2}" destId="{82695E1F-FA94-4DD0-AB8E-A5B701765D97}" srcOrd="0" destOrd="0" presId="urn:microsoft.com/office/officeart/2005/8/layout/radial3"/>
    <dgm:cxn modelId="{78010C62-CFEB-40C8-AF69-C25823355947}" srcId="{B2271090-E697-4C75-8C6D-00A68A601028}" destId="{9167162F-0A1A-4238-AC42-A6B63F974D2D}" srcOrd="2" destOrd="0" parTransId="{701BF4E3-97A5-459B-A21D-D5318BB7917A}" sibTransId="{20633B02-3724-420F-A70F-1671BB06A26B}"/>
    <dgm:cxn modelId="{755D0DE9-7DB0-4702-A6E3-208A5F71FA21}" type="presOf" srcId="{C54BEBE4-69BF-48B2-BA0D-12FBDC1FF965}" destId="{73CEE4F0-E9E3-4391-A3CC-63E96AADDF1A}" srcOrd="0" destOrd="0" presId="urn:microsoft.com/office/officeart/2005/8/layout/radial3"/>
    <dgm:cxn modelId="{E3813490-9569-45B2-8A90-26F296B0CCE3}" type="presOf" srcId="{863E8C2F-404C-478E-A38F-1F4D9F6C9BF9}" destId="{99D0EAC5-E659-4C47-92D3-74F771BE7E9A}" srcOrd="0" destOrd="0" presId="urn:microsoft.com/office/officeart/2005/8/layout/radial3"/>
    <dgm:cxn modelId="{B8FE2910-D6A0-4F0C-BEE7-48EEC95FA62A}" srcId="{B2271090-E697-4C75-8C6D-00A68A601028}" destId="{1B5094E1-0A6F-4434-8A47-8554BAF1E26B}" srcOrd="1" destOrd="0" parTransId="{AACA9BC0-2923-481C-8545-04DB5BE70849}" sibTransId="{B45B661C-5736-4F9D-AA80-4D232BDC1FF7}"/>
    <dgm:cxn modelId="{016084E2-C384-4C18-9ACC-9B3963AA970F}" srcId="{B2271090-E697-4C75-8C6D-00A68A601028}" destId="{C54BEBE4-69BF-48B2-BA0D-12FBDC1FF965}" srcOrd="3" destOrd="0" parTransId="{CF1EBA42-6F6A-4FA4-B1FF-CFBF757D5262}" sibTransId="{CA5C2872-0867-4E50-A82E-38345407828D}"/>
    <dgm:cxn modelId="{ED0B897B-14EE-4955-9B8F-CE7D4B7039B9}" type="presParOf" srcId="{82695E1F-FA94-4DD0-AB8E-A5B701765D97}" destId="{4B5AB94C-AC5B-4F52-BEB0-4A1712AD792A}" srcOrd="0" destOrd="0" presId="urn:microsoft.com/office/officeart/2005/8/layout/radial3"/>
    <dgm:cxn modelId="{C347561C-E0A6-45BA-976D-33CEBD849E09}" type="presParOf" srcId="{4B5AB94C-AC5B-4F52-BEB0-4A1712AD792A}" destId="{18E97402-1CAD-44B7-83D2-3BF18C3BB5BA}" srcOrd="0" destOrd="0" presId="urn:microsoft.com/office/officeart/2005/8/layout/radial3"/>
    <dgm:cxn modelId="{4DC9C6B0-7115-41A9-A8CD-F98AD679227C}" type="presParOf" srcId="{4B5AB94C-AC5B-4F52-BEB0-4A1712AD792A}" destId="{99D0EAC5-E659-4C47-92D3-74F771BE7E9A}" srcOrd="1" destOrd="0" presId="urn:microsoft.com/office/officeart/2005/8/layout/radial3"/>
    <dgm:cxn modelId="{2EF0E24C-ACD8-4004-AD23-E0E3DD0AFEBD}" type="presParOf" srcId="{4B5AB94C-AC5B-4F52-BEB0-4A1712AD792A}" destId="{6FCA721C-A863-4BFE-B3A5-70C04598CE57}" srcOrd="2" destOrd="0" presId="urn:microsoft.com/office/officeart/2005/8/layout/radial3"/>
    <dgm:cxn modelId="{B0B4106E-E2C6-48CA-9D25-6AF3D3925C88}" type="presParOf" srcId="{4B5AB94C-AC5B-4F52-BEB0-4A1712AD792A}" destId="{B0CF6158-E836-43BA-BF50-D2816B987E5F}" srcOrd="3" destOrd="0" presId="urn:microsoft.com/office/officeart/2005/8/layout/radial3"/>
    <dgm:cxn modelId="{E9D16304-6509-4713-A380-B261DD3F729B}" type="presParOf" srcId="{4B5AB94C-AC5B-4F52-BEB0-4A1712AD792A}" destId="{73CEE4F0-E9E3-4391-A3CC-63E96AADDF1A}"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8FD9A4-5C1D-46EE-959C-1055EB050E0A}" type="doc">
      <dgm:prSet loTypeId="urn:microsoft.com/office/officeart/2005/8/layout/hProcess9" loCatId="process" qsTypeId="urn:microsoft.com/office/officeart/2005/8/quickstyle/3d3" qsCatId="3D" csTypeId="urn:microsoft.com/office/officeart/2005/8/colors/colorful1" csCatId="colorful" phldr="1"/>
      <dgm:spPr/>
      <dgm:t>
        <a:bodyPr/>
        <a:lstStyle/>
        <a:p>
          <a:endParaRPr lang="pl-PL"/>
        </a:p>
      </dgm:t>
    </dgm:pt>
    <dgm:pt modelId="{09B04938-0F0C-4F1E-B6B9-B118DA394C33}">
      <dgm:prSet phldrT="[Tekst]" custT="1"/>
      <dgm:spPr/>
      <dgm:t>
        <a:bodyPr/>
        <a:lstStyle/>
        <a:p>
          <a:r>
            <a:rPr lang="pl-PL" sz="1200" dirty="0" smtClean="0">
              <a:solidFill>
                <a:schemeClr val="bg1"/>
              </a:solidFill>
            </a:rPr>
            <a:t>Złożenie wniosku o powierzenie grantu w LGD</a:t>
          </a:r>
          <a:endParaRPr lang="pl-PL" sz="1200" dirty="0">
            <a:solidFill>
              <a:schemeClr val="bg1"/>
            </a:solidFill>
          </a:endParaRPr>
        </a:p>
      </dgm:t>
    </dgm:pt>
    <dgm:pt modelId="{935A7775-98B2-42FA-8E3F-5DABD92106EB}" type="parTrans" cxnId="{CE43FAF2-A405-4AAC-98A7-2797042B4DD0}">
      <dgm:prSet/>
      <dgm:spPr/>
      <dgm:t>
        <a:bodyPr/>
        <a:lstStyle/>
        <a:p>
          <a:endParaRPr lang="pl-PL"/>
        </a:p>
      </dgm:t>
    </dgm:pt>
    <dgm:pt modelId="{B243EFA8-8E75-430A-8106-A075933AA657}" type="sibTrans" cxnId="{CE43FAF2-A405-4AAC-98A7-2797042B4DD0}">
      <dgm:prSet/>
      <dgm:spPr/>
      <dgm:t>
        <a:bodyPr/>
        <a:lstStyle/>
        <a:p>
          <a:endParaRPr lang="pl-PL"/>
        </a:p>
      </dgm:t>
    </dgm:pt>
    <dgm:pt modelId="{14AEE1DD-C444-4F61-886D-5036E79E7C79}">
      <dgm:prSet phldrT="[Tekst]" custT="1"/>
      <dgm:spPr/>
      <dgm:t>
        <a:bodyPr/>
        <a:lstStyle/>
        <a:p>
          <a:r>
            <a:rPr lang="pl-PL" sz="1200" dirty="0" smtClean="0">
              <a:solidFill>
                <a:schemeClr val="bg1"/>
              </a:solidFill>
            </a:rPr>
            <a:t>Ocena wniosku o powierzenie grantu </a:t>
          </a:r>
          <a:endParaRPr lang="pl-PL" sz="1200" dirty="0">
            <a:solidFill>
              <a:schemeClr val="bg1"/>
            </a:solidFill>
          </a:endParaRPr>
        </a:p>
      </dgm:t>
    </dgm:pt>
    <dgm:pt modelId="{05017A25-7D16-40B2-89EA-075F8B401C7F}" type="parTrans" cxnId="{23D7028E-7FBF-49D6-9029-1A2AD38C9E00}">
      <dgm:prSet/>
      <dgm:spPr/>
      <dgm:t>
        <a:bodyPr/>
        <a:lstStyle/>
        <a:p>
          <a:endParaRPr lang="pl-PL"/>
        </a:p>
      </dgm:t>
    </dgm:pt>
    <dgm:pt modelId="{27F57D91-F2F9-4371-A2E0-BDC1501FAA94}" type="sibTrans" cxnId="{23D7028E-7FBF-49D6-9029-1A2AD38C9E00}">
      <dgm:prSet/>
      <dgm:spPr/>
      <dgm:t>
        <a:bodyPr/>
        <a:lstStyle/>
        <a:p>
          <a:endParaRPr lang="pl-PL"/>
        </a:p>
      </dgm:t>
    </dgm:pt>
    <dgm:pt modelId="{858D318D-7E2A-45E0-AF78-A2ECF21075C9}">
      <dgm:prSet phldrT="[Tekst]" custT="1"/>
      <dgm:spPr/>
      <dgm:t>
        <a:bodyPr/>
        <a:lstStyle/>
        <a:p>
          <a:r>
            <a:rPr lang="pl-PL" sz="1200" dirty="0" smtClean="0">
              <a:solidFill>
                <a:schemeClr val="bg1"/>
              </a:solidFill>
            </a:rPr>
            <a:t>W przypadku stwierdzenie omyłek/braków/uchybień  wezwanie </a:t>
          </a:r>
          <a:r>
            <a:rPr lang="pl-PL" sz="1200" dirty="0" err="1" smtClean="0">
              <a:solidFill>
                <a:schemeClr val="bg1"/>
              </a:solidFill>
            </a:rPr>
            <a:t>grantobiorców</a:t>
          </a:r>
          <a:r>
            <a:rPr lang="pl-PL" sz="1200" dirty="0" smtClean="0">
              <a:solidFill>
                <a:schemeClr val="bg1"/>
              </a:solidFill>
            </a:rPr>
            <a:t> do uzupełnień </a:t>
          </a:r>
          <a:endParaRPr lang="pl-PL" sz="1200" dirty="0">
            <a:solidFill>
              <a:schemeClr val="bg1"/>
            </a:solidFill>
          </a:endParaRPr>
        </a:p>
      </dgm:t>
    </dgm:pt>
    <dgm:pt modelId="{E62B85BC-78FA-406A-9244-FC53C14F0874}" type="parTrans" cxnId="{71000347-110B-414E-9CB5-20EE91527903}">
      <dgm:prSet/>
      <dgm:spPr/>
      <dgm:t>
        <a:bodyPr/>
        <a:lstStyle/>
        <a:p>
          <a:endParaRPr lang="pl-PL"/>
        </a:p>
      </dgm:t>
    </dgm:pt>
    <dgm:pt modelId="{A3CF7B73-68E7-4834-86C7-638013D191D0}" type="sibTrans" cxnId="{71000347-110B-414E-9CB5-20EE91527903}">
      <dgm:prSet/>
      <dgm:spPr/>
      <dgm:t>
        <a:bodyPr/>
        <a:lstStyle/>
        <a:p>
          <a:endParaRPr lang="pl-PL"/>
        </a:p>
      </dgm:t>
    </dgm:pt>
    <dgm:pt modelId="{E404DDAD-3032-4C78-AB73-B106B5F49248}">
      <dgm:prSet phldrT="[Tekst]" custT="1"/>
      <dgm:spPr/>
      <dgm:t>
        <a:bodyPr/>
        <a:lstStyle/>
        <a:p>
          <a:r>
            <a:rPr lang="pl-PL" sz="1200" dirty="0" smtClean="0">
              <a:solidFill>
                <a:schemeClr val="bg1"/>
              </a:solidFill>
            </a:rPr>
            <a:t>Dalsza ocena wniosku o powierzenie grantu i wybór </a:t>
          </a:r>
          <a:r>
            <a:rPr lang="pl-PL" sz="1200" dirty="0" err="1" smtClean="0">
              <a:solidFill>
                <a:schemeClr val="bg1"/>
              </a:solidFill>
            </a:rPr>
            <a:t>grantobiorców</a:t>
          </a:r>
          <a:endParaRPr lang="pl-PL" sz="1200" dirty="0">
            <a:solidFill>
              <a:schemeClr val="bg1"/>
            </a:solidFill>
          </a:endParaRPr>
        </a:p>
      </dgm:t>
    </dgm:pt>
    <dgm:pt modelId="{EDC34135-B8EC-40FC-AEEC-F4D361C13007}" type="parTrans" cxnId="{BF074DFA-297D-45F2-BB3C-DAD9CB7DD65A}">
      <dgm:prSet/>
      <dgm:spPr/>
      <dgm:t>
        <a:bodyPr/>
        <a:lstStyle/>
        <a:p>
          <a:endParaRPr lang="pl-PL"/>
        </a:p>
      </dgm:t>
    </dgm:pt>
    <dgm:pt modelId="{FDFFB824-0803-4C7C-A912-B414E0007412}" type="sibTrans" cxnId="{BF074DFA-297D-45F2-BB3C-DAD9CB7DD65A}">
      <dgm:prSet/>
      <dgm:spPr/>
      <dgm:t>
        <a:bodyPr/>
        <a:lstStyle/>
        <a:p>
          <a:endParaRPr lang="pl-PL"/>
        </a:p>
      </dgm:t>
    </dgm:pt>
    <dgm:pt modelId="{D30AE6A2-1B15-4C1C-99E1-3DCBB1BB39B6}">
      <dgm:prSet phldrT="[Tekst]"/>
      <dgm:spPr/>
      <dgm:t>
        <a:bodyPr/>
        <a:lstStyle/>
        <a:p>
          <a:r>
            <a:rPr lang="pl-PL" dirty="0" smtClean="0">
              <a:solidFill>
                <a:schemeClr val="bg1"/>
              </a:solidFill>
            </a:rPr>
            <a:t>Złożenie i ocena wniosku na realizację projektu grantowego przez LGD w UM</a:t>
          </a:r>
          <a:endParaRPr lang="pl-PL" dirty="0">
            <a:solidFill>
              <a:schemeClr val="bg1"/>
            </a:solidFill>
          </a:endParaRPr>
        </a:p>
      </dgm:t>
    </dgm:pt>
    <dgm:pt modelId="{E6389E8C-F1B9-49CB-AB70-93BB6F1C477F}" type="parTrans" cxnId="{859D6564-A7D1-4D2C-BEFD-D3974D342128}">
      <dgm:prSet/>
      <dgm:spPr/>
      <dgm:t>
        <a:bodyPr/>
        <a:lstStyle/>
        <a:p>
          <a:endParaRPr lang="pl-PL"/>
        </a:p>
      </dgm:t>
    </dgm:pt>
    <dgm:pt modelId="{9ED21287-6108-4190-B697-FF9F4F3CAEC3}" type="sibTrans" cxnId="{859D6564-A7D1-4D2C-BEFD-D3974D342128}">
      <dgm:prSet/>
      <dgm:spPr/>
      <dgm:t>
        <a:bodyPr/>
        <a:lstStyle/>
        <a:p>
          <a:endParaRPr lang="pl-PL"/>
        </a:p>
      </dgm:t>
    </dgm:pt>
    <dgm:pt modelId="{461767B9-65AF-4526-9ED6-641A8D7B462F}">
      <dgm:prSet phldrT="[Tekst]" custT="1"/>
      <dgm:spPr/>
      <dgm:t>
        <a:bodyPr/>
        <a:lstStyle/>
        <a:p>
          <a:r>
            <a:rPr lang="pl-PL" sz="1100" dirty="0" smtClean="0">
              <a:solidFill>
                <a:schemeClr val="bg1"/>
              </a:solidFill>
            </a:rPr>
            <a:t>Zawarcie umów o przyznanie pomocy pomiędzy LGD a UM, a następnie pomiędzy LGD a </a:t>
          </a:r>
          <a:r>
            <a:rPr lang="pl-PL" sz="1100" dirty="0" err="1" smtClean="0">
              <a:solidFill>
                <a:schemeClr val="bg1"/>
              </a:solidFill>
            </a:rPr>
            <a:t>grantobiorcami</a:t>
          </a:r>
          <a:endParaRPr lang="pl-PL" sz="1100" dirty="0">
            <a:solidFill>
              <a:schemeClr val="bg1"/>
            </a:solidFill>
          </a:endParaRPr>
        </a:p>
      </dgm:t>
    </dgm:pt>
    <dgm:pt modelId="{DDCCE25C-9C2E-45B5-8B0A-0433DA47CD07}" type="parTrans" cxnId="{0863EF9E-8AF8-41DE-B278-C25DC74BE471}">
      <dgm:prSet/>
      <dgm:spPr/>
      <dgm:t>
        <a:bodyPr/>
        <a:lstStyle/>
        <a:p>
          <a:endParaRPr lang="pl-PL"/>
        </a:p>
      </dgm:t>
    </dgm:pt>
    <dgm:pt modelId="{6170FB1D-1B85-4ED0-88E0-30A3F03BF401}" type="sibTrans" cxnId="{0863EF9E-8AF8-41DE-B278-C25DC74BE471}">
      <dgm:prSet/>
      <dgm:spPr/>
      <dgm:t>
        <a:bodyPr/>
        <a:lstStyle/>
        <a:p>
          <a:endParaRPr lang="pl-PL"/>
        </a:p>
      </dgm:t>
    </dgm:pt>
    <dgm:pt modelId="{81B49A1A-3302-440C-9F13-9BA40BD586BB}">
      <dgm:prSet phldrT="[Tekst]" custT="1"/>
      <dgm:spPr/>
      <dgm:t>
        <a:bodyPr/>
        <a:lstStyle/>
        <a:p>
          <a:r>
            <a:rPr lang="pl-PL" sz="1200" dirty="0" smtClean="0">
              <a:solidFill>
                <a:schemeClr val="bg1"/>
              </a:solidFill>
            </a:rPr>
            <a:t>Możliwość złożenia odwołania: brak zgodności z LSR; nie uzyskanie minimalnej liczby punktów</a:t>
          </a:r>
          <a:endParaRPr lang="pl-PL" sz="1200" dirty="0">
            <a:solidFill>
              <a:schemeClr val="bg1"/>
            </a:solidFill>
          </a:endParaRPr>
        </a:p>
      </dgm:t>
    </dgm:pt>
    <dgm:pt modelId="{C099D8B0-3C3A-4773-9B5A-067FC38C87EC}" type="parTrans" cxnId="{9FC8C29D-A555-4BA6-9538-5E76966BC0BF}">
      <dgm:prSet/>
      <dgm:spPr/>
      <dgm:t>
        <a:bodyPr/>
        <a:lstStyle/>
        <a:p>
          <a:endParaRPr lang="pl-PL"/>
        </a:p>
      </dgm:t>
    </dgm:pt>
    <dgm:pt modelId="{A34BCF9F-D94B-4D57-98D0-03B7C7B5FA66}" type="sibTrans" cxnId="{9FC8C29D-A555-4BA6-9538-5E76966BC0BF}">
      <dgm:prSet/>
      <dgm:spPr/>
      <dgm:t>
        <a:bodyPr/>
        <a:lstStyle/>
        <a:p>
          <a:endParaRPr lang="pl-PL"/>
        </a:p>
      </dgm:t>
    </dgm:pt>
    <dgm:pt modelId="{6C29B772-F805-45B5-973A-7CA50C1615B4}" type="pres">
      <dgm:prSet presAssocID="{838FD9A4-5C1D-46EE-959C-1055EB050E0A}" presName="CompostProcess" presStyleCnt="0">
        <dgm:presLayoutVars>
          <dgm:dir/>
          <dgm:resizeHandles val="exact"/>
        </dgm:presLayoutVars>
      </dgm:prSet>
      <dgm:spPr/>
      <dgm:t>
        <a:bodyPr/>
        <a:lstStyle/>
        <a:p>
          <a:endParaRPr lang="pl-PL"/>
        </a:p>
      </dgm:t>
    </dgm:pt>
    <dgm:pt modelId="{B3F3FCF6-A50B-44B3-A88F-764B7D52614D}" type="pres">
      <dgm:prSet presAssocID="{838FD9A4-5C1D-46EE-959C-1055EB050E0A}" presName="arrow" presStyleLbl="bgShp" presStyleIdx="0" presStyleCnt="1" custScaleX="117647"/>
      <dgm:spPr/>
    </dgm:pt>
    <dgm:pt modelId="{A105B74B-DE14-49F1-A95D-9278003B58BF}" type="pres">
      <dgm:prSet presAssocID="{838FD9A4-5C1D-46EE-959C-1055EB050E0A}" presName="linearProcess" presStyleCnt="0"/>
      <dgm:spPr/>
    </dgm:pt>
    <dgm:pt modelId="{869ADC0F-1BEF-465E-B400-79FC3A10B26F}" type="pres">
      <dgm:prSet presAssocID="{09B04938-0F0C-4F1E-B6B9-B118DA394C33}" presName="textNode" presStyleLbl="node1" presStyleIdx="0" presStyleCnt="7" custScaleX="21412" custScaleY="155405">
        <dgm:presLayoutVars>
          <dgm:bulletEnabled val="1"/>
        </dgm:presLayoutVars>
      </dgm:prSet>
      <dgm:spPr/>
      <dgm:t>
        <a:bodyPr/>
        <a:lstStyle/>
        <a:p>
          <a:endParaRPr lang="pl-PL"/>
        </a:p>
      </dgm:t>
    </dgm:pt>
    <dgm:pt modelId="{C10E5493-FAD9-477A-8D1D-70EB6D2B09F4}" type="pres">
      <dgm:prSet presAssocID="{B243EFA8-8E75-430A-8106-A075933AA657}" presName="sibTrans" presStyleCnt="0"/>
      <dgm:spPr/>
    </dgm:pt>
    <dgm:pt modelId="{F2223026-C05B-45C3-B441-B16293A2D221}" type="pres">
      <dgm:prSet presAssocID="{14AEE1DD-C444-4F61-886D-5036E79E7C79}" presName="textNode" presStyleLbl="node1" presStyleIdx="1" presStyleCnt="7" custScaleX="26399" custScaleY="114865">
        <dgm:presLayoutVars>
          <dgm:bulletEnabled val="1"/>
        </dgm:presLayoutVars>
      </dgm:prSet>
      <dgm:spPr/>
      <dgm:t>
        <a:bodyPr/>
        <a:lstStyle/>
        <a:p>
          <a:endParaRPr lang="pl-PL"/>
        </a:p>
      </dgm:t>
    </dgm:pt>
    <dgm:pt modelId="{4C44D516-3B1F-44DD-909E-17CA98E344B2}" type="pres">
      <dgm:prSet presAssocID="{27F57D91-F2F9-4371-A2E0-BDC1501FAA94}" presName="sibTrans" presStyleCnt="0"/>
      <dgm:spPr/>
    </dgm:pt>
    <dgm:pt modelId="{9771F0CA-A3FA-4B26-BEB7-CE8D5289E7A8}" type="pres">
      <dgm:prSet presAssocID="{858D318D-7E2A-45E0-AF78-A2ECF21075C9}" presName="textNode" presStyleLbl="node1" presStyleIdx="2" presStyleCnt="7" custScaleX="30172" custScaleY="141892">
        <dgm:presLayoutVars>
          <dgm:bulletEnabled val="1"/>
        </dgm:presLayoutVars>
      </dgm:prSet>
      <dgm:spPr/>
      <dgm:t>
        <a:bodyPr/>
        <a:lstStyle/>
        <a:p>
          <a:endParaRPr lang="pl-PL"/>
        </a:p>
      </dgm:t>
    </dgm:pt>
    <dgm:pt modelId="{C18A3064-A650-4DFA-BEC5-E84BA609B321}" type="pres">
      <dgm:prSet presAssocID="{A3CF7B73-68E7-4834-86C7-638013D191D0}" presName="sibTrans" presStyleCnt="0"/>
      <dgm:spPr/>
    </dgm:pt>
    <dgm:pt modelId="{537A7DE5-AA4B-4752-A0C9-356EF3FF2B23}" type="pres">
      <dgm:prSet presAssocID="{E404DDAD-3032-4C78-AB73-B106B5F49248}" presName="textNode" presStyleLbl="node1" presStyleIdx="3" presStyleCnt="7" custScaleX="28537" custScaleY="155405" custLinFactNeighborX="28893" custLinFactNeighborY="-6757">
        <dgm:presLayoutVars>
          <dgm:bulletEnabled val="1"/>
        </dgm:presLayoutVars>
      </dgm:prSet>
      <dgm:spPr/>
      <dgm:t>
        <a:bodyPr/>
        <a:lstStyle/>
        <a:p>
          <a:endParaRPr lang="pl-PL"/>
        </a:p>
      </dgm:t>
    </dgm:pt>
    <dgm:pt modelId="{DA753266-9333-4814-85A8-94D1AAB93D72}" type="pres">
      <dgm:prSet presAssocID="{FDFFB824-0803-4C7C-A912-B414E0007412}" presName="sibTrans" presStyleCnt="0"/>
      <dgm:spPr/>
    </dgm:pt>
    <dgm:pt modelId="{A934489F-2343-489D-9916-E780ACDD4887}" type="pres">
      <dgm:prSet presAssocID="{D30AE6A2-1B15-4C1C-99E1-3DCBB1BB39B6}" presName="textNode" presStyleLbl="node1" presStyleIdx="4" presStyleCnt="7" custScaleX="32444" custScaleY="155405" custLinFactX="25754" custLinFactNeighborX="100000" custLinFactNeighborY="0">
        <dgm:presLayoutVars>
          <dgm:bulletEnabled val="1"/>
        </dgm:presLayoutVars>
      </dgm:prSet>
      <dgm:spPr/>
      <dgm:t>
        <a:bodyPr/>
        <a:lstStyle/>
        <a:p>
          <a:endParaRPr lang="pl-PL"/>
        </a:p>
      </dgm:t>
    </dgm:pt>
    <dgm:pt modelId="{3C0EE458-DA14-4561-A4A9-362AA200FEE3}" type="pres">
      <dgm:prSet presAssocID="{9ED21287-6108-4190-B697-FF9F4F3CAEC3}" presName="sibTrans" presStyleCnt="0"/>
      <dgm:spPr/>
    </dgm:pt>
    <dgm:pt modelId="{859E4E8A-351C-4E7E-AEF1-7527152FCEC6}" type="pres">
      <dgm:prSet presAssocID="{461767B9-65AF-4526-9ED6-641A8D7B462F}" presName="textNode" presStyleLbl="node1" presStyleIdx="5" presStyleCnt="7" custScaleX="28906" custScaleY="195946" custLinFactX="22480" custLinFactNeighborX="100000" custLinFactNeighborY="0">
        <dgm:presLayoutVars>
          <dgm:bulletEnabled val="1"/>
        </dgm:presLayoutVars>
      </dgm:prSet>
      <dgm:spPr/>
      <dgm:t>
        <a:bodyPr/>
        <a:lstStyle/>
        <a:p>
          <a:endParaRPr lang="pl-PL"/>
        </a:p>
      </dgm:t>
    </dgm:pt>
    <dgm:pt modelId="{C487A411-B096-4A88-8A1E-BB2F560A94AE}" type="pres">
      <dgm:prSet presAssocID="{6170FB1D-1B85-4ED0-88E0-30A3F03BF401}" presName="sibTrans" presStyleCnt="0"/>
      <dgm:spPr/>
    </dgm:pt>
    <dgm:pt modelId="{A4C72DAC-735C-443B-9498-4C5A8815F4A8}" type="pres">
      <dgm:prSet presAssocID="{81B49A1A-3302-440C-9F13-9BA40BD586BB}" presName="textNode" presStyleLbl="node1" presStyleIdx="6" presStyleCnt="7" custScaleX="26289" custScaleY="168920" custLinFactX="-65652" custLinFactNeighborX="-100000" custLinFactNeighborY="-6756">
        <dgm:presLayoutVars>
          <dgm:bulletEnabled val="1"/>
        </dgm:presLayoutVars>
      </dgm:prSet>
      <dgm:spPr/>
      <dgm:t>
        <a:bodyPr/>
        <a:lstStyle/>
        <a:p>
          <a:endParaRPr lang="pl-PL"/>
        </a:p>
      </dgm:t>
    </dgm:pt>
  </dgm:ptLst>
  <dgm:cxnLst>
    <dgm:cxn modelId="{CE43FAF2-A405-4AAC-98A7-2797042B4DD0}" srcId="{838FD9A4-5C1D-46EE-959C-1055EB050E0A}" destId="{09B04938-0F0C-4F1E-B6B9-B118DA394C33}" srcOrd="0" destOrd="0" parTransId="{935A7775-98B2-42FA-8E3F-5DABD92106EB}" sibTransId="{B243EFA8-8E75-430A-8106-A075933AA657}"/>
    <dgm:cxn modelId="{3164B819-39C5-491A-ABF3-2DEE071E7357}" type="presOf" srcId="{E404DDAD-3032-4C78-AB73-B106B5F49248}" destId="{537A7DE5-AA4B-4752-A0C9-356EF3FF2B23}" srcOrd="0" destOrd="0" presId="urn:microsoft.com/office/officeart/2005/8/layout/hProcess9"/>
    <dgm:cxn modelId="{BF074DFA-297D-45F2-BB3C-DAD9CB7DD65A}" srcId="{838FD9A4-5C1D-46EE-959C-1055EB050E0A}" destId="{E404DDAD-3032-4C78-AB73-B106B5F49248}" srcOrd="3" destOrd="0" parTransId="{EDC34135-B8EC-40FC-AEEC-F4D361C13007}" sibTransId="{FDFFB824-0803-4C7C-A912-B414E0007412}"/>
    <dgm:cxn modelId="{859D6564-A7D1-4D2C-BEFD-D3974D342128}" srcId="{838FD9A4-5C1D-46EE-959C-1055EB050E0A}" destId="{D30AE6A2-1B15-4C1C-99E1-3DCBB1BB39B6}" srcOrd="4" destOrd="0" parTransId="{E6389E8C-F1B9-49CB-AB70-93BB6F1C477F}" sibTransId="{9ED21287-6108-4190-B697-FF9F4F3CAEC3}"/>
    <dgm:cxn modelId="{CA4995B9-65A1-48F2-B41F-32FA080E473E}" type="presOf" srcId="{858D318D-7E2A-45E0-AF78-A2ECF21075C9}" destId="{9771F0CA-A3FA-4B26-BEB7-CE8D5289E7A8}" srcOrd="0" destOrd="0" presId="urn:microsoft.com/office/officeart/2005/8/layout/hProcess9"/>
    <dgm:cxn modelId="{175FBE92-268D-4C9C-8BAA-4D2DB18AEDB4}" type="presOf" srcId="{838FD9A4-5C1D-46EE-959C-1055EB050E0A}" destId="{6C29B772-F805-45B5-973A-7CA50C1615B4}" srcOrd="0" destOrd="0" presId="urn:microsoft.com/office/officeart/2005/8/layout/hProcess9"/>
    <dgm:cxn modelId="{23D7028E-7FBF-49D6-9029-1A2AD38C9E00}" srcId="{838FD9A4-5C1D-46EE-959C-1055EB050E0A}" destId="{14AEE1DD-C444-4F61-886D-5036E79E7C79}" srcOrd="1" destOrd="0" parTransId="{05017A25-7D16-40B2-89EA-075F8B401C7F}" sibTransId="{27F57D91-F2F9-4371-A2E0-BDC1501FAA94}"/>
    <dgm:cxn modelId="{71000347-110B-414E-9CB5-20EE91527903}" srcId="{838FD9A4-5C1D-46EE-959C-1055EB050E0A}" destId="{858D318D-7E2A-45E0-AF78-A2ECF21075C9}" srcOrd="2" destOrd="0" parTransId="{E62B85BC-78FA-406A-9244-FC53C14F0874}" sibTransId="{A3CF7B73-68E7-4834-86C7-638013D191D0}"/>
    <dgm:cxn modelId="{B233C0BD-0984-4024-A95F-E626D5553FDD}" type="presOf" srcId="{461767B9-65AF-4526-9ED6-641A8D7B462F}" destId="{859E4E8A-351C-4E7E-AEF1-7527152FCEC6}" srcOrd="0" destOrd="0" presId="urn:microsoft.com/office/officeart/2005/8/layout/hProcess9"/>
    <dgm:cxn modelId="{8497BCB3-6F41-40CC-92F7-D1E1F37AACD4}" type="presOf" srcId="{14AEE1DD-C444-4F61-886D-5036E79E7C79}" destId="{F2223026-C05B-45C3-B441-B16293A2D221}" srcOrd="0" destOrd="0" presId="urn:microsoft.com/office/officeart/2005/8/layout/hProcess9"/>
    <dgm:cxn modelId="{0863EF9E-8AF8-41DE-B278-C25DC74BE471}" srcId="{838FD9A4-5C1D-46EE-959C-1055EB050E0A}" destId="{461767B9-65AF-4526-9ED6-641A8D7B462F}" srcOrd="5" destOrd="0" parTransId="{DDCCE25C-9C2E-45B5-8B0A-0433DA47CD07}" sibTransId="{6170FB1D-1B85-4ED0-88E0-30A3F03BF401}"/>
    <dgm:cxn modelId="{9FC8C29D-A555-4BA6-9538-5E76966BC0BF}" srcId="{838FD9A4-5C1D-46EE-959C-1055EB050E0A}" destId="{81B49A1A-3302-440C-9F13-9BA40BD586BB}" srcOrd="6" destOrd="0" parTransId="{C099D8B0-3C3A-4773-9B5A-067FC38C87EC}" sibTransId="{A34BCF9F-D94B-4D57-98D0-03B7C7B5FA66}"/>
    <dgm:cxn modelId="{C7A7EE3E-9386-4FDF-A2CC-35A58AE240D1}" type="presOf" srcId="{81B49A1A-3302-440C-9F13-9BA40BD586BB}" destId="{A4C72DAC-735C-443B-9498-4C5A8815F4A8}" srcOrd="0" destOrd="0" presId="urn:microsoft.com/office/officeart/2005/8/layout/hProcess9"/>
    <dgm:cxn modelId="{01A9937B-FDF1-42FC-B2EB-7AB80EDDA46B}" type="presOf" srcId="{D30AE6A2-1B15-4C1C-99E1-3DCBB1BB39B6}" destId="{A934489F-2343-489D-9916-E780ACDD4887}" srcOrd="0" destOrd="0" presId="urn:microsoft.com/office/officeart/2005/8/layout/hProcess9"/>
    <dgm:cxn modelId="{E5771FDE-4920-4F6E-923B-1041027F3A4F}" type="presOf" srcId="{09B04938-0F0C-4F1E-B6B9-B118DA394C33}" destId="{869ADC0F-1BEF-465E-B400-79FC3A10B26F}" srcOrd="0" destOrd="0" presId="urn:microsoft.com/office/officeart/2005/8/layout/hProcess9"/>
    <dgm:cxn modelId="{885464BA-41CE-4486-9D9A-5BF90AA14187}" type="presParOf" srcId="{6C29B772-F805-45B5-973A-7CA50C1615B4}" destId="{B3F3FCF6-A50B-44B3-A88F-764B7D52614D}" srcOrd="0" destOrd="0" presId="urn:microsoft.com/office/officeart/2005/8/layout/hProcess9"/>
    <dgm:cxn modelId="{56D11C12-0ABE-48DE-A21F-BC637BA8A5A7}" type="presParOf" srcId="{6C29B772-F805-45B5-973A-7CA50C1615B4}" destId="{A105B74B-DE14-49F1-A95D-9278003B58BF}" srcOrd="1" destOrd="0" presId="urn:microsoft.com/office/officeart/2005/8/layout/hProcess9"/>
    <dgm:cxn modelId="{485884C3-C58B-4D2E-B098-1083B9108191}" type="presParOf" srcId="{A105B74B-DE14-49F1-A95D-9278003B58BF}" destId="{869ADC0F-1BEF-465E-B400-79FC3A10B26F}" srcOrd="0" destOrd="0" presId="urn:microsoft.com/office/officeart/2005/8/layout/hProcess9"/>
    <dgm:cxn modelId="{19DE26E2-5710-4629-9E37-C03AF791894D}" type="presParOf" srcId="{A105B74B-DE14-49F1-A95D-9278003B58BF}" destId="{C10E5493-FAD9-477A-8D1D-70EB6D2B09F4}" srcOrd="1" destOrd="0" presId="urn:microsoft.com/office/officeart/2005/8/layout/hProcess9"/>
    <dgm:cxn modelId="{C29E05D4-7608-4408-B6FD-9C37C4FF4F1D}" type="presParOf" srcId="{A105B74B-DE14-49F1-A95D-9278003B58BF}" destId="{F2223026-C05B-45C3-B441-B16293A2D221}" srcOrd="2" destOrd="0" presId="urn:microsoft.com/office/officeart/2005/8/layout/hProcess9"/>
    <dgm:cxn modelId="{0D3C7123-6179-4C7B-9812-E32479BB19D6}" type="presParOf" srcId="{A105B74B-DE14-49F1-A95D-9278003B58BF}" destId="{4C44D516-3B1F-44DD-909E-17CA98E344B2}" srcOrd="3" destOrd="0" presId="urn:microsoft.com/office/officeart/2005/8/layout/hProcess9"/>
    <dgm:cxn modelId="{E7698DD3-DC3C-4CDF-8CB3-32B56DE5CA5F}" type="presParOf" srcId="{A105B74B-DE14-49F1-A95D-9278003B58BF}" destId="{9771F0CA-A3FA-4B26-BEB7-CE8D5289E7A8}" srcOrd="4" destOrd="0" presId="urn:microsoft.com/office/officeart/2005/8/layout/hProcess9"/>
    <dgm:cxn modelId="{50579FA2-B38C-4F1B-BFCB-FD74C3AF3294}" type="presParOf" srcId="{A105B74B-DE14-49F1-A95D-9278003B58BF}" destId="{C18A3064-A650-4DFA-BEC5-E84BA609B321}" srcOrd="5" destOrd="0" presId="urn:microsoft.com/office/officeart/2005/8/layout/hProcess9"/>
    <dgm:cxn modelId="{1A225DF1-5222-47F7-9E37-148F2F8BFE04}" type="presParOf" srcId="{A105B74B-DE14-49F1-A95D-9278003B58BF}" destId="{537A7DE5-AA4B-4752-A0C9-356EF3FF2B23}" srcOrd="6" destOrd="0" presId="urn:microsoft.com/office/officeart/2005/8/layout/hProcess9"/>
    <dgm:cxn modelId="{6700031C-0265-4AF0-B999-FA8E33D9A242}" type="presParOf" srcId="{A105B74B-DE14-49F1-A95D-9278003B58BF}" destId="{DA753266-9333-4814-85A8-94D1AAB93D72}" srcOrd="7" destOrd="0" presId="urn:microsoft.com/office/officeart/2005/8/layout/hProcess9"/>
    <dgm:cxn modelId="{E57B54CE-AE08-4913-A265-B19E8A92F1D8}" type="presParOf" srcId="{A105B74B-DE14-49F1-A95D-9278003B58BF}" destId="{A934489F-2343-489D-9916-E780ACDD4887}" srcOrd="8" destOrd="0" presId="urn:microsoft.com/office/officeart/2005/8/layout/hProcess9"/>
    <dgm:cxn modelId="{643CF4E6-0C55-4B6B-8C17-2DA4A6A29553}" type="presParOf" srcId="{A105B74B-DE14-49F1-A95D-9278003B58BF}" destId="{3C0EE458-DA14-4561-A4A9-362AA200FEE3}" srcOrd="9" destOrd="0" presId="urn:microsoft.com/office/officeart/2005/8/layout/hProcess9"/>
    <dgm:cxn modelId="{F68D87CE-C0A2-4F46-9953-E2115984B1DC}" type="presParOf" srcId="{A105B74B-DE14-49F1-A95D-9278003B58BF}" destId="{859E4E8A-351C-4E7E-AEF1-7527152FCEC6}" srcOrd="10" destOrd="0" presId="urn:microsoft.com/office/officeart/2005/8/layout/hProcess9"/>
    <dgm:cxn modelId="{4205A2AB-5E65-4E5A-BB24-44E5A0FFF1B8}" type="presParOf" srcId="{A105B74B-DE14-49F1-A95D-9278003B58BF}" destId="{C487A411-B096-4A88-8A1E-BB2F560A94AE}" srcOrd="11" destOrd="0" presId="urn:microsoft.com/office/officeart/2005/8/layout/hProcess9"/>
    <dgm:cxn modelId="{818E1514-9E8C-47BD-A653-8C040A6FB29F}" type="presParOf" srcId="{A105B74B-DE14-49F1-A95D-9278003B58BF}" destId="{A4C72DAC-735C-443B-9498-4C5A8815F4A8}" srcOrd="1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B2C9CC2-19BE-4F56-889F-7704F27E6EA4}" type="doc">
      <dgm:prSet loTypeId="urn:microsoft.com/office/officeart/2005/8/layout/arrow2" loCatId="process" qsTypeId="urn:microsoft.com/office/officeart/2005/8/quickstyle/3d2" qsCatId="3D" csTypeId="urn:microsoft.com/office/officeart/2005/8/colors/accent5_2" csCatId="accent5" phldr="1"/>
      <dgm:spPr/>
      <dgm:t>
        <a:bodyPr/>
        <a:lstStyle/>
        <a:p>
          <a:endParaRPr lang="pl-PL"/>
        </a:p>
      </dgm:t>
    </dgm:pt>
    <dgm:pt modelId="{E2100A03-F939-4AFB-B187-E400466D8F7D}">
      <dgm:prSet phldrT="[Tekst]" custT="1"/>
      <dgm:spPr/>
      <dgm:t>
        <a:bodyPr/>
        <a:lstStyle/>
        <a:p>
          <a:r>
            <a:rPr lang="pl-PL" sz="1200" dirty="0" smtClean="0">
              <a:solidFill>
                <a:schemeClr val="tx1"/>
              </a:solidFill>
            </a:rPr>
            <a:t>Złożenie wniosku o rozliczenie grantu w LGD</a:t>
          </a:r>
          <a:endParaRPr lang="pl-PL" sz="1200" dirty="0">
            <a:solidFill>
              <a:schemeClr val="tx1"/>
            </a:solidFill>
          </a:endParaRPr>
        </a:p>
      </dgm:t>
    </dgm:pt>
    <dgm:pt modelId="{8B33EF2F-FF98-4AE3-8DEE-9EB3D192CD03}" type="parTrans" cxnId="{2575765B-373E-4821-91B9-502A51E0988E}">
      <dgm:prSet/>
      <dgm:spPr/>
      <dgm:t>
        <a:bodyPr/>
        <a:lstStyle/>
        <a:p>
          <a:endParaRPr lang="pl-PL"/>
        </a:p>
      </dgm:t>
    </dgm:pt>
    <dgm:pt modelId="{D5ED4F4D-EF25-4D5F-810D-9A741AB7E98A}" type="sibTrans" cxnId="{2575765B-373E-4821-91B9-502A51E0988E}">
      <dgm:prSet/>
      <dgm:spPr/>
      <dgm:t>
        <a:bodyPr/>
        <a:lstStyle/>
        <a:p>
          <a:endParaRPr lang="pl-PL"/>
        </a:p>
      </dgm:t>
    </dgm:pt>
    <dgm:pt modelId="{77569A3E-3C40-46F6-9FFD-79EE14B3C516}">
      <dgm:prSet phldrT="[Tekst]" custT="1"/>
      <dgm:spPr/>
      <dgm:t>
        <a:bodyPr/>
        <a:lstStyle/>
        <a:p>
          <a:r>
            <a:rPr lang="pl-PL" sz="1200" dirty="0" smtClean="0">
              <a:solidFill>
                <a:schemeClr val="tx1"/>
              </a:solidFill>
            </a:rPr>
            <a:t>Weryfikacja</a:t>
          </a:r>
          <a:r>
            <a:rPr lang="pl-PL" sz="1200" dirty="0" smtClean="0">
              <a:solidFill>
                <a:schemeClr val="bg1"/>
              </a:solidFill>
            </a:rPr>
            <a:t> </a:t>
          </a:r>
          <a:r>
            <a:rPr lang="pl-PL" sz="1200" dirty="0" smtClean="0">
              <a:solidFill>
                <a:schemeClr val="tx1"/>
              </a:solidFill>
            </a:rPr>
            <a:t>wniosku w LGD </a:t>
          </a:r>
          <a:endParaRPr lang="pl-PL" sz="1200" dirty="0">
            <a:solidFill>
              <a:schemeClr val="tx1"/>
            </a:solidFill>
          </a:endParaRPr>
        </a:p>
      </dgm:t>
    </dgm:pt>
    <dgm:pt modelId="{D7DA61FF-C5A9-417A-BA93-CF3FBD5FE4E6}" type="parTrans" cxnId="{8AF3897D-EAF8-4027-8D3E-861241BFC3C1}">
      <dgm:prSet/>
      <dgm:spPr/>
      <dgm:t>
        <a:bodyPr/>
        <a:lstStyle/>
        <a:p>
          <a:endParaRPr lang="pl-PL"/>
        </a:p>
      </dgm:t>
    </dgm:pt>
    <dgm:pt modelId="{3031E7D4-9004-407E-9C13-18B801BECBB1}" type="sibTrans" cxnId="{8AF3897D-EAF8-4027-8D3E-861241BFC3C1}">
      <dgm:prSet/>
      <dgm:spPr/>
      <dgm:t>
        <a:bodyPr/>
        <a:lstStyle/>
        <a:p>
          <a:endParaRPr lang="pl-PL"/>
        </a:p>
      </dgm:t>
    </dgm:pt>
    <dgm:pt modelId="{FA8D0C4A-A9A9-47FA-BA2B-B2FD7F807E67}">
      <dgm:prSet phldrT="[Tekst]" custT="1"/>
      <dgm:spPr/>
      <dgm:t>
        <a:bodyPr/>
        <a:lstStyle/>
        <a:p>
          <a:r>
            <a:rPr lang="pl-PL" sz="1200" dirty="0" smtClean="0">
              <a:solidFill>
                <a:schemeClr val="tx1"/>
              </a:solidFill>
            </a:rPr>
            <a:t>Wezwanie  </a:t>
          </a:r>
          <a:r>
            <a:rPr lang="pl-PL" sz="1200" dirty="0" err="1" smtClean="0">
              <a:solidFill>
                <a:schemeClr val="tx1"/>
              </a:solidFill>
            </a:rPr>
            <a:t>grantobiorcy</a:t>
          </a:r>
          <a:r>
            <a:rPr lang="pl-PL" sz="1200" dirty="0" smtClean="0">
              <a:solidFill>
                <a:schemeClr val="tx1"/>
              </a:solidFill>
            </a:rPr>
            <a:t> do uzupełnienia lub poprawienia wniosku</a:t>
          </a:r>
          <a:endParaRPr lang="pl-PL" sz="1200" dirty="0">
            <a:solidFill>
              <a:schemeClr val="tx1"/>
            </a:solidFill>
          </a:endParaRPr>
        </a:p>
      </dgm:t>
    </dgm:pt>
    <dgm:pt modelId="{9A2449FD-269E-4666-9039-7A127EB075C0}" type="parTrans" cxnId="{5C68D75B-65D5-403E-B24C-D55DABB7F7B3}">
      <dgm:prSet/>
      <dgm:spPr/>
      <dgm:t>
        <a:bodyPr/>
        <a:lstStyle/>
        <a:p>
          <a:endParaRPr lang="pl-PL"/>
        </a:p>
      </dgm:t>
    </dgm:pt>
    <dgm:pt modelId="{2D521828-E94D-4FB3-9E52-D35972BC9EE9}" type="sibTrans" cxnId="{5C68D75B-65D5-403E-B24C-D55DABB7F7B3}">
      <dgm:prSet/>
      <dgm:spPr/>
      <dgm:t>
        <a:bodyPr/>
        <a:lstStyle/>
        <a:p>
          <a:endParaRPr lang="pl-PL"/>
        </a:p>
      </dgm:t>
    </dgm:pt>
    <dgm:pt modelId="{6D4F7B5A-F5A3-419A-9E56-CBDAA6BD9AFC}">
      <dgm:prSet phldrT="[Tekst]" custT="1"/>
      <dgm:spPr/>
      <dgm:t>
        <a:bodyPr/>
        <a:lstStyle/>
        <a:p>
          <a:r>
            <a:rPr lang="pl-PL" sz="1200" dirty="0" smtClean="0">
              <a:solidFill>
                <a:schemeClr val="tx1"/>
              </a:solidFill>
            </a:rPr>
            <a:t>Pisemna informacja o wynikach weryfikacji z informacją jaka kwota wydatków została zatwierdzona</a:t>
          </a:r>
          <a:endParaRPr lang="pl-PL" sz="1200" dirty="0">
            <a:solidFill>
              <a:schemeClr val="tx1"/>
            </a:solidFill>
          </a:endParaRPr>
        </a:p>
      </dgm:t>
    </dgm:pt>
    <dgm:pt modelId="{2E9E1B2C-59B0-4409-B549-BE769FC9F4BB}" type="parTrans" cxnId="{0C653E12-D2B4-44EC-A3A1-D7F82123AD7B}">
      <dgm:prSet/>
      <dgm:spPr/>
      <dgm:t>
        <a:bodyPr/>
        <a:lstStyle/>
        <a:p>
          <a:endParaRPr lang="pl-PL"/>
        </a:p>
      </dgm:t>
    </dgm:pt>
    <dgm:pt modelId="{57E3FE58-C8CB-4074-8464-09F772137BF4}" type="sibTrans" cxnId="{0C653E12-D2B4-44EC-A3A1-D7F82123AD7B}">
      <dgm:prSet/>
      <dgm:spPr/>
      <dgm:t>
        <a:bodyPr/>
        <a:lstStyle/>
        <a:p>
          <a:endParaRPr lang="pl-PL"/>
        </a:p>
      </dgm:t>
    </dgm:pt>
    <dgm:pt modelId="{296135DA-2BC1-49FB-89EB-905CB348FBBF}">
      <dgm:prSet phldrT="[Tekst]" custT="1"/>
      <dgm:spPr/>
      <dgm:t>
        <a:bodyPr/>
        <a:lstStyle/>
        <a:p>
          <a:r>
            <a:rPr lang="pl-PL" sz="1400" b="1" dirty="0" smtClean="0">
              <a:solidFill>
                <a:schemeClr val="tx1"/>
              </a:solidFill>
            </a:rPr>
            <a:t>Wypłata </a:t>
          </a:r>
          <a:r>
            <a:rPr lang="pl-PL" sz="1400" b="1" dirty="0" smtClean="0">
              <a:solidFill>
                <a:schemeClr val="tx1"/>
              </a:solidFill>
            </a:rPr>
            <a:t>środków </a:t>
          </a:r>
          <a:r>
            <a:rPr lang="pl-PL" sz="1200" b="1" dirty="0" smtClean="0">
              <a:solidFill>
                <a:schemeClr val="tx1"/>
              </a:solidFill>
            </a:rPr>
            <a:t>do 2 miesięcy od złożenia wniosku o rozliczenie grantu  </a:t>
          </a:r>
          <a:endParaRPr lang="pl-PL" sz="1200" b="1" dirty="0">
            <a:solidFill>
              <a:schemeClr val="tx1"/>
            </a:solidFill>
          </a:endParaRPr>
        </a:p>
      </dgm:t>
    </dgm:pt>
    <dgm:pt modelId="{77CE14D6-8698-485F-A8F9-03333E94EED5}" type="parTrans" cxnId="{3AB3C88B-6530-40D4-9A26-9CA418A5827F}">
      <dgm:prSet/>
      <dgm:spPr/>
      <dgm:t>
        <a:bodyPr/>
        <a:lstStyle/>
        <a:p>
          <a:endParaRPr lang="pl-PL"/>
        </a:p>
      </dgm:t>
    </dgm:pt>
    <dgm:pt modelId="{F302BEB7-3889-4097-8C79-467BAEAD802A}" type="sibTrans" cxnId="{3AB3C88B-6530-40D4-9A26-9CA418A5827F}">
      <dgm:prSet/>
      <dgm:spPr/>
      <dgm:t>
        <a:bodyPr/>
        <a:lstStyle/>
        <a:p>
          <a:endParaRPr lang="pl-PL"/>
        </a:p>
      </dgm:t>
    </dgm:pt>
    <dgm:pt modelId="{D3DE0700-DEAC-4CBF-AB35-E78B27244E23}" type="pres">
      <dgm:prSet presAssocID="{FB2C9CC2-19BE-4F56-889F-7704F27E6EA4}" presName="arrowDiagram" presStyleCnt="0">
        <dgm:presLayoutVars>
          <dgm:chMax val="5"/>
          <dgm:dir/>
          <dgm:resizeHandles val="exact"/>
        </dgm:presLayoutVars>
      </dgm:prSet>
      <dgm:spPr/>
      <dgm:t>
        <a:bodyPr/>
        <a:lstStyle/>
        <a:p>
          <a:endParaRPr lang="pl-PL"/>
        </a:p>
      </dgm:t>
    </dgm:pt>
    <dgm:pt modelId="{102CB70A-99AC-4C81-9E4F-088244B52A3C}" type="pres">
      <dgm:prSet presAssocID="{FB2C9CC2-19BE-4F56-889F-7704F27E6EA4}" presName="arrow" presStyleLbl="bgShp" presStyleIdx="0" presStyleCnt="1" custScaleX="103415" custLinFactNeighborX="-1799" custLinFactNeighborY="632"/>
      <dgm:spPr>
        <a:solidFill>
          <a:schemeClr val="accent2">
            <a:lumMod val="50000"/>
          </a:schemeClr>
        </a:solidFill>
      </dgm:spPr>
    </dgm:pt>
    <dgm:pt modelId="{F72A416C-66AC-4868-B1B1-30BA8936E908}" type="pres">
      <dgm:prSet presAssocID="{FB2C9CC2-19BE-4F56-889F-7704F27E6EA4}" presName="arrowDiagram5" presStyleCnt="0"/>
      <dgm:spPr/>
    </dgm:pt>
    <dgm:pt modelId="{32C1C567-F92E-44C1-9448-73D625D390AE}" type="pres">
      <dgm:prSet presAssocID="{E2100A03-F939-4AFB-B187-E400466D8F7D}" presName="bullet5a" presStyleLbl="node1" presStyleIdx="0" presStyleCnt="5" custLinFactX="-5139" custLinFactNeighborX="-100000" custLinFactNeighborY="-14732"/>
      <dgm:spPr/>
    </dgm:pt>
    <dgm:pt modelId="{85D98C82-B19F-433E-8EEE-B48305D644C9}" type="pres">
      <dgm:prSet presAssocID="{E2100A03-F939-4AFB-B187-E400466D8F7D}" presName="textBox5a" presStyleLbl="revTx" presStyleIdx="0" presStyleCnt="5" custScaleX="241093" custScaleY="36775" custLinFactNeighborX="49450" custLinFactNeighborY="-14882">
        <dgm:presLayoutVars>
          <dgm:bulletEnabled val="1"/>
        </dgm:presLayoutVars>
      </dgm:prSet>
      <dgm:spPr/>
      <dgm:t>
        <a:bodyPr/>
        <a:lstStyle/>
        <a:p>
          <a:endParaRPr lang="pl-PL"/>
        </a:p>
      </dgm:t>
    </dgm:pt>
    <dgm:pt modelId="{8858E059-D857-42CA-BE4B-0BE202C8271F}" type="pres">
      <dgm:prSet presAssocID="{77569A3E-3C40-46F6-9FFD-79EE14B3C516}" presName="bullet5b" presStyleLbl="node1" presStyleIdx="1" presStyleCnt="5" custLinFactNeighborX="-53926" custLinFactNeighborY="-8579"/>
      <dgm:spPr/>
    </dgm:pt>
    <dgm:pt modelId="{F31D00B3-3289-4015-A731-EABD1584C9B8}" type="pres">
      <dgm:prSet presAssocID="{77569A3E-3C40-46F6-9FFD-79EE14B3C516}" presName="textBox5b" presStyleLbl="revTx" presStyleIdx="1" presStyleCnt="5" custScaleX="201705" custScaleY="41729" custLinFactNeighborX="39151" custLinFactNeighborY="-22000">
        <dgm:presLayoutVars>
          <dgm:bulletEnabled val="1"/>
        </dgm:presLayoutVars>
      </dgm:prSet>
      <dgm:spPr/>
      <dgm:t>
        <a:bodyPr/>
        <a:lstStyle/>
        <a:p>
          <a:endParaRPr lang="pl-PL"/>
        </a:p>
      </dgm:t>
    </dgm:pt>
    <dgm:pt modelId="{6DE4195B-BCA5-4473-BA7B-1E0EBF0F41B6}" type="pres">
      <dgm:prSet presAssocID="{FA8D0C4A-A9A9-47FA-BA2B-B2FD7F807E67}" presName="bullet5c" presStyleLbl="node1" presStyleIdx="2" presStyleCnt="5" custLinFactNeighborX="19828" custLinFactNeighborY="-35613"/>
      <dgm:spPr/>
    </dgm:pt>
    <dgm:pt modelId="{E74F051D-2C8B-4A98-B6E2-2D0129B54E2E}" type="pres">
      <dgm:prSet presAssocID="{FA8D0C4A-A9A9-47FA-BA2B-B2FD7F807E67}" presName="textBox5c" presStyleLbl="revTx" presStyleIdx="2" presStyleCnt="5" custScaleX="160991" custScaleY="30360" custLinFactNeighborX="28144" custLinFactNeighborY="-32365">
        <dgm:presLayoutVars>
          <dgm:bulletEnabled val="1"/>
        </dgm:presLayoutVars>
      </dgm:prSet>
      <dgm:spPr/>
      <dgm:t>
        <a:bodyPr/>
        <a:lstStyle/>
        <a:p>
          <a:endParaRPr lang="pl-PL"/>
        </a:p>
      </dgm:t>
    </dgm:pt>
    <dgm:pt modelId="{48326AAC-0673-48A6-8825-300496696BF0}" type="pres">
      <dgm:prSet presAssocID="{6D4F7B5A-F5A3-419A-9E56-CBDAA6BD9AFC}" presName="bullet5d" presStyleLbl="node1" presStyleIdx="3" presStyleCnt="5" custLinFactNeighborX="36117" custLinFactNeighborY="-35717"/>
      <dgm:spPr/>
    </dgm:pt>
    <dgm:pt modelId="{AA9214B2-AF45-4A69-A890-09E26D1E2FD2}" type="pres">
      <dgm:prSet presAssocID="{6D4F7B5A-F5A3-419A-9E56-CBDAA6BD9AFC}" presName="textBox5d" presStyleLbl="revTx" presStyleIdx="3" presStyleCnt="5" custScaleX="192474" custScaleY="21809" custLinFactNeighborX="59546" custLinFactNeighborY="-36107">
        <dgm:presLayoutVars>
          <dgm:bulletEnabled val="1"/>
        </dgm:presLayoutVars>
      </dgm:prSet>
      <dgm:spPr/>
      <dgm:t>
        <a:bodyPr/>
        <a:lstStyle/>
        <a:p>
          <a:endParaRPr lang="pl-PL"/>
        </a:p>
      </dgm:t>
    </dgm:pt>
    <dgm:pt modelId="{702AE1B4-2D97-47B1-8D09-CF4ACF256AB4}" type="pres">
      <dgm:prSet presAssocID="{296135DA-2BC1-49FB-89EB-905CB348FBBF}" presName="bullet5e" presStyleLbl="node1" presStyleIdx="4" presStyleCnt="5" custLinFactX="615" custLinFactNeighborX="100000" custLinFactNeighborY="-65752"/>
      <dgm:spPr/>
    </dgm:pt>
    <dgm:pt modelId="{206439A1-7D0D-4964-91F2-EF565F830E8F}" type="pres">
      <dgm:prSet presAssocID="{296135DA-2BC1-49FB-89EB-905CB348FBBF}" presName="textBox5e" presStyleLbl="revTx" presStyleIdx="4" presStyleCnt="5" custScaleX="154407" custScaleY="31742" custLinFactNeighborX="20063" custLinFactNeighborY="-44058">
        <dgm:presLayoutVars>
          <dgm:bulletEnabled val="1"/>
        </dgm:presLayoutVars>
      </dgm:prSet>
      <dgm:spPr/>
      <dgm:t>
        <a:bodyPr/>
        <a:lstStyle/>
        <a:p>
          <a:endParaRPr lang="pl-PL"/>
        </a:p>
      </dgm:t>
    </dgm:pt>
  </dgm:ptLst>
  <dgm:cxnLst>
    <dgm:cxn modelId="{C523E585-150E-4426-8632-8F4E78A1989E}" type="presOf" srcId="{FB2C9CC2-19BE-4F56-889F-7704F27E6EA4}" destId="{D3DE0700-DEAC-4CBF-AB35-E78B27244E23}" srcOrd="0" destOrd="0" presId="urn:microsoft.com/office/officeart/2005/8/layout/arrow2"/>
    <dgm:cxn modelId="{041123A7-65E7-416E-BDF3-B15A068ED0D5}" type="presOf" srcId="{FA8D0C4A-A9A9-47FA-BA2B-B2FD7F807E67}" destId="{E74F051D-2C8B-4A98-B6E2-2D0129B54E2E}" srcOrd="0" destOrd="0" presId="urn:microsoft.com/office/officeart/2005/8/layout/arrow2"/>
    <dgm:cxn modelId="{2575765B-373E-4821-91B9-502A51E0988E}" srcId="{FB2C9CC2-19BE-4F56-889F-7704F27E6EA4}" destId="{E2100A03-F939-4AFB-B187-E400466D8F7D}" srcOrd="0" destOrd="0" parTransId="{8B33EF2F-FF98-4AE3-8DEE-9EB3D192CD03}" sibTransId="{D5ED4F4D-EF25-4D5F-810D-9A741AB7E98A}"/>
    <dgm:cxn modelId="{5C68D75B-65D5-403E-B24C-D55DABB7F7B3}" srcId="{FB2C9CC2-19BE-4F56-889F-7704F27E6EA4}" destId="{FA8D0C4A-A9A9-47FA-BA2B-B2FD7F807E67}" srcOrd="2" destOrd="0" parTransId="{9A2449FD-269E-4666-9039-7A127EB075C0}" sibTransId="{2D521828-E94D-4FB3-9E52-D35972BC9EE9}"/>
    <dgm:cxn modelId="{160F64B8-B277-40DC-9F16-E0A6324C2AC0}" type="presOf" srcId="{296135DA-2BC1-49FB-89EB-905CB348FBBF}" destId="{206439A1-7D0D-4964-91F2-EF565F830E8F}" srcOrd="0" destOrd="0" presId="urn:microsoft.com/office/officeart/2005/8/layout/arrow2"/>
    <dgm:cxn modelId="{0C653E12-D2B4-44EC-A3A1-D7F82123AD7B}" srcId="{FB2C9CC2-19BE-4F56-889F-7704F27E6EA4}" destId="{6D4F7B5A-F5A3-419A-9E56-CBDAA6BD9AFC}" srcOrd="3" destOrd="0" parTransId="{2E9E1B2C-59B0-4409-B549-BE769FC9F4BB}" sibTransId="{57E3FE58-C8CB-4074-8464-09F772137BF4}"/>
    <dgm:cxn modelId="{8AF3897D-EAF8-4027-8D3E-861241BFC3C1}" srcId="{FB2C9CC2-19BE-4F56-889F-7704F27E6EA4}" destId="{77569A3E-3C40-46F6-9FFD-79EE14B3C516}" srcOrd="1" destOrd="0" parTransId="{D7DA61FF-C5A9-417A-BA93-CF3FBD5FE4E6}" sibTransId="{3031E7D4-9004-407E-9C13-18B801BECBB1}"/>
    <dgm:cxn modelId="{3AB3C88B-6530-40D4-9A26-9CA418A5827F}" srcId="{FB2C9CC2-19BE-4F56-889F-7704F27E6EA4}" destId="{296135DA-2BC1-49FB-89EB-905CB348FBBF}" srcOrd="4" destOrd="0" parTransId="{77CE14D6-8698-485F-A8F9-03333E94EED5}" sibTransId="{F302BEB7-3889-4097-8C79-467BAEAD802A}"/>
    <dgm:cxn modelId="{D65E70BD-E4C1-475E-82A9-DAC11BC8AE3F}" type="presOf" srcId="{E2100A03-F939-4AFB-B187-E400466D8F7D}" destId="{85D98C82-B19F-433E-8EEE-B48305D644C9}" srcOrd="0" destOrd="0" presId="urn:microsoft.com/office/officeart/2005/8/layout/arrow2"/>
    <dgm:cxn modelId="{4FC273E8-4FD7-4ABA-A484-2EE1D5B6AE1C}" type="presOf" srcId="{6D4F7B5A-F5A3-419A-9E56-CBDAA6BD9AFC}" destId="{AA9214B2-AF45-4A69-A890-09E26D1E2FD2}" srcOrd="0" destOrd="0" presId="urn:microsoft.com/office/officeart/2005/8/layout/arrow2"/>
    <dgm:cxn modelId="{4A2F4AB1-D0F0-4878-8A97-59BDA34B6A2A}" type="presOf" srcId="{77569A3E-3C40-46F6-9FFD-79EE14B3C516}" destId="{F31D00B3-3289-4015-A731-EABD1584C9B8}" srcOrd="0" destOrd="0" presId="urn:microsoft.com/office/officeart/2005/8/layout/arrow2"/>
    <dgm:cxn modelId="{5BECB93E-9CE3-4A8A-B222-36E7564753DF}" type="presParOf" srcId="{D3DE0700-DEAC-4CBF-AB35-E78B27244E23}" destId="{102CB70A-99AC-4C81-9E4F-088244B52A3C}" srcOrd="0" destOrd="0" presId="urn:microsoft.com/office/officeart/2005/8/layout/arrow2"/>
    <dgm:cxn modelId="{13E75BEC-B9B0-4BF3-922A-6C04700D5D0C}" type="presParOf" srcId="{D3DE0700-DEAC-4CBF-AB35-E78B27244E23}" destId="{F72A416C-66AC-4868-B1B1-30BA8936E908}" srcOrd="1" destOrd="0" presId="urn:microsoft.com/office/officeart/2005/8/layout/arrow2"/>
    <dgm:cxn modelId="{4BD3367B-142B-4A2C-A859-D5F6667F1417}" type="presParOf" srcId="{F72A416C-66AC-4868-B1B1-30BA8936E908}" destId="{32C1C567-F92E-44C1-9448-73D625D390AE}" srcOrd="0" destOrd="0" presId="urn:microsoft.com/office/officeart/2005/8/layout/arrow2"/>
    <dgm:cxn modelId="{DFAE07AB-5788-4FFF-89BD-BBCFEA39C8C0}" type="presParOf" srcId="{F72A416C-66AC-4868-B1B1-30BA8936E908}" destId="{85D98C82-B19F-433E-8EEE-B48305D644C9}" srcOrd="1" destOrd="0" presId="urn:microsoft.com/office/officeart/2005/8/layout/arrow2"/>
    <dgm:cxn modelId="{FB3B3933-896B-4154-A5D3-5E1BE0D3EDA1}" type="presParOf" srcId="{F72A416C-66AC-4868-B1B1-30BA8936E908}" destId="{8858E059-D857-42CA-BE4B-0BE202C8271F}" srcOrd="2" destOrd="0" presId="urn:microsoft.com/office/officeart/2005/8/layout/arrow2"/>
    <dgm:cxn modelId="{62E52624-7E55-4A76-BCE6-A56386BB9FEE}" type="presParOf" srcId="{F72A416C-66AC-4868-B1B1-30BA8936E908}" destId="{F31D00B3-3289-4015-A731-EABD1584C9B8}" srcOrd="3" destOrd="0" presId="urn:microsoft.com/office/officeart/2005/8/layout/arrow2"/>
    <dgm:cxn modelId="{E8B7FEF2-70D5-4E5B-B8B7-0AD1DDBE3E72}" type="presParOf" srcId="{F72A416C-66AC-4868-B1B1-30BA8936E908}" destId="{6DE4195B-BCA5-4473-BA7B-1E0EBF0F41B6}" srcOrd="4" destOrd="0" presId="urn:microsoft.com/office/officeart/2005/8/layout/arrow2"/>
    <dgm:cxn modelId="{2A24702D-C56F-4293-9444-499E6CF12807}" type="presParOf" srcId="{F72A416C-66AC-4868-B1B1-30BA8936E908}" destId="{E74F051D-2C8B-4A98-B6E2-2D0129B54E2E}" srcOrd="5" destOrd="0" presId="urn:microsoft.com/office/officeart/2005/8/layout/arrow2"/>
    <dgm:cxn modelId="{834B5F6F-3176-492C-A3CF-C04494C1B0BC}" type="presParOf" srcId="{F72A416C-66AC-4868-B1B1-30BA8936E908}" destId="{48326AAC-0673-48A6-8825-300496696BF0}" srcOrd="6" destOrd="0" presId="urn:microsoft.com/office/officeart/2005/8/layout/arrow2"/>
    <dgm:cxn modelId="{B190A80F-29BF-473A-84EA-248F56076D5F}" type="presParOf" srcId="{F72A416C-66AC-4868-B1B1-30BA8936E908}" destId="{AA9214B2-AF45-4A69-A890-09E26D1E2FD2}" srcOrd="7" destOrd="0" presId="urn:microsoft.com/office/officeart/2005/8/layout/arrow2"/>
    <dgm:cxn modelId="{6CEA892D-FD5B-4B5D-8A38-D3C9F4B08487}" type="presParOf" srcId="{F72A416C-66AC-4868-B1B1-30BA8936E908}" destId="{702AE1B4-2D97-47B1-8D09-CF4ACF256AB4}" srcOrd="8" destOrd="0" presId="urn:microsoft.com/office/officeart/2005/8/layout/arrow2"/>
    <dgm:cxn modelId="{84EDA937-47BF-4A23-967F-0791BA4938CA}" type="presParOf" srcId="{F72A416C-66AC-4868-B1B1-30BA8936E908}" destId="{206439A1-7D0D-4964-91F2-EF565F830E8F}"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E97402-1CAD-44B7-83D2-3BF18C3BB5BA}">
      <dsp:nvSpPr>
        <dsp:cNvPr id="0" name=""/>
        <dsp:cNvSpPr/>
      </dsp:nvSpPr>
      <dsp:spPr>
        <a:xfrm>
          <a:off x="2377484" y="1084080"/>
          <a:ext cx="3449540" cy="2545226"/>
        </a:xfrm>
        <a:prstGeom prst="ellipse">
          <a:avLst/>
        </a:prstGeom>
        <a:gradFill rotWithShape="0">
          <a:gsLst>
            <a:gs pos="0">
              <a:schemeClr val="accent2">
                <a:alpha val="50000"/>
                <a:hueOff val="0"/>
                <a:satOff val="0"/>
                <a:lumOff val="0"/>
                <a:alphaOff val="0"/>
                <a:shade val="15000"/>
                <a:satMod val="180000"/>
              </a:schemeClr>
            </a:gs>
            <a:gs pos="50000">
              <a:schemeClr val="accent2">
                <a:alpha val="50000"/>
                <a:hueOff val="0"/>
                <a:satOff val="0"/>
                <a:lumOff val="0"/>
                <a:alphaOff val="0"/>
                <a:shade val="45000"/>
                <a:satMod val="170000"/>
              </a:schemeClr>
            </a:gs>
            <a:gs pos="70000">
              <a:schemeClr val="accent2">
                <a:alpha val="50000"/>
                <a:hueOff val="0"/>
                <a:satOff val="0"/>
                <a:lumOff val="0"/>
                <a:alphaOff val="0"/>
                <a:tint val="99000"/>
                <a:shade val="65000"/>
                <a:satMod val="155000"/>
              </a:schemeClr>
            </a:gs>
            <a:gs pos="100000">
              <a:schemeClr val="accent2">
                <a:alpha val="50000"/>
                <a:hueOff val="0"/>
                <a:satOff val="0"/>
                <a:lumOff val="0"/>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l-PL" sz="1800" kern="1200" dirty="0" smtClean="0"/>
            <a:t>GRUPY DEFAWORYZOWANE</a:t>
          </a:r>
          <a:endParaRPr lang="pl-PL" sz="1800" kern="1200" dirty="0"/>
        </a:p>
      </dsp:txBody>
      <dsp:txXfrm>
        <a:off x="2882657" y="1456820"/>
        <a:ext cx="2439194" cy="1799746"/>
      </dsp:txXfrm>
    </dsp:sp>
    <dsp:sp modelId="{99D0EAC5-E659-4C47-92D3-74F771BE7E9A}">
      <dsp:nvSpPr>
        <dsp:cNvPr id="0" name=""/>
        <dsp:cNvSpPr/>
      </dsp:nvSpPr>
      <dsp:spPr>
        <a:xfrm>
          <a:off x="3232987" y="466"/>
          <a:ext cx="1738535" cy="1307228"/>
        </a:xfrm>
        <a:prstGeom prst="ellipse">
          <a:avLst/>
        </a:prstGeom>
        <a:gradFill rotWithShape="0">
          <a:gsLst>
            <a:gs pos="0">
              <a:schemeClr val="accent3">
                <a:alpha val="50000"/>
                <a:hueOff val="0"/>
                <a:satOff val="0"/>
                <a:lumOff val="0"/>
                <a:alphaOff val="0"/>
                <a:shade val="15000"/>
                <a:satMod val="180000"/>
              </a:schemeClr>
            </a:gs>
            <a:gs pos="50000">
              <a:schemeClr val="accent3">
                <a:alpha val="50000"/>
                <a:hueOff val="0"/>
                <a:satOff val="0"/>
                <a:lumOff val="0"/>
                <a:alphaOff val="0"/>
                <a:shade val="45000"/>
                <a:satMod val="170000"/>
              </a:schemeClr>
            </a:gs>
            <a:gs pos="70000">
              <a:schemeClr val="accent3">
                <a:alpha val="50000"/>
                <a:hueOff val="0"/>
                <a:satOff val="0"/>
                <a:lumOff val="0"/>
                <a:alphaOff val="0"/>
                <a:tint val="99000"/>
                <a:shade val="65000"/>
                <a:satMod val="155000"/>
              </a:schemeClr>
            </a:gs>
            <a:gs pos="100000">
              <a:schemeClr val="accent3">
                <a:alpha val="50000"/>
                <a:hueOff val="0"/>
                <a:satOff val="0"/>
                <a:lumOff val="0"/>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pl-PL" sz="1500" kern="1200" dirty="0" smtClean="0"/>
            <a:t>Osoby bezrobotne</a:t>
          </a:r>
          <a:endParaRPr lang="pl-PL" sz="1500" kern="1200" dirty="0"/>
        </a:p>
      </dsp:txBody>
      <dsp:txXfrm>
        <a:off x="3487590" y="191905"/>
        <a:ext cx="1229329" cy="924350"/>
      </dsp:txXfrm>
    </dsp:sp>
    <dsp:sp modelId="{6FCA721C-A863-4BFE-B3A5-70C04598CE57}">
      <dsp:nvSpPr>
        <dsp:cNvPr id="0" name=""/>
        <dsp:cNvSpPr/>
      </dsp:nvSpPr>
      <dsp:spPr>
        <a:xfrm>
          <a:off x="5461915" y="1604577"/>
          <a:ext cx="1587498" cy="1307228"/>
        </a:xfrm>
        <a:prstGeom prst="ellipse">
          <a:avLst/>
        </a:prstGeom>
        <a:gradFill rotWithShape="0">
          <a:gsLst>
            <a:gs pos="0">
              <a:schemeClr val="accent4">
                <a:alpha val="50000"/>
                <a:hueOff val="0"/>
                <a:satOff val="0"/>
                <a:lumOff val="0"/>
                <a:alphaOff val="0"/>
                <a:shade val="15000"/>
                <a:satMod val="180000"/>
              </a:schemeClr>
            </a:gs>
            <a:gs pos="50000">
              <a:schemeClr val="accent4">
                <a:alpha val="50000"/>
                <a:hueOff val="0"/>
                <a:satOff val="0"/>
                <a:lumOff val="0"/>
                <a:alphaOff val="0"/>
                <a:shade val="45000"/>
                <a:satMod val="170000"/>
              </a:schemeClr>
            </a:gs>
            <a:gs pos="70000">
              <a:schemeClr val="accent4">
                <a:alpha val="50000"/>
                <a:hueOff val="0"/>
                <a:satOff val="0"/>
                <a:lumOff val="0"/>
                <a:alphaOff val="0"/>
                <a:tint val="99000"/>
                <a:shade val="65000"/>
                <a:satMod val="155000"/>
              </a:schemeClr>
            </a:gs>
            <a:gs pos="100000">
              <a:schemeClr val="accent4">
                <a:alpha val="50000"/>
                <a:hueOff val="0"/>
                <a:satOff val="0"/>
                <a:lumOff val="0"/>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pl-PL" sz="1500" kern="1200" dirty="0" smtClean="0"/>
            <a:t>Młodzież i dzieci</a:t>
          </a:r>
          <a:endParaRPr lang="pl-PL" sz="1500" kern="1200" dirty="0"/>
        </a:p>
      </dsp:txBody>
      <dsp:txXfrm>
        <a:off x="5694399" y="1796016"/>
        <a:ext cx="1122530" cy="924350"/>
      </dsp:txXfrm>
    </dsp:sp>
    <dsp:sp modelId="{B0CF6158-E836-43BA-BF50-D2816B987E5F}">
      <dsp:nvSpPr>
        <dsp:cNvPr id="0" name=""/>
        <dsp:cNvSpPr/>
      </dsp:nvSpPr>
      <dsp:spPr>
        <a:xfrm>
          <a:off x="3352667" y="3406158"/>
          <a:ext cx="1606570" cy="1307228"/>
        </a:xfrm>
        <a:prstGeom prst="ellipse">
          <a:avLst/>
        </a:prstGeom>
        <a:gradFill rotWithShape="0">
          <a:gsLst>
            <a:gs pos="0">
              <a:schemeClr val="accent5">
                <a:alpha val="50000"/>
                <a:hueOff val="0"/>
                <a:satOff val="0"/>
                <a:lumOff val="0"/>
                <a:alphaOff val="0"/>
                <a:shade val="15000"/>
                <a:satMod val="180000"/>
              </a:schemeClr>
            </a:gs>
            <a:gs pos="50000">
              <a:schemeClr val="accent5">
                <a:alpha val="50000"/>
                <a:hueOff val="0"/>
                <a:satOff val="0"/>
                <a:lumOff val="0"/>
                <a:alphaOff val="0"/>
                <a:shade val="45000"/>
                <a:satMod val="170000"/>
              </a:schemeClr>
            </a:gs>
            <a:gs pos="70000">
              <a:schemeClr val="accent5">
                <a:alpha val="50000"/>
                <a:hueOff val="0"/>
                <a:satOff val="0"/>
                <a:lumOff val="0"/>
                <a:alphaOff val="0"/>
                <a:tint val="99000"/>
                <a:shade val="65000"/>
                <a:satMod val="155000"/>
              </a:schemeClr>
            </a:gs>
            <a:gs pos="100000">
              <a:schemeClr val="accent5">
                <a:alpha val="50000"/>
                <a:hueOff val="0"/>
                <a:satOff val="0"/>
                <a:lumOff val="0"/>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pl-PL" sz="1500" kern="1200" dirty="0" smtClean="0"/>
            <a:t>Seniorzy</a:t>
          </a:r>
          <a:endParaRPr lang="pl-PL" sz="1500" kern="1200" dirty="0"/>
        </a:p>
      </dsp:txBody>
      <dsp:txXfrm>
        <a:off x="3587944" y="3597597"/>
        <a:ext cx="1136016" cy="924350"/>
      </dsp:txXfrm>
    </dsp:sp>
    <dsp:sp modelId="{73CEE4F0-E9E3-4391-A3CC-63E96AADDF1A}">
      <dsp:nvSpPr>
        <dsp:cNvPr id="0" name=""/>
        <dsp:cNvSpPr/>
      </dsp:nvSpPr>
      <dsp:spPr>
        <a:xfrm>
          <a:off x="1202233" y="1679556"/>
          <a:ext cx="1558007" cy="1307228"/>
        </a:xfrm>
        <a:prstGeom prst="ellipse">
          <a:avLst/>
        </a:prstGeom>
        <a:gradFill rotWithShape="0">
          <a:gsLst>
            <a:gs pos="0">
              <a:schemeClr val="accent6">
                <a:alpha val="50000"/>
                <a:hueOff val="0"/>
                <a:satOff val="0"/>
                <a:lumOff val="0"/>
                <a:alphaOff val="0"/>
                <a:shade val="15000"/>
                <a:satMod val="180000"/>
              </a:schemeClr>
            </a:gs>
            <a:gs pos="50000">
              <a:schemeClr val="accent6">
                <a:alpha val="50000"/>
                <a:hueOff val="0"/>
                <a:satOff val="0"/>
                <a:lumOff val="0"/>
                <a:alphaOff val="0"/>
                <a:shade val="45000"/>
                <a:satMod val="170000"/>
              </a:schemeClr>
            </a:gs>
            <a:gs pos="70000">
              <a:schemeClr val="accent6">
                <a:alpha val="50000"/>
                <a:hueOff val="0"/>
                <a:satOff val="0"/>
                <a:lumOff val="0"/>
                <a:alphaOff val="0"/>
                <a:tint val="99000"/>
                <a:shade val="65000"/>
                <a:satMod val="155000"/>
              </a:schemeClr>
            </a:gs>
            <a:gs pos="100000">
              <a:schemeClr val="accent6">
                <a:alpha val="50000"/>
                <a:hueOff val="0"/>
                <a:satOff val="0"/>
                <a:lumOff val="0"/>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pl-PL" sz="1500" kern="1200" dirty="0" smtClean="0"/>
            <a:t>Mieszkańcy obszarów wiejskich</a:t>
          </a:r>
          <a:endParaRPr lang="pl-PL" sz="1500" kern="1200" dirty="0"/>
        </a:p>
      </dsp:txBody>
      <dsp:txXfrm>
        <a:off x="1430398" y="1870995"/>
        <a:ext cx="1101677" cy="9243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F3FCF6-A50B-44B3-A88F-764B7D52614D}">
      <dsp:nvSpPr>
        <dsp:cNvPr id="0" name=""/>
        <dsp:cNvSpPr/>
      </dsp:nvSpPr>
      <dsp:spPr>
        <a:xfrm>
          <a:off x="2" y="0"/>
          <a:ext cx="8712963" cy="2664295"/>
        </a:xfrm>
        <a:prstGeom prst="rightArrow">
          <a:avLst/>
        </a:prstGeom>
        <a:solidFill>
          <a:schemeClr val="accent2">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869ADC0F-1BEF-465E-B400-79FC3A10B26F}">
      <dsp:nvSpPr>
        <dsp:cNvPr id="0" name=""/>
        <dsp:cNvSpPr/>
      </dsp:nvSpPr>
      <dsp:spPr>
        <a:xfrm>
          <a:off x="326767" y="504058"/>
          <a:ext cx="763932" cy="1656179"/>
        </a:xfrm>
        <a:prstGeom prst="roundRect">
          <a:avLst/>
        </a:prstGeom>
        <a:solidFill>
          <a:schemeClr val="accent2">
            <a:hueOff val="0"/>
            <a:satOff val="0"/>
            <a:lumOff val="0"/>
            <a:alphaOff val="0"/>
          </a:schemeClr>
        </a:solidFill>
        <a:ln>
          <a:noFill/>
        </a:ln>
        <a:effectLst>
          <a:outerShdw blurRad="63500" dist="25400" dir="5400000" rotWithShape="0">
            <a:srgbClr val="000000">
              <a:alpha val="43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pl-PL" sz="1200" kern="1200" dirty="0" smtClean="0">
              <a:solidFill>
                <a:schemeClr val="bg1"/>
              </a:solidFill>
            </a:rPr>
            <a:t>Złożenie wniosku o powierzenie grantu w LGD</a:t>
          </a:r>
          <a:endParaRPr lang="pl-PL" sz="1200" kern="1200" dirty="0">
            <a:solidFill>
              <a:schemeClr val="bg1"/>
            </a:solidFill>
          </a:endParaRPr>
        </a:p>
      </dsp:txBody>
      <dsp:txXfrm>
        <a:off x="364059" y="541350"/>
        <a:ext cx="689348" cy="1581595"/>
      </dsp:txXfrm>
    </dsp:sp>
    <dsp:sp modelId="{F2223026-C05B-45C3-B441-B16293A2D221}">
      <dsp:nvSpPr>
        <dsp:cNvPr id="0" name=""/>
        <dsp:cNvSpPr/>
      </dsp:nvSpPr>
      <dsp:spPr>
        <a:xfrm>
          <a:off x="1279412" y="720079"/>
          <a:ext cx="941857" cy="1224137"/>
        </a:xfrm>
        <a:prstGeom prst="roundRect">
          <a:avLst/>
        </a:prstGeom>
        <a:solidFill>
          <a:schemeClr val="accent3">
            <a:hueOff val="0"/>
            <a:satOff val="0"/>
            <a:lumOff val="0"/>
            <a:alphaOff val="0"/>
          </a:schemeClr>
        </a:solidFill>
        <a:ln>
          <a:noFill/>
        </a:ln>
        <a:effectLst>
          <a:outerShdw blurRad="63500" dist="25400" dir="5400000" rotWithShape="0">
            <a:srgbClr val="000000">
              <a:alpha val="43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pl-PL" sz="1200" kern="1200" dirty="0" smtClean="0">
              <a:solidFill>
                <a:schemeClr val="bg1"/>
              </a:solidFill>
            </a:rPr>
            <a:t>Ocena wniosku o powierzenie grantu </a:t>
          </a:r>
          <a:endParaRPr lang="pl-PL" sz="1200" kern="1200" dirty="0">
            <a:solidFill>
              <a:schemeClr val="bg1"/>
            </a:solidFill>
          </a:endParaRPr>
        </a:p>
      </dsp:txBody>
      <dsp:txXfrm>
        <a:off x="1325390" y="766057"/>
        <a:ext cx="849901" cy="1132181"/>
      </dsp:txXfrm>
    </dsp:sp>
    <dsp:sp modelId="{9771F0CA-A3FA-4B26-BEB7-CE8D5289E7A8}">
      <dsp:nvSpPr>
        <dsp:cNvPr id="0" name=""/>
        <dsp:cNvSpPr/>
      </dsp:nvSpPr>
      <dsp:spPr>
        <a:xfrm>
          <a:off x="2409981" y="576063"/>
          <a:ext cx="1076469" cy="1512169"/>
        </a:xfrm>
        <a:prstGeom prst="roundRect">
          <a:avLst/>
        </a:prstGeom>
        <a:solidFill>
          <a:schemeClr val="accent4">
            <a:hueOff val="0"/>
            <a:satOff val="0"/>
            <a:lumOff val="0"/>
            <a:alphaOff val="0"/>
          </a:schemeClr>
        </a:solidFill>
        <a:ln>
          <a:noFill/>
        </a:ln>
        <a:effectLst>
          <a:outerShdw blurRad="63500" dist="25400" dir="5400000" rotWithShape="0">
            <a:srgbClr val="000000">
              <a:alpha val="43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pl-PL" sz="1200" kern="1200" dirty="0" smtClean="0">
              <a:solidFill>
                <a:schemeClr val="bg1"/>
              </a:solidFill>
            </a:rPr>
            <a:t>W przypadku stwierdzenie omyłek/braków/uchybień  wezwanie </a:t>
          </a:r>
          <a:r>
            <a:rPr lang="pl-PL" sz="1200" kern="1200" dirty="0" err="1" smtClean="0">
              <a:solidFill>
                <a:schemeClr val="bg1"/>
              </a:solidFill>
            </a:rPr>
            <a:t>grantobiorców</a:t>
          </a:r>
          <a:r>
            <a:rPr lang="pl-PL" sz="1200" kern="1200" dirty="0" smtClean="0">
              <a:solidFill>
                <a:schemeClr val="bg1"/>
              </a:solidFill>
            </a:rPr>
            <a:t> do uzupełnień </a:t>
          </a:r>
          <a:endParaRPr lang="pl-PL" sz="1200" kern="1200" dirty="0">
            <a:solidFill>
              <a:schemeClr val="bg1"/>
            </a:solidFill>
          </a:endParaRPr>
        </a:p>
      </dsp:txBody>
      <dsp:txXfrm>
        <a:off x="2462530" y="628612"/>
        <a:ext cx="971371" cy="1407071"/>
      </dsp:txXfrm>
    </dsp:sp>
    <dsp:sp modelId="{537A7DE5-AA4B-4752-A0C9-356EF3FF2B23}">
      <dsp:nvSpPr>
        <dsp:cNvPr id="0" name=""/>
        <dsp:cNvSpPr/>
      </dsp:nvSpPr>
      <dsp:spPr>
        <a:xfrm>
          <a:off x="3729688" y="432047"/>
          <a:ext cx="1018136" cy="1656179"/>
        </a:xfrm>
        <a:prstGeom prst="roundRect">
          <a:avLst/>
        </a:prstGeom>
        <a:solidFill>
          <a:schemeClr val="accent5">
            <a:hueOff val="0"/>
            <a:satOff val="0"/>
            <a:lumOff val="0"/>
            <a:alphaOff val="0"/>
          </a:schemeClr>
        </a:solidFill>
        <a:ln>
          <a:noFill/>
        </a:ln>
        <a:effectLst>
          <a:outerShdw blurRad="63500" dist="25400" dir="5400000" rotWithShape="0">
            <a:srgbClr val="000000">
              <a:alpha val="43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pl-PL" sz="1200" kern="1200" dirty="0" smtClean="0">
              <a:solidFill>
                <a:schemeClr val="bg1"/>
              </a:solidFill>
            </a:rPr>
            <a:t>Dalsza ocena wniosku o powierzenie grantu i wybór </a:t>
          </a:r>
          <a:r>
            <a:rPr lang="pl-PL" sz="1200" kern="1200" dirty="0" err="1" smtClean="0">
              <a:solidFill>
                <a:schemeClr val="bg1"/>
              </a:solidFill>
            </a:rPr>
            <a:t>grantobiorców</a:t>
          </a:r>
          <a:endParaRPr lang="pl-PL" sz="1200" kern="1200" dirty="0">
            <a:solidFill>
              <a:schemeClr val="bg1"/>
            </a:solidFill>
          </a:endParaRPr>
        </a:p>
      </dsp:txBody>
      <dsp:txXfrm>
        <a:off x="3779389" y="481748"/>
        <a:ext cx="918734" cy="1556777"/>
      </dsp:txXfrm>
    </dsp:sp>
    <dsp:sp modelId="{A934489F-2343-489D-9916-E780ACDD4887}">
      <dsp:nvSpPr>
        <dsp:cNvPr id="0" name=""/>
        <dsp:cNvSpPr/>
      </dsp:nvSpPr>
      <dsp:spPr>
        <a:xfrm>
          <a:off x="5989569" y="504058"/>
          <a:ext cx="1157529" cy="1656179"/>
        </a:xfrm>
        <a:prstGeom prst="roundRect">
          <a:avLst/>
        </a:prstGeom>
        <a:solidFill>
          <a:schemeClr val="accent6">
            <a:hueOff val="0"/>
            <a:satOff val="0"/>
            <a:lumOff val="0"/>
            <a:alphaOff val="0"/>
          </a:schemeClr>
        </a:solidFill>
        <a:ln>
          <a:noFill/>
        </a:ln>
        <a:effectLst>
          <a:outerShdw blurRad="63500" dist="25400" dir="5400000" rotWithShape="0">
            <a:srgbClr val="000000">
              <a:alpha val="43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pl-PL" sz="1200" kern="1200" dirty="0" smtClean="0">
              <a:solidFill>
                <a:schemeClr val="bg1"/>
              </a:solidFill>
            </a:rPr>
            <a:t>Złożenie i ocena wniosku na realizację projektu grantowego przez LGD w UM</a:t>
          </a:r>
          <a:endParaRPr lang="pl-PL" sz="1200" kern="1200" dirty="0">
            <a:solidFill>
              <a:schemeClr val="bg1"/>
            </a:solidFill>
          </a:endParaRPr>
        </a:p>
      </dsp:txBody>
      <dsp:txXfrm>
        <a:off x="6046075" y="560564"/>
        <a:ext cx="1044517" cy="1543167"/>
      </dsp:txXfrm>
    </dsp:sp>
    <dsp:sp modelId="{859E4E8A-351C-4E7E-AEF1-7527152FCEC6}">
      <dsp:nvSpPr>
        <dsp:cNvPr id="0" name=""/>
        <dsp:cNvSpPr/>
      </dsp:nvSpPr>
      <dsp:spPr>
        <a:xfrm>
          <a:off x="7219002" y="288031"/>
          <a:ext cx="1031301" cy="2088232"/>
        </a:xfrm>
        <a:prstGeom prst="roundRect">
          <a:avLst/>
        </a:prstGeom>
        <a:solidFill>
          <a:schemeClr val="accent2">
            <a:hueOff val="0"/>
            <a:satOff val="0"/>
            <a:lumOff val="0"/>
            <a:alphaOff val="0"/>
          </a:schemeClr>
        </a:solidFill>
        <a:ln>
          <a:noFill/>
        </a:ln>
        <a:effectLst>
          <a:outerShdw blurRad="63500" dist="25400" dir="5400000" rotWithShape="0">
            <a:srgbClr val="000000">
              <a:alpha val="43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pl-PL" sz="1100" kern="1200" dirty="0" smtClean="0">
              <a:solidFill>
                <a:schemeClr val="bg1"/>
              </a:solidFill>
            </a:rPr>
            <a:t>Zawarcie umów o przyznanie pomocy pomiędzy LGD a UM, a następnie pomiędzy LGD a </a:t>
          </a:r>
          <a:r>
            <a:rPr lang="pl-PL" sz="1100" kern="1200" dirty="0" err="1" smtClean="0">
              <a:solidFill>
                <a:schemeClr val="bg1"/>
              </a:solidFill>
            </a:rPr>
            <a:t>grantobiorcami</a:t>
          </a:r>
          <a:endParaRPr lang="pl-PL" sz="1100" kern="1200" dirty="0">
            <a:solidFill>
              <a:schemeClr val="bg1"/>
            </a:solidFill>
          </a:endParaRPr>
        </a:p>
      </dsp:txBody>
      <dsp:txXfrm>
        <a:off x="7269346" y="338375"/>
        <a:ext cx="930613" cy="1987544"/>
      </dsp:txXfrm>
    </dsp:sp>
    <dsp:sp modelId="{A4C72DAC-735C-443B-9498-4C5A8815F4A8}">
      <dsp:nvSpPr>
        <dsp:cNvPr id="0" name=""/>
        <dsp:cNvSpPr/>
      </dsp:nvSpPr>
      <dsp:spPr>
        <a:xfrm>
          <a:off x="4917238" y="360042"/>
          <a:ext cx="937932" cy="1800211"/>
        </a:xfrm>
        <a:prstGeom prst="roundRect">
          <a:avLst/>
        </a:prstGeom>
        <a:solidFill>
          <a:schemeClr val="accent3">
            <a:hueOff val="0"/>
            <a:satOff val="0"/>
            <a:lumOff val="0"/>
            <a:alphaOff val="0"/>
          </a:schemeClr>
        </a:solidFill>
        <a:ln>
          <a:noFill/>
        </a:ln>
        <a:effectLst>
          <a:outerShdw blurRad="63500" dist="25400" dir="5400000" rotWithShape="0">
            <a:srgbClr val="000000">
              <a:alpha val="43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pl-PL" sz="1200" kern="1200" dirty="0" smtClean="0">
              <a:solidFill>
                <a:schemeClr val="bg1"/>
              </a:solidFill>
            </a:rPr>
            <a:t>Możliwość złożenia odwołania: brak zgodności z LSR; nie uzyskanie minimalnej liczby punktów</a:t>
          </a:r>
          <a:endParaRPr lang="pl-PL" sz="1200" kern="1200" dirty="0">
            <a:solidFill>
              <a:schemeClr val="bg1"/>
            </a:solidFill>
          </a:endParaRPr>
        </a:p>
      </dsp:txBody>
      <dsp:txXfrm>
        <a:off x="4963024" y="405828"/>
        <a:ext cx="846360" cy="17086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CB70A-99AC-4C81-9E4F-088244B52A3C}">
      <dsp:nvSpPr>
        <dsp:cNvPr id="0" name=""/>
        <dsp:cNvSpPr/>
      </dsp:nvSpPr>
      <dsp:spPr>
        <a:xfrm>
          <a:off x="104934" y="0"/>
          <a:ext cx="7488839" cy="4525963"/>
        </a:xfrm>
        <a:prstGeom prst="swooshArrow">
          <a:avLst>
            <a:gd name="adj1" fmla="val 25000"/>
            <a:gd name="adj2" fmla="val 25000"/>
          </a:avLst>
        </a:prstGeom>
        <a:solidFill>
          <a:schemeClr val="accent2">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32C1C567-F92E-44C1-9448-73D625D390AE}">
      <dsp:nvSpPr>
        <dsp:cNvPr id="0" name=""/>
        <dsp:cNvSpPr/>
      </dsp:nvSpPr>
      <dsp:spPr>
        <a:xfrm>
          <a:off x="897036" y="3340969"/>
          <a:ext cx="166555" cy="166555"/>
        </a:xfrm>
        <a:prstGeom prst="ellipse">
          <a:avLst/>
        </a:prstGeom>
        <a:gradFill rotWithShape="0">
          <a:gsLst>
            <a:gs pos="0">
              <a:schemeClr val="accent5">
                <a:hueOff val="0"/>
                <a:satOff val="0"/>
                <a:lumOff val="0"/>
                <a:alphaOff val="0"/>
                <a:shade val="15000"/>
                <a:satMod val="180000"/>
              </a:schemeClr>
            </a:gs>
            <a:gs pos="50000">
              <a:schemeClr val="accent5">
                <a:hueOff val="0"/>
                <a:satOff val="0"/>
                <a:lumOff val="0"/>
                <a:alphaOff val="0"/>
                <a:shade val="45000"/>
                <a:satMod val="170000"/>
              </a:schemeClr>
            </a:gs>
            <a:gs pos="70000">
              <a:schemeClr val="accent5">
                <a:hueOff val="0"/>
                <a:satOff val="0"/>
                <a:lumOff val="0"/>
                <a:alphaOff val="0"/>
                <a:tint val="99000"/>
                <a:shade val="65000"/>
                <a:satMod val="155000"/>
              </a:schemeClr>
            </a:gs>
            <a:gs pos="100000">
              <a:schemeClr val="accent5">
                <a:hueOff val="0"/>
                <a:satOff val="0"/>
                <a:lumOff val="0"/>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5D98C82-B19F-433E-8EEE-B48305D644C9}">
      <dsp:nvSpPr>
        <dsp:cNvPr id="0" name=""/>
        <dsp:cNvSpPr/>
      </dsp:nvSpPr>
      <dsp:spPr>
        <a:xfrm>
          <a:off x="955298" y="3629001"/>
          <a:ext cx="2287109" cy="3961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254" tIns="0" rIns="0" bIns="0" numCol="1" spcCol="1270" anchor="t" anchorCtr="0">
          <a:noAutofit/>
        </a:bodyPr>
        <a:lstStyle/>
        <a:p>
          <a:pPr lvl="0" algn="l" defTabSz="533400">
            <a:lnSpc>
              <a:spcPct val="90000"/>
            </a:lnSpc>
            <a:spcBef>
              <a:spcPct val="0"/>
            </a:spcBef>
            <a:spcAft>
              <a:spcPct val="35000"/>
            </a:spcAft>
          </a:pPr>
          <a:r>
            <a:rPr lang="pl-PL" sz="1200" kern="1200" dirty="0" smtClean="0">
              <a:solidFill>
                <a:schemeClr val="tx1"/>
              </a:solidFill>
            </a:rPr>
            <a:t>Złożenie wniosku o rozliczenie grantu w LGD</a:t>
          </a:r>
          <a:endParaRPr lang="pl-PL" sz="1200" kern="1200" dirty="0">
            <a:solidFill>
              <a:schemeClr val="tx1"/>
            </a:solidFill>
          </a:endParaRPr>
        </a:p>
      </dsp:txBody>
      <dsp:txXfrm>
        <a:off x="955298" y="3629001"/>
        <a:ext cx="2287109" cy="396132"/>
      </dsp:txXfrm>
    </dsp:sp>
    <dsp:sp modelId="{8858E059-D857-42CA-BE4B-0BE202C8271F}">
      <dsp:nvSpPr>
        <dsp:cNvPr id="0" name=""/>
        <dsp:cNvSpPr/>
      </dsp:nvSpPr>
      <dsp:spPr>
        <a:xfrm>
          <a:off x="1833139" y="2476871"/>
          <a:ext cx="260695" cy="260695"/>
        </a:xfrm>
        <a:prstGeom prst="ellipse">
          <a:avLst/>
        </a:prstGeom>
        <a:gradFill rotWithShape="0">
          <a:gsLst>
            <a:gs pos="0">
              <a:schemeClr val="accent5">
                <a:hueOff val="0"/>
                <a:satOff val="0"/>
                <a:lumOff val="0"/>
                <a:alphaOff val="0"/>
                <a:shade val="15000"/>
                <a:satMod val="180000"/>
              </a:schemeClr>
            </a:gs>
            <a:gs pos="50000">
              <a:schemeClr val="accent5">
                <a:hueOff val="0"/>
                <a:satOff val="0"/>
                <a:lumOff val="0"/>
                <a:alphaOff val="0"/>
                <a:shade val="45000"/>
                <a:satMod val="170000"/>
              </a:schemeClr>
            </a:gs>
            <a:gs pos="70000">
              <a:schemeClr val="accent5">
                <a:hueOff val="0"/>
                <a:satOff val="0"/>
                <a:lumOff val="0"/>
                <a:alphaOff val="0"/>
                <a:tint val="99000"/>
                <a:shade val="65000"/>
                <a:satMod val="155000"/>
              </a:schemeClr>
            </a:gs>
            <a:gs pos="100000">
              <a:schemeClr val="accent5">
                <a:hueOff val="0"/>
                <a:satOff val="0"/>
                <a:lumOff val="0"/>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31D00B3-3289-4015-A731-EABD1584C9B8}">
      <dsp:nvSpPr>
        <dsp:cNvPr id="0" name=""/>
        <dsp:cNvSpPr/>
      </dsp:nvSpPr>
      <dsp:spPr>
        <a:xfrm>
          <a:off x="1963407" y="2764900"/>
          <a:ext cx="2424687" cy="791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37" tIns="0" rIns="0" bIns="0" numCol="1" spcCol="1270" anchor="t" anchorCtr="0">
          <a:noAutofit/>
        </a:bodyPr>
        <a:lstStyle/>
        <a:p>
          <a:pPr lvl="0" algn="l" defTabSz="533400">
            <a:lnSpc>
              <a:spcPct val="90000"/>
            </a:lnSpc>
            <a:spcBef>
              <a:spcPct val="0"/>
            </a:spcBef>
            <a:spcAft>
              <a:spcPct val="35000"/>
            </a:spcAft>
          </a:pPr>
          <a:r>
            <a:rPr lang="pl-PL" sz="1200" kern="1200" dirty="0" smtClean="0">
              <a:solidFill>
                <a:schemeClr val="tx1"/>
              </a:solidFill>
            </a:rPr>
            <a:t>Weryfikacja</a:t>
          </a:r>
          <a:r>
            <a:rPr lang="pl-PL" sz="1200" kern="1200" dirty="0" smtClean="0">
              <a:solidFill>
                <a:schemeClr val="bg1"/>
              </a:solidFill>
            </a:rPr>
            <a:t> </a:t>
          </a:r>
          <a:r>
            <a:rPr lang="pl-PL" sz="1200" kern="1200" dirty="0" smtClean="0">
              <a:solidFill>
                <a:schemeClr val="tx1"/>
              </a:solidFill>
            </a:rPr>
            <a:t>wniosku w LGD </a:t>
          </a:r>
          <a:endParaRPr lang="pl-PL" sz="1200" kern="1200" dirty="0">
            <a:solidFill>
              <a:schemeClr val="tx1"/>
            </a:solidFill>
          </a:endParaRPr>
        </a:p>
      </dsp:txBody>
      <dsp:txXfrm>
        <a:off x="1963407" y="2764900"/>
        <a:ext cx="2424687" cy="791339"/>
      </dsp:txXfrm>
    </dsp:sp>
    <dsp:sp modelId="{6DE4195B-BCA5-4473-BA7B-1E0EBF0F41B6}">
      <dsp:nvSpPr>
        <dsp:cNvPr id="0" name=""/>
        <dsp:cNvSpPr/>
      </dsp:nvSpPr>
      <dsp:spPr>
        <a:xfrm>
          <a:off x="3201290" y="1684786"/>
          <a:ext cx="347593" cy="347593"/>
        </a:xfrm>
        <a:prstGeom prst="ellipse">
          <a:avLst/>
        </a:prstGeom>
        <a:gradFill rotWithShape="0">
          <a:gsLst>
            <a:gs pos="0">
              <a:schemeClr val="accent5">
                <a:hueOff val="0"/>
                <a:satOff val="0"/>
                <a:lumOff val="0"/>
                <a:alphaOff val="0"/>
                <a:shade val="15000"/>
                <a:satMod val="180000"/>
              </a:schemeClr>
            </a:gs>
            <a:gs pos="50000">
              <a:schemeClr val="accent5">
                <a:hueOff val="0"/>
                <a:satOff val="0"/>
                <a:lumOff val="0"/>
                <a:alphaOff val="0"/>
                <a:shade val="45000"/>
                <a:satMod val="170000"/>
              </a:schemeClr>
            </a:gs>
            <a:gs pos="70000">
              <a:schemeClr val="accent5">
                <a:hueOff val="0"/>
                <a:satOff val="0"/>
                <a:lumOff val="0"/>
                <a:alphaOff val="0"/>
                <a:tint val="99000"/>
                <a:shade val="65000"/>
                <a:satMod val="155000"/>
              </a:schemeClr>
            </a:gs>
            <a:gs pos="100000">
              <a:schemeClr val="accent5">
                <a:hueOff val="0"/>
                <a:satOff val="0"/>
                <a:lumOff val="0"/>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74F051D-2C8B-4A98-B6E2-2D0129B54E2E}">
      <dsp:nvSpPr>
        <dsp:cNvPr id="0" name=""/>
        <dsp:cNvSpPr/>
      </dsp:nvSpPr>
      <dsp:spPr>
        <a:xfrm>
          <a:off x="3273301" y="2044816"/>
          <a:ext cx="2250038" cy="772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183" tIns="0" rIns="0" bIns="0" numCol="1" spcCol="1270" anchor="t" anchorCtr="0">
          <a:noAutofit/>
        </a:bodyPr>
        <a:lstStyle/>
        <a:p>
          <a:pPr lvl="0" algn="l" defTabSz="533400">
            <a:lnSpc>
              <a:spcPct val="90000"/>
            </a:lnSpc>
            <a:spcBef>
              <a:spcPct val="0"/>
            </a:spcBef>
            <a:spcAft>
              <a:spcPct val="35000"/>
            </a:spcAft>
          </a:pPr>
          <a:r>
            <a:rPr lang="pl-PL" sz="1200" kern="1200" dirty="0" smtClean="0">
              <a:solidFill>
                <a:schemeClr val="tx1"/>
              </a:solidFill>
            </a:rPr>
            <a:t>Wezwanie  </a:t>
          </a:r>
          <a:r>
            <a:rPr lang="pl-PL" sz="1200" kern="1200" dirty="0" err="1" smtClean="0">
              <a:solidFill>
                <a:schemeClr val="tx1"/>
              </a:solidFill>
            </a:rPr>
            <a:t>grantobiorcy</a:t>
          </a:r>
          <a:r>
            <a:rPr lang="pl-PL" sz="1200" kern="1200" dirty="0" smtClean="0">
              <a:solidFill>
                <a:schemeClr val="tx1"/>
              </a:solidFill>
            </a:rPr>
            <a:t> do uzupełnienia lub poprawienia wniosku</a:t>
          </a:r>
          <a:endParaRPr lang="pl-PL" sz="1200" kern="1200" dirty="0">
            <a:solidFill>
              <a:schemeClr val="tx1"/>
            </a:solidFill>
          </a:endParaRPr>
        </a:p>
      </dsp:txBody>
      <dsp:txXfrm>
        <a:off x="3273301" y="2044816"/>
        <a:ext cx="2250038" cy="772234"/>
      </dsp:txXfrm>
    </dsp:sp>
    <dsp:sp modelId="{48326AAC-0673-48A6-8825-300496696BF0}">
      <dsp:nvSpPr>
        <dsp:cNvPr id="0" name=""/>
        <dsp:cNvSpPr/>
      </dsp:nvSpPr>
      <dsp:spPr>
        <a:xfrm>
          <a:off x="4641452" y="1108719"/>
          <a:ext cx="448975" cy="448975"/>
        </a:xfrm>
        <a:prstGeom prst="ellipse">
          <a:avLst/>
        </a:prstGeom>
        <a:gradFill rotWithShape="0">
          <a:gsLst>
            <a:gs pos="0">
              <a:schemeClr val="accent5">
                <a:hueOff val="0"/>
                <a:satOff val="0"/>
                <a:lumOff val="0"/>
                <a:alphaOff val="0"/>
                <a:shade val="15000"/>
                <a:satMod val="180000"/>
              </a:schemeClr>
            </a:gs>
            <a:gs pos="50000">
              <a:schemeClr val="accent5">
                <a:hueOff val="0"/>
                <a:satOff val="0"/>
                <a:lumOff val="0"/>
                <a:alphaOff val="0"/>
                <a:shade val="45000"/>
                <a:satMod val="170000"/>
              </a:schemeClr>
            </a:gs>
            <a:gs pos="70000">
              <a:schemeClr val="accent5">
                <a:hueOff val="0"/>
                <a:satOff val="0"/>
                <a:lumOff val="0"/>
                <a:alphaOff val="0"/>
                <a:tint val="99000"/>
                <a:shade val="65000"/>
                <a:satMod val="155000"/>
              </a:schemeClr>
            </a:gs>
            <a:gs pos="100000">
              <a:schemeClr val="accent5">
                <a:hueOff val="0"/>
                <a:satOff val="0"/>
                <a:lumOff val="0"/>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A9214B2-AF45-4A69-A890-09E26D1E2FD2}">
      <dsp:nvSpPr>
        <dsp:cNvPr id="0" name=""/>
        <dsp:cNvSpPr/>
      </dsp:nvSpPr>
      <dsp:spPr>
        <a:xfrm>
          <a:off x="4896538" y="1584190"/>
          <a:ext cx="2787616" cy="6613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7903" tIns="0" rIns="0" bIns="0" numCol="1" spcCol="1270" anchor="t" anchorCtr="0">
          <a:noAutofit/>
        </a:bodyPr>
        <a:lstStyle/>
        <a:p>
          <a:pPr lvl="0" algn="l" defTabSz="533400">
            <a:lnSpc>
              <a:spcPct val="90000"/>
            </a:lnSpc>
            <a:spcBef>
              <a:spcPct val="0"/>
            </a:spcBef>
            <a:spcAft>
              <a:spcPct val="35000"/>
            </a:spcAft>
          </a:pPr>
          <a:r>
            <a:rPr lang="pl-PL" sz="1200" kern="1200" dirty="0" smtClean="0">
              <a:solidFill>
                <a:schemeClr val="tx1"/>
              </a:solidFill>
            </a:rPr>
            <a:t>Pisemna informacja o wynikach weryfikacji z informacją jaka kwota wydatków została zatwierdzona</a:t>
          </a:r>
          <a:endParaRPr lang="pl-PL" sz="1200" kern="1200" dirty="0">
            <a:solidFill>
              <a:schemeClr val="tx1"/>
            </a:solidFill>
          </a:endParaRPr>
        </a:p>
      </dsp:txBody>
      <dsp:txXfrm>
        <a:off x="4896538" y="1584190"/>
        <a:ext cx="2787616" cy="661335"/>
      </dsp:txXfrm>
    </dsp:sp>
    <dsp:sp modelId="{702AE1B4-2D97-47B1-8D09-CF4ACF256AB4}">
      <dsp:nvSpPr>
        <dsp:cNvPr id="0" name=""/>
        <dsp:cNvSpPr/>
      </dsp:nvSpPr>
      <dsp:spPr>
        <a:xfrm>
          <a:off x="6441650" y="532658"/>
          <a:ext cx="572081" cy="572081"/>
        </a:xfrm>
        <a:prstGeom prst="ellipse">
          <a:avLst/>
        </a:prstGeom>
        <a:gradFill rotWithShape="0">
          <a:gsLst>
            <a:gs pos="0">
              <a:schemeClr val="accent5">
                <a:hueOff val="0"/>
                <a:satOff val="0"/>
                <a:lumOff val="0"/>
                <a:alphaOff val="0"/>
                <a:shade val="15000"/>
                <a:satMod val="180000"/>
              </a:schemeClr>
            </a:gs>
            <a:gs pos="50000">
              <a:schemeClr val="accent5">
                <a:hueOff val="0"/>
                <a:satOff val="0"/>
                <a:lumOff val="0"/>
                <a:alphaOff val="0"/>
                <a:shade val="45000"/>
                <a:satMod val="170000"/>
              </a:schemeClr>
            </a:gs>
            <a:gs pos="70000">
              <a:schemeClr val="accent5">
                <a:hueOff val="0"/>
                <a:satOff val="0"/>
                <a:lumOff val="0"/>
                <a:alphaOff val="0"/>
                <a:tint val="99000"/>
                <a:shade val="65000"/>
                <a:satMod val="155000"/>
              </a:schemeClr>
            </a:gs>
            <a:gs pos="100000">
              <a:schemeClr val="accent5">
                <a:hueOff val="0"/>
                <a:satOff val="0"/>
                <a:lumOff val="0"/>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06439A1-7D0D-4964-91F2-EF565F830E8F}">
      <dsp:nvSpPr>
        <dsp:cNvPr id="0" name=""/>
        <dsp:cNvSpPr/>
      </dsp:nvSpPr>
      <dsp:spPr>
        <a:xfrm>
          <a:off x="5993310" y="864108"/>
          <a:ext cx="2236289" cy="1057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3134" tIns="0" rIns="0" bIns="0" numCol="1" spcCol="1270" anchor="t" anchorCtr="0">
          <a:noAutofit/>
        </a:bodyPr>
        <a:lstStyle/>
        <a:p>
          <a:pPr lvl="0" algn="l" defTabSz="622300">
            <a:lnSpc>
              <a:spcPct val="90000"/>
            </a:lnSpc>
            <a:spcBef>
              <a:spcPct val="0"/>
            </a:spcBef>
            <a:spcAft>
              <a:spcPct val="35000"/>
            </a:spcAft>
          </a:pPr>
          <a:r>
            <a:rPr lang="pl-PL" sz="1400" b="1" kern="1200" dirty="0" smtClean="0">
              <a:solidFill>
                <a:schemeClr val="tx1"/>
              </a:solidFill>
            </a:rPr>
            <a:t>Wypłata </a:t>
          </a:r>
          <a:r>
            <a:rPr lang="pl-PL" sz="1400" b="1" kern="1200" dirty="0" smtClean="0">
              <a:solidFill>
                <a:schemeClr val="tx1"/>
              </a:solidFill>
            </a:rPr>
            <a:t>środków </a:t>
          </a:r>
          <a:r>
            <a:rPr lang="pl-PL" sz="1200" b="1" kern="1200" dirty="0" smtClean="0">
              <a:solidFill>
                <a:schemeClr val="tx1"/>
              </a:solidFill>
            </a:rPr>
            <a:t>do 2 miesięcy od złożenia wniosku o rozliczenie grantu  </a:t>
          </a:r>
          <a:endParaRPr lang="pl-PL" sz="1200" b="1" kern="1200" dirty="0">
            <a:solidFill>
              <a:schemeClr val="tx1"/>
            </a:solidFill>
          </a:endParaRPr>
        </a:p>
      </dsp:txBody>
      <dsp:txXfrm>
        <a:off x="5993310" y="864108"/>
        <a:ext cx="2236289" cy="1057360"/>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DD2B61B3-EB43-4BAC-BA96-F92F05010A6B}" type="datetimeFigureOut">
              <a:rPr lang="pl-PL" smtClean="0"/>
              <a:t>2017-05-17</a:t>
            </a:fld>
            <a:endParaRPr lang="pl-PL"/>
          </a:p>
        </p:txBody>
      </p:sp>
      <p:sp>
        <p:nvSpPr>
          <p:cNvPr id="4" name="Symbol zastępczy stopki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052C6E51-AAE0-4620-984A-3BC1213FFFE5}" type="slidenum">
              <a:rPr lang="pl-PL" smtClean="0"/>
              <a:t>‹#›</a:t>
            </a:fld>
            <a:endParaRPr lang="pl-PL"/>
          </a:p>
        </p:txBody>
      </p:sp>
    </p:spTree>
    <p:extLst>
      <p:ext uri="{BB962C8B-B14F-4D97-AF65-F5344CB8AC3E}">
        <p14:creationId xmlns:p14="http://schemas.microsoft.com/office/powerpoint/2010/main" val="4035712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1287582-08A5-42C6-B0F1-0520BE164125}" type="datetimeFigureOut">
              <a:rPr lang="pl-PL" smtClean="0"/>
              <a:t>2017-05-17</a:t>
            </a:fld>
            <a:endParaRPr lang="pl-PL"/>
          </a:p>
        </p:txBody>
      </p:sp>
      <p:sp>
        <p:nvSpPr>
          <p:cNvPr id="4" name="Symbol zastępczy obrazu slajd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AC8D2A2-A5BE-4ED2-A56D-CBC90400D9BD}" type="slidenum">
              <a:rPr lang="pl-PL" smtClean="0"/>
              <a:t>‹#›</a:t>
            </a:fld>
            <a:endParaRPr lang="pl-PL"/>
          </a:p>
        </p:txBody>
      </p:sp>
    </p:spTree>
    <p:extLst>
      <p:ext uri="{BB962C8B-B14F-4D97-AF65-F5344CB8AC3E}">
        <p14:creationId xmlns:p14="http://schemas.microsoft.com/office/powerpoint/2010/main" val="187110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AC8D2A2-A5BE-4ED2-A56D-CBC90400D9BD}" type="slidenum">
              <a:rPr lang="pl-PL" smtClean="0"/>
              <a:t>9</a:t>
            </a:fld>
            <a:endParaRPr lang="pl-PL"/>
          </a:p>
        </p:txBody>
      </p:sp>
    </p:spTree>
    <p:extLst>
      <p:ext uri="{BB962C8B-B14F-4D97-AF65-F5344CB8AC3E}">
        <p14:creationId xmlns:p14="http://schemas.microsoft.com/office/powerpoint/2010/main" val="953628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6E493A57-5315-480E-A415-CB9330C3D1AD}" type="datetimeFigureOut">
              <a:rPr lang="pl-PL" smtClean="0"/>
              <a:t>2017-05-17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2F48B456-3BB5-4E75-B24E-D03E00BE5FA4}" type="slidenum">
              <a:rPr lang="pl-PL" smtClean="0"/>
              <a:t>‹#›</a:t>
            </a:fld>
            <a:endParaRPr lang="pl-PL"/>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pl-PL" smtClean="0"/>
              <a:t>Kliknij, aby edytować styl</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Vertical Text Placeholder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fld id="{6E493A57-5315-480E-A415-CB9330C3D1AD}" type="datetimeFigureOut">
              <a:rPr lang="pl-PL" smtClean="0"/>
              <a:t>2017-05-17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2F48B456-3BB5-4E75-B24E-D03E00BE5FA4}" type="slidenum">
              <a:rPr lang="pl-PL" smtClean="0"/>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pl-PL" smtClean="0"/>
              <a:t>Kliknij, aby edytować styl</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fld id="{6E493A57-5315-480E-A415-CB9330C3D1AD}" type="datetimeFigureOut">
              <a:rPr lang="pl-PL" smtClean="0"/>
              <a:t>2017-05-17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2F48B456-3BB5-4E75-B24E-D03E00BE5FA4}" type="slidenum">
              <a:rPr lang="pl-PL" smtClean="0"/>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fld id="{6E493A57-5315-480E-A415-CB9330C3D1AD}" type="datetimeFigureOut">
              <a:rPr lang="pl-PL" smtClean="0"/>
              <a:t>2017-05-17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2F48B456-3BB5-4E75-B24E-D03E00BE5FA4}" type="slidenum">
              <a:rPr lang="pl-PL" smtClean="0"/>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95" name="Title 94"/>
          <p:cNvSpPr>
            <a:spLocks noGrp="1"/>
          </p:cNvSpPr>
          <p:nvPr>
            <p:ph type="title"/>
          </p:nvPr>
        </p:nvSpPr>
        <p:spPr>
          <a:xfrm>
            <a:off x="457200" y="4463568"/>
            <a:ext cx="8305800" cy="1143000"/>
          </a:xfrm>
        </p:spPr>
        <p:txBody>
          <a:bodyPr/>
          <a:lstStyle/>
          <a:p>
            <a:r>
              <a:rPr lang="pl-PL" smtClean="0"/>
              <a:t>Kliknij, aby edytować styl</a:t>
            </a:r>
            <a:endParaRPr lang="en-US"/>
          </a:p>
        </p:txBody>
      </p:sp>
      <p:sp>
        <p:nvSpPr>
          <p:cNvPr id="2" name="Date Placeholder 1"/>
          <p:cNvSpPr>
            <a:spLocks noGrp="1"/>
          </p:cNvSpPr>
          <p:nvPr>
            <p:ph type="dt" sz="half" idx="10"/>
          </p:nvPr>
        </p:nvSpPr>
        <p:spPr/>
        <p:txBody>
          <a:bodyPr/>
          <a:lstStyle/>
          <a:p>
            <a:fld id="{6E493A57-5315-480E-A415-CB9330C3D1AD}" type="datetimeFigureOut">
              <a:rPr lang="pl-PL" smtClean="0"/>
              <a:t>2017-05-17</a:t>
            </a:fld>
            <a:endParaRPr lang="pl-PL"/>
          </a:p>
        </p:txBody>
      </p:sp>
      <p:sp>
        <p:nvSpPr>
          <p:cNvPr id="91" name="Footer Placeholder 90"/>
          <p:cNvSpPr>
            <a:spLocks noGrp="1"/>
          </p:cNvSpPr>
          <p:nvPr>
            <p:ph type="ftr" sz="quarter" idx="11"/>
          </p:nvPr>
        </p:nvSpPr>
        <p:spPr/>
        <p:txBody>
          <a:bodyPr/>
          <a:lstStyle/>
          <a:p>
            <a:endParaRPr lang="pl-PL"/>
          </a:p>
        </p:txBody>
      </p:sp>
      <p:sp>
        <p:nvSpPr>
          <p:cNvPr id="92" name="Slide Number Placeholder 91"/>
          <p:cNvSpPr>
            <a:spLocks noGrp="1"/>
          </p:cNvSpPr>
          <p:nvPr>
            <p:ph type="sldNum" sz="quarter" idx="12"/>
          </p:nvPr>
        </p:nvSpPr>
        <p:spPr/>
        <p:txBody>
          <a:bodyPr/>
          <a:lstStyle/>
          <a:p>
            <a:fld id="{2F48B456-3BB5-4E75-B24E-D03E00BE5FA4}" type="slidenum">
              <a:rPr lang="pl-PL" smtClean="0"/>
              <a:t>‹#›</a:t>
            </a:fld>
            <a:endParaRPr lang="pl-PL"/>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Date Placeholder 4"/>
          <p:cNvSpPr>
            <a:spLocks noGrp="1"/>
          </p:cNvSpPr>
          <p:nvPr>
            <p:ph type="dt" sz="half" idx="10"/>
          </p:nvPr>
        </p:nvSpPr>
        <p:spPr/>
        <p:txBody>
          <a:bodyPr/>
          <a:lstStyle/>
          <a:p>
            <a:fld id="{6E493A57-5315-480E-A415-CB9330C3D1AD}" type="datetimeFigureOut">
              <a:rPr lang="pl-PL" smtClean="0"/>
              <a:t>2017-05-17</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2F48B456-3BB5-4E75-B24E-D03E00BE5FA4}" type="slidenum">
              <a:rPr lang="pl-PL" smtClean="0"/>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smtClean="0"/>
              <a:t>Kliknij, aby edytować styl</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Date Placeholder 6"/>
          <p:cNvSpPr>
            <a:spLocks noGrp="1"/>
          </p:cNvSpPr>
          <p:nvPr>
            <p:ph type="dt" sz="half" idx="10"/>
          </p:nvPr>
        </p:nvSpPr>
        <p:spPr/>
        <p:txBody>
          <a:bodyPr/>
          <a:lstStyle/>
          <a:p>
            <a:fld id="{6E493A57-5315-480E-A415-CB9330C3D1AD}" type="datetimeFigureOut">
              <a:rPr lang="pl-PL" smtClean="0"/>
              <a:t>2017-05-17</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2F48B456-3BB5-4E75-B24E-D03E00BE5FA4}" type="slidenum">
              <a:rPr lang="pl-PL" smtClean="0"/>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Date Placeholder 2"/>
          <p:cNvSpPr>
            <a:spLocks noGrp="1"/>
          </p:cNvSpPr>
          <p:nvPr>
            <p:ph type="dt" sz="half" idx="10"/>
          </p:nvPr>
        </p:nvSpPr>
        <p:spPr/>
        <p:txBody>
          <a:bodyPr/>
          <a:lstStyle/>
          <a:p>
            <a:fld id="{6E493A57-5315-480E-A415-CB9330C3D1AD}" type="datetimeFigureOut">
              <a:rPr lang="pl-PL" smtClean="0"/>
              <a:t>2017-05-17</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2F48B456-3BB5-4E75-B24E-D03E00BE5FA4}" type="slidenum">
              <a:rPr lang="pl-PL" smtClean="0"/>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493A57-5315-480E-A415-CB9330C3D1AD}" type="datetimeFigureOut">
              <a:rPr lang="pl-PL" smtClean="0"/>
              <a:t>2017-05-17</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2F48B456-3BB5-4E75-B24E-D03E00BE5FA4}" type="slidenum">
              <a:rPr lang="pl-PL" smtClean="0"/>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Date Placeholder 4"/>
          <p:cNvSpPr>
            <a:spLocks noGrp="1"/>
          </p:cNvSpPr>
          <p:nvPr>
            <p:ph type="dt" sz="half" idx="10"/>
          </p:nvPr>
        </p:nvSpPr>
        <p:spPr/>
        <p:txBody>
          <a:bodyPr/>
          <a:lstStyle/>
          <a:p>
            <a:fld id="{6E493A57-5315-480E-A415-CB9330C3D1AD}" type="datetimeFigureOut">
              <a:rPr lang="pl-PL" smtClean="0"/>
              <a:t>2017-05-17</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2F48B456-3BB5-4E75-B24E-D03E00BE5FA4}" type="slidenum">
              <a:rPr lang="pl-PL" smtClean="0"/>
              <a:t>‹#›</a:t>
            </a:fld>
            <a:endParaRPr lang="pl-PL"/>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pl-PL" smtClean="0"/>
              <a:t>Kliknij, aby edytować styl</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a:p>
        </p:txBody>
      </p:sp>
      <p:sp>
        <p:nvSpPr>
          <p:cNvPr id="5" name="Date Placeholder 4"/>
          <p:cNvSpPr>
            <a:spLocks noGrp="1"/>
          </p:cNvSpPr>
          <p:nvPr>
            <p:ph type="dt" sz="half" idx="10"/>
          </p:nvPr>
        </p:nvSpPr>
        <p:spPr/>
        <p:txBody>
          <a:bodyPr/>
          <a:lstStyle/>
          <a:p>
            <a:fld id="{6E493A57-5315-480E-A415-CB9330C3D1AD}" type="datetimeFigureOut">
              <a:rPr lang="pl-PL" smtClean="0"/>
              <a:t>2017-05-17</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2F48B456-3BB5-4E75-B24E-D03E00BE5FA4}" type="slidenum">
              <a:rPr lang="pl-PL" smtClean="0"/>
              <a:t>‹#›</a:t>
            </a:fld>
            <a:endParaRPr lang="pl-PL"/>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pl-PL" smtClean="0"/>
              <a:t>Kliknij, aby edytować styl</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pl-PL" smtClean="0"/>
              <a:t>Kliknij, aby edytować styl</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6E493A57-5315-480E-A415-CB9330C3D1AD}" type="datetimeFigureOut">
              <a:rPr lang="pl-PL" smtClean="0"/>
              <a:t>2017-05-17</a:t>
            </a:fld>
            <a:endParaRPr lang="pl-PL"/>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pl-PL"/>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2F48B456-3BB5-4E75-B24E-D03E00BE5FA4}" type="slidenum">
              <a:rPr lang="pl-PL" smtClean="0"/>
              <a:t>‹#›</a:t>
            </a:fld>
            <a:endParaRPr lang="pl-PL"/>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505" y="116632"/>
            <a:ext cx="8925712" cy="1478046"/>
          </a:xfrm>
        </p:spPr>
      </p:pic>
      <p:sp>
        <p:nvSpPr>
          <p:cNvPr id="5" name="pole tekstowe 4"/>
          <p:cNvSpPr txBox="1"/>
          <p:nvPr/>
        </p:nvSpPr>
        <p:spPr>
          <a:xfrm>
            <a:off x="395536" y="2492896"/>
            <a:ext cx="8424936" cy="1785104"/>
          </a:xfrm>
          <a:prstGeom prst="rect">
            <a:avLst/>
          </a:prstGeom>
          <a:noFill/>
        </p:spPr>
        <p:txBody>
          <a:bodyPr wrap="square" rtlCol="0">
            <a:spAutoFit/>
          </a:bodyPr>
          <a:lstStyle/>
          <a:p>
            <a:pPr algn="ctr"/>
            <a:r>
              <a:rPr lang="pl-PL" sz="2800" dirty="0" smtClean="0">
                <a:latin typeface="Bookman Old Style" panose="02050604050505020204" pitchFamily="18" charset="0"/>
                <a:ea typeface="BatangChe" panose="02030609000101010101" pitchFamily="49" charset="-127"/>
              </a:rPr>
              <a:t>SZKOLENIE DLA GRANTOBIORCÓW</a:t>
            </a:r>
          </a:p>
          <a:p>
            <a:pPr algn="ctr"/>
            <a:endParaRPr lang="pl-PL" sz="2800" dirty="0" smtClean="0">
              <a:latin typeface="Bookman Old Style" panose="02050604050505020204" pitchFamily="18" charset="0"/>
              <a:ea typeface="BatangChe" panose="02030609000101010101" pitchFamily="49" charset="-127"/>
            </a:endParaRPr>
          </a:p>
          <a:p>
            <a:pPr algn="ctr"/>
            <a:r>
              <a:rPr lang="pl-PL" dirty="0" smtClean="0">
                <a:latin typeface="Bookman Old Style" panose="02050604050505020204" pitchFamily="18" charset="0"/>
                <a:ea typeface="BatangChe" panose="02030609000101010101" pitchFamily="49" charset="-127"/>
              </a:rPr>
              <a:t>poddziałania 19.4 „Wsparcie na wdrażanie operacji w ramach strategii rozwoju lokalnego  kierowanego przez społeczność” objętego PROW 2014-2020</a:t>
            </a:r>
            <a:endParaRPr lang="pl-PL" dirty="0">
              <a:latin typeface="Bookman Old Style" panose="02050604050505020204" pitchFamily="18" charset="0"/>
              <a:ea typeface="BatangChe" panose="02030609000101010101" pitchFamily="49" charset="-127"/>
            </a:endParaRPr>
          </a:p>
        </p:txBody>
      </p:sp>
      <p:sp>
        <p:nvSpPr>
          <p:cNvPr id="6" name="pole tekstowe 5"/>
          <p:cNvSpPr txBox="1"/>
          <p:nvPr/>
        </p:nvSpPr>
        <p:spPr>
          <a:xfrm>
            <a:off x="683568" y="5949280"/>
            <a:ext cx="7920880" cy="400110"/>
          </a:xfrm>
          <a:prstGeom prst="rect">
            <a:avLst/>
          </a:prstGeom>
          <a:noFill/>
        </p:spPr>
        <p:txBody>
          <a:bodyPr wrap="square" rtlCol="0">
            <a:spAutoFit/>
          </a:bodyPr>
          <a:lstStyle/>
          <a:p>
            <a:pPr algn="ctr"/>
            <a:r>
              <a:rPr lang="pl-PL" sz="1000" dirty="0" smtClean="0">
                <a:solidFill>
                  <a:schemeClr val="tx1"/>
                </a:solidFill>
                <a:latin typeface="Candara" panose="020E0502030303020204" pitchFamily="34" charset="0"/>
                <a:ea typeface="Tahoma" panose="020B0604030504040204" pitchFamily="34" charset="0"/>
                <a:cs typeface="Times New Roman" panose="02020603050405020304" pitchFamily="18" charset="0"/>
              </a:rPr>
              <a:t>Materiał opracowany przez LGD KORONA SĄDECKA, Instytucja Zarządzająca PROW 2014-2020 – Minister Rolnictwa i Rozwoju Wsi „Europejski Fundusz Rolny na rzecz Rozwoju Obszarów Wiejskich: Europa inwestująca w obszary wiejskie”.</a:t>
            </a:r>
            <a:endParaRPr lang="pl-PL" sz="1000" dirty="0">
              <a:solidFill>
                <a:schemeClr val="tx1"/>
              </a:solidFill>
              <a:latin typeface="Candara" panose="020E0502030303020204" pitchFamily="34" charset="0"/>
              <a:ea typeface="Tahoma" panose="020B0604030504040204" pitchFamily="34" charset="0"/>
              <a:cs typeface="Times New Roman" panose="02020603050405020304" pitchFamily="18" charset="0"/>
            </a:endParaRPr>
          </a:p>
        </p:txBody>
      </p:sp>
      <p:sp>
        <p:nvSpPr>
          <p:cNvPr id="3" name="pole tekstowe 2"/>
          <p:cNvSpPr txBox="1"/>
          <p:nvPr/>
        </p:nvSpPr>
        <p:spPr>
          <a:xfrm>
            <a:off x="1475656" y="4725144"/>
            <a:ext cx="6336704" cy="523220"/>
          </a:xfrm>
          <a:prstGeom prst="rect">
            <a:avLst/>
          </a:prstGeom>
          <a:noFill/>
        </p:spPr>
        <p:txBody>
          <a:bodyPr wrap="square" rtlCol="0">
            <a:spAutoFit/>
          </a:bodyPr>
          <a:lstStyle/>
          <a:p>
            <a:pPr algn="ctr"/>
            <a:r>
              <a:rPr lang="pl-PL" sz="1400" dirty="0" smtClean="0"/>
              <a:t>Urząd Miasta w Grybowie - </a:t>
            </a:r>
            <a:r>
              <a:rPr lang="pl-PL" sz="1400" dirty="0"/>
              <a:t>SALA POSIEDZEŃ </a:t>
            </a:r>
          </a:p>
          <a:p>
            <a:pPr algn="ctr"/>
            <a:r>
              <a:rPr lang="pl-PL" sz="1400" dirty="0" smtClean="0"/>
              <a:t>Termin 18.05.2017 r. godz. 8.00 – 16.00</a:t>
            </a:r>
            <a:endParaRPr lang="pl-PL" sz="1400" dirty="0"/>
          </a:p>
        </p:txBody>
      </p:sp>
    </p:spTree>
    <p:extLst>
      <p:ext uri="{BB962C8B-B14F-4D97-AF65-F5344CB8AC3E}">
        <p14:creationId xmlns:p14="http://schemas.microsoft.com/office/powerpoint/2010/main" val="23347973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94122"/>
          </a:xfrm>
        </p:spPr>
        <p:txBody>
          <a:bodyPr>
            <a:normAutofit/>
          </a:bodyPr>
          <a:lstStyle/>
          <a:p>
            <a:r>
              <a:rPr lang="pl-PL" sz="2800" dirty="0"/>
              <a:t>Charakterystyka LSR – cele, przedsięwzięcia, wskaźniki</a:t>
            </a:r>
          </a:p>
        </p:txBody>
      </p:sp>
      <p:sp>
        <p:nvSpPr>
          <p:cNvPr id="3" name="Symbol zastępczy zawartości 2"/>
          <p:cNvSpPr>
            <a:spLocks noGrp="1"/>
          </p:cNvSpPr>
          <p:nvPr>
            <p:ph idx="1"/>
          </p:nvPr>
        </p:nvSpPr>
        <p:spPr>
          <a:xfrm>
            <a:off x="395536" y="1556792"/>
            <a:ext cx="8229600" cy="4525963"/>
          </a:xfrm>
        </p:spPr>
        <p:txBody>
          <a:bodyPr>
            <a:normAutofit/>
          </a:bodyPr>
          <a:lstStyle/>
          <a:p>
            <a:r>
              <a:rPr lang="pl-PL" sz="1800" dirty="0" smtClean="0"/>
              <a:t>Zakres tematyczny </a:t>
            </a:r>
            <a:r>
              <a:rPr lang="pl-PL" sz="1800" i="1" dirty="0" smtClean="0"/>
              <a:t>Inicjatywy pro </a:t>
            </a:r>
            <a:r>
              <a:rPr lang="pl-PL" sz="1800" i="1" dirty="0" smtClean="0"/>
              <a:t>środowiskowe </a:t>
            </a:r>
            <a:r>
              <a:rPr lang="pl-PL" sz="1200" i="1" dirty="0" smtClean="0"/>
              <a:t>(</a:t>
            </a:r>
            <a:r>
              <a:rPr lang="pl-PL" sz="1200" i="1" dirty="0"/>
              <a:t>zakres z rozporządzenia: wzmocnienie kapitału społecznego, w tym przez podnoszenie wiedzy społeczności lokalnej w zakresie ochrony środowiska i zmian klimatycznych, także z wykorzystaniem rozwiązań innowacyjnych)</a:t>
            </a:r>
          </a:p>
          <a:p>
            <a:pPr marL="0" indent="0">
              <a:buNone/>
            </a:pPr>
            <a:endParaRPr lang="pl-PL" sz="1800" i="1" dirty="0"/>
          </a:p>
        </p:txBody>
      </p:sp>
      <p:graphicFrame>
        <p:nvGraphicFramePr>
          <p:cNvPr id="4" name="Tabela 3"/>
          <p:cNvGraphicFramePr>
            <a:graphicFrameLocks noGrp="1"/>
          </p:cNvGraphicFramePr>
          <p:nvPr>
            <p:extLst>
              <p:ext uri="{D42A27DB-BD31-4B8C-83A1-F6EECF244321}">
                <p14:modId xmlns:p14="http://schemas.microsoft.com/office/powerpoint/2010/main" val="1659323373"/>
              </p:ext>
            </p:extLst>
          </p:nvPr>
        </p:nvGraphicFramePr>
        <p:xfrm>
          <a:off x="323528" y="2564904"/>
          <a:ext cx="8640960" cy="3999316"/>
        </p:xfrm>
        <a:graphic>
          <a:graphicData uri="http://schemas.openxmlformats.org/drawingml/2006/table">
            <a:tbl>
              <a:tblPr firstRow="1" bandRow="1">
                <a:tableStyleId>{7DF18680-E054-41AD-8BC1-D1AEF772440D}</a:tableStyleId>
              </a:tblPr>
              <a:tblGrid>
                <a:gridCol w="2160240"/>
                <a:gridCol w="2160240"/>
                <a:gridCol w="2160240"/>
                <a:gridCol w="2160240"/>
              </a:tblGrid>
              <a:tr h="360040">
                <a:tc gridSpan="4">
                  <a:txBody>
                    <a:bodyPr/>
                    <a:lstStyle/>
                    <a:p>
                      <a:r>
                        <a:rPr lang="pl-PL" sz="1200" dirty="0" smtClean="0"/>
                        <a:t>CEL OGÓLNY nr 3 Rozwój</a:t>
                      </a:r>
                      <a:r>
                        <a:rPr lang="pl-PL" sz="1200" baseline="0" dirty="0" smtClean="0"/>
                        <a:t> wysokiej jakości przestrzeni do życia </a:t>
                      </a:r>
                      <a:endParaRPr lang="pl-PL" sz="1200" dirty="0"/>
                    </a:p>
                  </a:txBody>
                  <a:tcPr>
                    <a:solidFill>
                      <a:schemeClr val="accent5">
                        <a:lumMod val="50000"/>
                      </a:schemeClr>
                    </a:solidFill>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tr>
              <a:tr h="658359">
                <a:tc gridSpan="4">
                  <a:txBody>
                    <a:bodyPr/>
                    <a:lstStyle/>
                    <a:p>
                      <a:r>
                        <a:rPr lang="pl-PL" sz="1200" dirty="0" smtClean="0"/>
                        <a:t>Cel szczegółowy 3.1 Kreowanie</a:t>
                      </a:r>
                      <a:r>
                        <a:rPr lang="pl-PL" sz="1200" baseline="0" dirty="0" smtClean="0"/>
                        <a:t> atrakcyjnej oferty czasu wolnego wzmacniającej rozwój lokalnej społeczności</a:t>
                      </a:r>
                      <a:endParaRPr lang="pl-PL" sz="1200" dirty="0"/>
                    </a:p>
                  </a:txBody>
                  <a:tcPr>
                    <a:solidFill>
                      <a:schemeClr val="accent5">
                        <a:lumMod val="75000"/>
                      </a:schemeClr>
                    </a:solidFill>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tr>
              <a:tr h="658359">
                <a:tc>
                  <a:txBody>
                    <a:bodyPr/>
                    <a:lstStyle/>
                    <a:p>
                      <a:r>
                        <a:rPr lang="pl-PL" sz="1200" dirty="0" smtClean="0"/>
                        <a:t>Nazwa</a:t>
                      </a:r>
                      <a:r>
                        <a:rPr lang="pl-PL" sz="1200" baseline="0" dirty="0" smtClean="0"/>
                        <a:t> przedsięwzięcia</a:t>
                      </a:r>
                      <a:endParaRPr lang="pl-PL" sz="1200" dirty="0"/>
                    </a:p>
                  </a:txBody>
                  <a:tcPr>
                    <a:solidFill>
                      <a:schemeClr val="accent2">
                        <a:lumMod val="60000"/>
                        <a:lumOff val="40000"/>
                      </a:schemeClr>
                    </a:solidFill>
                  </a:tcPr>
                </a:tc>
                <a:tc>
                  <a:txBody>
                    <a:bodyPr/>
                    <a:lstStyle/>
                    <a:p>
                      <a:r>
                        <a:rPr lang="pl-PL" sz="1200" dirty="0" smtClean="0"/>
                        <a:t>Nazwa wskaźnika</a:t>
                      </a:r>
                      <a:r>
                        <a:rPr lang="pl-PL" sz="1200" baseline="0" dirty="0" smtClean="0"/>
                        <a:t> produktu</a:t>
                      </a:r>
                      <a:endParaRPr lang="pl-PL" sz="1200" dirty="0"/>
                    </a:p>
                  </a:txBody>
                  <a:tcPr>
                    <a:solidFill>
                      <a:schemeClr val="accent2">
                        <a:lumMod val="60000"/>
                        <a:lumOff val="40000"/>
                      </a:schemeClr>
                    </a:solidFill>
                  </a:tcPr>
                </a:tc>
                <a:tc>
                  <a:txBody>
                    <a:bodyPr/>
                    <a:lstStyle/>
                    <a:p>
                      <a:r>
                        <a:rPr lang="pl-PL" sz="1200" dirty="0" smtClean="0"/>
                        <a:t>Wartość z jednostką miary</a:t>
                      </a:r>
                      <a:endParaRPr lang="pl-PL" sz="1200" dirty="0"/>
                    </a:p>
                  </a:txBody>
                  <a:tcPr>
                    <a:solidFill>
                      <a:schemeClr val="accent2">
                        <a:lumMod val="60000"/>
                        <a:lumOff val="40000"/>
                      </a:schemeClr>
                    </a:solidFill>
                  </a:tcPr>
                </a:tc>
                <a:tc>
                  <a:txBody>
                    <a:bodyPr/>
                    <a:lstStyle/>
                    <a:p>
                      <a:r>
                        <a:rPr lang="pl-PL" sz="1200" dirty="0" smtClean="0"/>
                        <a:t>Planowane wsparcie</a:t>
                      </a:r>
                      <a:endParaRPr lang="pl-PL" sz="1200" dirty="0"/>
                    </a:p>
                  </a:txBody>
                  <a:tcPr>
                    <a:solidFill>
                      <a:schemeClr val="accent2">
                        <a:lumMod val="60000"/>
                        <a:lumOff val="40000"/>
                      </a:schemeClr>
                    </a:solidFill>
                  </a:tcPr>
                </a:tc>
              </a:tr>
              <a:tr h="658359">
                <a:tc>
                  <a:txBody>
                    <a:bodyPr/>
                    <a:lstStyle/>
                    <a:p>
                      <a:r>
                        <a:rPr lang="pl-PL" sz="1200" dirty="0" smtClean="0"/>
                        <a:t>Przedsięwzięcie 3.1.3 Wzmacnianie postaw proekologicznych i prozdrowotnych wśród mieszkańców </a:t>
                      </a:r>
                      <a:endParaRPr lang="pl-PL" sz="1200" dirty="0"/>
                    </a:p>
                  </a:txBody>
                  <a:tcPr>
                    <a:solidFill>
                      <a:schemeClr val="accent2">
                        <a:lumMod val="20000"/>
                        <a:lumOff val="80000"/>
                      </a:schemeClr>
                    </a:solidFill>
                  </a:tcPr>
                </a:tc>
                <a:tc>
                  <a:txBody>
                    <a:bodyPr/>
                    <a:lstStyle/>
                    <a:p>
                      <a:r>
                        <a:rPr lang="pl-PL" sz="1200" dirty="0" smtClean="0"/>
                        <a:t>Liczba inicjatyw wspierających postawy pro środowiskowe/</a:t>
                      </a:r>
                      <a:r>
                        <a:rPr lang="pl-PL" sz="1200" baseline="0" dirty="0" smtClean="0"/>
                        <a:t> prozdrowotne</a:t>
                      </a:r>
                      <a:endParaRPr lang="pl-PL" sz="1200" dirty="0"/>
                    </a:p>
                  </a:txBody>
                  <a:tcPr>
                    <a:solidFill>
                      <a:schemeClr val="accent2">
                        <a:lumMod val="20000"/>
                        <a:lumOff val="80000"/>
                      </a:schemeClr>
                    </a:solidFill>
                  </a:tcPr>
                </a:tc>
                <a:tc>
                  <a:txBody>
                    <a:bodyPr/>
                    <a:lstStyle/>
                    <a:p>
                      <a:r>
                        <a:rPr lang="pl-PL" sz="1200" dirty="0" smtClean="0"/>
                        <a:t>2 sztuki</a:t>
                      </a:r>
                      <a:endParaRPr lang="pl-PL" sz="1200" dirty="0"/>
                    </a:p>
                  </a:txBody>
                  <a:tcPr>
                    <a:solidFill>
                      <a:schemeClr val="accent2">
                        <a:lumMod val="20000"/>
                        <a:lumOff val="80000"/>
                      </a:schemeClr>
                    </a:solidFill>
                  </a:tcPr>
                </a:tc>
                <a:tc>
                  <a:txBody>
                    <a:bodyPr/>
                    <a:lstStyle/>
                    <a:p>
                      <a:r>
                        <a:rPr lang="pl-PL" sz="1200" dirty="0" smtClean="0"/>
                        <a:t>60.000.00</a:t>
                      </a:r>
                      <a:r>
                        <a:rPr lang="pl-PL" sz="1200" baseline="0" dirty="0" smtClean="0"/>
                        <a:t> zł</a:t>
                      </a:r>
                      <a:endParaRPr lang="pl-PL" sz="1200" dirty="0"/>
                    </a:p>
                  </a:txBody>
                  <a:tcPr>
                    <a:solidFill>
                      <a:schemeClr val="accent2">
                        <a:lumMod val="20000"/>
                        <a:lumOff val="80000"/>
                      </a:schemeClr>
                    </a:solidFill>
                  </a:tcPr>
                </a:tc>
              </a:tr>
              <a:tr h="658359">
                <a:tc gridSpan="2">
                  <a:txBody>
                    <a:bodyPr/>
                    <a:lstStyle/>
                    <a:p>
                      <a:r>
                        <a:rPr lang="pl-PL" sz="1200" dirty="0" smtClean="0"/>
                        <a:t>Wskaźnik rezultatu</a:t>
                      </a:r>
                      <a:endParaRPr lang="pl-PL" sz="1200" dirty="0"/>
                    </a:p>
                  </a:txBody>
                  <a:tcPr>
                    <a:solidFill>
                      <a:schemeClr val="accent2">
                        <a:lumMod val="60000"/>
                        <a:lumOff val="40000"/>
                      </a:schemeClr>
                    </a:solidFill>
                  </a:tcPr>
                </a:tc>
                <a:tc hMerge="1">
                  <a:txBody>
                    <a:bodyPr/>
                    <a:lstStyle/>
                    <a:p>
                      <a:endParaRPr lang="pl-PL" dirty="0"/>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200" dirty="0" smtClean="0"/>
                        <a:t>Wartość</a:t>
                      </a:r>
                      <a:r>
                        <a:rPr lang="pl-PL" sz="1200" baseline="0" dirty="0" smtClean="0"/>
                        <a:t> z jednostką miary</a:t>
                      </a:r>
                      <a:endParaRPr lang="pl-PL" sz="1200" dirty="0" smtClean="0"/>
                    </a:p>
                  </a:txBody>
                  <a:tcPr>
                    <a:solidFill>
                      <a:schemeClr val="accent2">
                        <a:lumMod val="60000"/>
                        <a:lumOff val="40000"/>
                      </a:schemeClr>
                    </a:solidFill>
                  </a:tcPr>
                </a:tc>
                <a:tc hMerge="1">
                  <a:txBody>
                    <a:bodyPr/>
                    <a:lstStyle/>
                    <a:p>
                      <a:endParaRPr lang="pl-PL" sz="1200" dirty="0"/>
                    </a:p>
                  </a:txBody>
                  <a:tcPr/>
                </a:tc>
              </a:tr>
              <a:tr h="658359">
                <a:tc gridSpan="2">
                  <a:txBody>
                    <a:bodyPr/>
                    <a:lstStyle/>
                    <a:p>
                      <a:r>
                        <a:rPr lang="pl-PL" sz="1200" dirty="0" smtClean="0"/>
                        <a:t>Liczba osób, u których wzrosła świadomość pro środowiskowa /prozdrowotna</a:t>
                      </a:r>
                      <a:endParaRPr lang="pl-PL" sz="1200" dirty="0"/>
                    </a:p>
                  </a:txBody>
                  <a:tcPr>
                    <a:solidFill>
                      <a:schemeClr val="accent2">
                        <a:lumMod val="20000"/>
                        <a:lumOff val="80000"/>
                      </a:schemeClr>
                    </a:solidFill>
                  </a:tcPr>
                </a:tc>
                <a:tc hMerge="1">
                  <a:txBody>
                    <a:bodyPr/>
                    <a:lstStyle/>
                    <a:p>
                      <a:endParaRPr lang="pl-PL" sz="1200" dirty="0"/>
                    </a:p>
                  </a:txBody>
                  <a:tcPr/>
                </a:tc>
                <a:tc gridSpan="2">
                  <a:txBody>
                    <a:bodyPr/>
                    <a:lstStyle/>
                    <a:p>
                      <a:r>
                        <a:rPr lang="pl-PL" sz="1200" dirty="0" smtClean="0"/>
                        <a:t>100 osób</a:t>
                      </a:r>
                      <a:endParaRPr lang="pl-PL" sz="1200" dirty="0"/>
                    </a:p>
                  </a:txBody>
                  <a:tcPr>
                    <a:solidFill>
                      <a:schemeClr val="accent2">
                        <a:lumMod val="20000"/>
                        <a:lumOff val="80000"/>
                      </a:schemeClr>
                    </a:solidFill>
                  </a:tcPr>
                </a:tc>
                <a:tc hMerge="1">
                  <a:txBody>
                    <a:bodyPr/>
                    <a:lstStyle/>
                    <a:p>
                      <a:endParaRPr lang="pl-PL" sz="1200" dirty="0"/>
                    </a:p>
                  </a:txBody>
                  <a:tcPr/>
                </a:tc>
              </a:tr>
            </a:tbl>
          </a:graphicData>
        </a:graphic>
      </p:graphicFrame>
    </p:spTree>
    <p:extLst>
      <p:ext uri="{BB962C8B-B14F-4D97-AF65-F5344CB8AC3E}">
        <p14:creationId xmlns:p14="http://schemas.microsoft.com/office/powerpoint/2010/main" val="2627909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634082"/>
          </a:xfrm>
        </p:spPr>
        <p:txBody>
          <a:bodyPr>
            <a:normAutofit/>
          </a:bodyPr>
          <a:lstStyle/>
          <a:p>
            <a:r>
              <a:rPr lang="pl-PL" sz="2800" dirty="0" smtClean="0"/>
              <a:t>Zasady ubiegania się o granty</a:t>
            </a:r>
            <a:endParaRPr lang="pl-PL" sz="2800" dirty="0"/>
          </a:p>
        </p:txBody>
      </p:sp>
      <p:sp>
        <p:nvSpPr>
          <p:cNvPr id="3" name="Symbol zastępczy zawartości 2"/>
          <p:cNvSpPr>
            <a:spLocks noGrp="1"/>
          </p:cNvSpPr>
          <p:nvPr>
            <p:ph idx="1"/>
          </p:nvPr>
        </p:nvSpPr>
        <p:spPr>
          <a:xfrm>
            <a:off x="467544" y="1196752"/>
            <a:ext cx="7832104" cy="1728192"/>
          </a:xfrm>
          <a:solidFill>
            <a:schemeClr val="accent3">
              <a:lumMod val="50000"/>
            </a:schemeClr>
          </a:solidFill>
        </p:spPr>
        <p:txBody>
          <a:bodyPr>
            <a:normAutofit/>
          </a:bodyPr>
          <a:lstStyle/>
          <a:p>
            <a:pPr marL="0" indent="0" algn="just">
              <a:buNone/>
            </a:pPr>
            <a:r>
              <a:rPr lang="pl-PL" sz="1400" dirty="0" smtClean="0"/>
              <a:t>O grant może ubiegać się:</a:t>
            </a:r>
          </a:p>
          <a:p>
            <a:pPr algn="just"/>
            <a:r>
              <a:rPr lang="pl-PL" sz="1400" dirty="0"/>
              <a:t>o</a:t>
            </a:r>
            <a:r>
              <a:rPr lang="pl-PL" sz="1400" dirty="0" smtClean="0"/>
              <a:t>soba fizyczna jeżeli jest: obywatelem państwa członkowskiego UE; jest pełnoletnia; </a:t>
            </a:r>
            <a:r>
              <a:rPr lang="pl-PL" sz="1400" dirty="0"/>
              <a:t>m</a:t>
            </a:r>
            <a:r>
              <a:rPr lang="pl-PL" sz="1400" dirty="0" smtClean="0"/>
              <a:t>a miejsce zamieszkania na obszarze wiejskim objętym LSR; </a:t>
            </a:r>
          </a:p>
          <a:p>
            <a:pPr algn="just"/>
            <a:r>
              <a:rPr lang="pl-PL" sz="1400" dirty="0" smtClean="0"/>
              <a:t>Osoba prawna z wyłączeniem województwa jeżeli siedziba tej osoby lub jej oddział znajduję się na obszarze wiejskim objętym LSR </a:t>
            </a:r>
          </a:p>
          <a:p>
            <a:pPr algn="just"/>
            <a:r>
              <a:rPr lang="pl-PL" sz="1400" dirty="0" smtClean="0"/>
              <a:t>Jednostka organizacyjna nieposiadająca osobowości prawnej jeżeli siedziba tej jednostki lub jej oddziału znajduję się na obszarze objętym LSR</a:t>
            </a:r>
          </a:p>
          <a:p>
            <a:pPr marL="0" indent="0">
              <a:buNone/>
            </a:pPr>
            <a:endParaRPr lang="pl-PL" sz="1200" dirty="0" smtClean="0"/>
          </a:p>
          <a:p>
            <a:pPr marL="342900" indent="-342900">
              <a:buAutoNum type="arabicParenR"/>
            </a:pPr>
            <a:endParaRPr lang="pl-PL" sz="1800" dirty="0" smtClean="0">
              <a:latin typeface="+mj-lt"/>
            </a:endParaRPr>
          </a:p>
          <a:p>
            <a:endParaRPr lang="pl-PL" sz="1800" dirty="0"/>
          </a:p>
        </p:txBody>
      </p:sp>
      <p:sp>
        <p:nvSpPr>
          <p:cNvPr id="6" name="pole tekstowe 5"/>
          <p:cNvSpPr txBox="1"/>
          <p:nvPr/>
        </p:nvSpPr>
        <p:spPr>
          <a:xfrm>
            <a:off x="539552" y="3212976"/>
            <a:ext cx="7760096" cy="2806922"/>
          </a:xfrm>
          <a:prstGeom prst="rect">
            <a:avLst/>
          </a:prstGeom>
          <a:solidFill>
            <a:schemeClr val="accent2">
              <a:lumMod val="50000"/>
            </a:schemeClr>
          </a:solidFill>
        </p:spPr>
        <p:txBody>
          <a:bodyPr wrap="square" rtlCol="0">
            <a:spAutoFit/>
          </a:bodyPr>
          <a:lstStyle/>
          <a:p>
            <a:pPr lvl="0">
              <a:spcBef>
                <a:spcPct val="20000"/>
              </a:spcBef>
              <a:buClr>
                <a:srgbClr val="759AA5">
                  <a:lumMod val="60000"/>
                  <a:lumOff val="40000"/>
                </a:srgbClr>
              </a:buClr>
            </a:pPr>
            <a:r>
              <a:rPr lang="pl-PL" sz="1400" dirty="0">
                <a:solidFill>
                  <a:srgbClr val="DFE6D0"/>
                </a:solidFill>
              </a:rPr>
              <a:t>Pomoc jest przyznawana jeżeli każdy </a:t>
            </a:r>
            <a:r>
              <a:rPr lang="pl-PL" sz="1400" dirty="0" err="1">
                <a:solidFill>
                  <a:srgbClr val="DFE6D0"/>
                </a:solidFill>
              </a:rPr>
              <a:t>grantobiorca</a:t>
            </a:r>
            <a:r>
              <a:rPr lang="pl-PL" sz="1400" dirty="0">
                <a:solidFill>
                  <a:srgbClr val="DFE6D0"/>
                </a:solidFill>
              </a:rPr>
              <a:t> spełnia warunki określone powyżej oraz nie wykonuje działalności gospodarczej, z tym że w przypadku </a:t>
            </a:r>
            <a:r>
              <a:rPr lang="pl-PL" sz="1400" dirty="0" err="1">
                <a:solidFill>
                  <a:srgbClr val="DFE6D0"/>
                </a:solidFill>
              </a:rPr>
              <a:t>grantobiorcy</a:t>
            </a:r>
            <a:r>
              <a:rPr lang="pl-PL" sz="1400" dirty="0">
                <a:solidFill>
                  <a:srgbClr val="DFE6D0"/>
                </a:solidFill>
              </a:rPr>
              <a:t>, który zgodnie ze swoim statutem w ramach struktury organizacyjnej powołał jednostki organizacyjne, takie jak sekcje lub koła, pomoc jest wypłacana nawet gdy: </a:t>
            </a:r>
            <a:endParaRPr lang="pl-PL" sz="1400" dirty="0" smtClean="0">
              <a:solidFill>
                <a:srgbClr val="DFE6D0"/>
              </a:solidFill>
            </a:endParaRPr>
          </a:p>
          <a:p>
            <a:pPr lvl="0">
              <a:spcBef>
                <a:spcPct val="20000"/>
              </a:spcBef>
              <a:buClr>
                <a:srgbClr val="759AA5">
                  <a:lumMod val="60000"/>
                  <a:lumOff val="40000"/>
                </a:srgbClr>
              </a:buClr>
            </a:pPr>
            <a:endParaRPr lang="pl-PL" sz="1400" dirty="0">
              <a:solidFill>
                <a:srgbClr val="DFE6D0"/>
              </a:solidFill>
            </a:endParaRPr>
          </a:p>
          <a:p>
            <a:pPr marL="228600" lvl="0" indent="-228600">
              <a:spcBef>
                <a:spcPct val="20000"/>
              </a:spcBef>
              <a:buClr>
                <a:srgbClr val="759AA5">
                  <a:lumMod val="60000"/>
                  <a:lumOff val="40000"/>
                </a:srgbClr>
              </a:buClr>
              <a:buFont typeface="Arial" pitchFamily="34" charset="0"/>
              <a:buAutoNum type="arabicParenR"/>
            </a:pPr>
            <a:r>
              <a:rPr lang="pl-PL" sz="1400" dirty="0">
                <a:solidFill>
                  <a:srgbClr val="DFE6D0"/>
                </a:solidFill>
              </a:rPr>
              <a:t>Warunek określony </a:t>
            </a:r>
            <a:r>
              <a:rPr lang="pl-PL" sz="1400" dirty="0">
                <a:solidFill>
                  <a:srgbClr val="DFE6D0"/>
                </a:solidFill>
                <a:latin typeface="Vani"/>
                <a:cs typeface="Vani"/>
              </a:rPr>
              <a:t>§ </a:t>
            </a:r>
            <a:r>
              <a:rPr lang="pl-PL" sz="1400" dirty="0">
                <a:solidFill>
                  <a:srgbClr val="DFE6D0"/>
                </a:solidFill>
                <a:cs typeface="Vani"/>
              </a:rPr>
              <a:t>3 ust.1 pkt 2 ( </a:t>
            </a:r>
            <a:r>
              <a:rPr lang="pl-PL" sz="1400" dirty="0" smtClean="0">
                <a:solidFill>
                  <a:srgbClr val="DFE6D0"/>
                </a:solidFill>
                <a:cs typeface="Vani"/>
              </a:rPr>
              <a:t>siedziba lub oddział znajduje się na obszarze wiejskim objętym LSR) </a:t>
            </a:r>
            <a:r>
              <a:rPr lang="pl-PL" sz="1400" dirty="0">
                <a:solidFill>
                  <a:srgbClr val="DFE6D0"/>
                </a:solidFill>
                <a:cs typeface="Vani"/>
              </a:rPr>
              <a:t>nie jest spełniony, jeżeli obszar działalności </a:t>
            </a:r>
            <a:r>
              <a:rPr lang="pl-PL" sz="1400" dirty="0" err="1">
                <a:solidFill>
                  <a:srgbClr val="DFE6D0"/>
                </a:solidFill>
                <a:cs typeface="Vani"/>
              </a:rPr>
              <a:t>grantobiorcy</a:t>
            </a:r>
            <a:r>
              <a:rPr lang="pl-PL" sz="1400" dirty="0">
                <a:solidFill>
                  <a:srgbClr val="DFE6D0"/>
                </a:solidFill>
                <a:cs typeface="Vani"/>
              </a:rPr>
              <a:t> i jego jednostki organizacyjnej pokrywa się z obszarem wiejskim objętym LSR, a realizacja zadania na który udzielony jest grant, jest związana z przedmiotem działalności danej jednostki </a:t>
            </a:r>
            <a:r>
              <a:rPr lang="pl-PL" sz="1400" dirty="0" smtClean="0">
                <a:solidFill>
                  <a:srgbClr val="DFE6D0"/>
                </a:solidFill>
                <a:cs typeface="Vani"/>
              </a:rPr>
              <a:t>organizacyjnej</a:t>
            </a:r>
            <a:endParaRPr lang="pl-PL" sz="1400" dirty="0">
              <a:solidFill>
                <a:srgbClr val="DFE6D0"/>
              </a:solidFill>
              <a:cs typeface="Vani"/>
            </a:endParaRPr>
          </a:p>
          <a:p>
            <a:pPr marL="228600" lvl="0" indent="-228600">
              <a:spcBef>
                <a:spcPct val="20000"/>
              </a:spcBef>
              <a:buClr>
                <a:srgbClr val="759AA5">
                  <a:lumMod val="60000"/>
                  <a:lumOff val="40000"/>
                </a:srgbClr>
              </a:buClr>
              <a:buFont typeface="Arial" pitchFamily="34" charset="0"/>
              <a:buAutoNum type="arabicParenR"/>
            </a:pPr>
            <a:r>
              <a:rPr lang="pl-PL" sz="1400" dirty="0" err="1">
                <a:solidFill>
                  <a:srgbClr val="DFE6D0"/>
                </a:solidFill>
                <a:cs typeface="Vani"/>
              </a:rPr>
              <a:t>Grantobiorca</a:t>
            </a:r>
            <a:r>
              <a:rPr lang="pl-PL" sz="1400" dirty="0">
                <a:solidFill>
                  <a:srgbClr val="DFE6D0"/>
                </a:solidFill>
                <a:cs typeface="Vani"/>
              </a:rPr>
              <a:t> wykonuje działalność gospodarczą, jeżeli realizacja zadania, na które jest udzielany grant nie jest związana z przedmiotem tej działalności, ale jest związana z przedmiotem działalności jednostki organizacyjnej </a:t>
            </a:r>
            <a:r>
              <a:rPr lang="pl-PL" sz="1400" dirty="0" err="1">
                <a:solidFill>
                  <a:srgbClr val="DFE6D0"/>
                </a:solidFill>
                <a:cs typeface="Vani"/>
              </a:rPr>
              <a:t>grantobiorcy</a:t>
            </a:r>
            <a:r>
              <a:rPr lang="pl-PL" sz="1400" dirty="0">
                <a:solidFill>
                  <a:srgbClr val="DFE6D0"/>
                </a:solidFill>
                <a:cs typeface="Vani"/>
              </a:rPr>
              <a:t>.</a:t>
            </a:r>
          </a:p>
        </p:txBody>
      </p:sp>
    </p:spTree>
    <p:extLst>
      <p:ext uri="{BB962C8B-B14F-4D97-AF65-F5344CB8AC3E}">
        <p14:creationId xmlns:p14="http://schemas.microsoft.com/office/powerpoint/2010/main" val="3511586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lstStyle/>
          <a:p>
            <a:r>
              <a:rPr lang="pl-PL" sz="2800" dirty="0">
                <a:ln w="13335" cmpd="sng">
                  <a:solidFill>
                    <a:srgbClr val="759AA5">
                      <a:lumMod val="50000"/>
                    </a:srgbClr>
                  </a:solidFill>
                  <a:prstDash val="solid"/>
                </a:ln>
                <a:solidFill>
                  <a:srgbClr val="B9AB6F">
                    <a:tint val="1000"/>
                  </a:srgbClr>
                </a:solidFill>
              </a:rPr>
              <a:t>Zasady ubiegania się o granty</a:t>
            </a:r>
            <a:endParaRPr lang="pl-PL" dirty="0"/>
          </a:p>
        </p:txBody>
      </p:sp>
      <p:sp>
        <p:nvSpPr>
          <p:cNvPr id="3" name="Symbol zastępczy zawartości 2"/>
          <p:cNvSpPr>
            <a:spLocks noGrp="1"/>
          </p:cNvSpPr>
          <p:nvPr>
            <p:ph idx="1"/>
          </p:nvPr>
        </p:nvSpPr>
        <p:spPr>
          <a:xfrm>
            <a:off x="457200" y="1196752"/>
            <a:ext cx="8229600" cy="4929411"/>
          </a:xfrm>
        </p:spPr>
        <p:txBody>
          <a:bodyPr>
            <a:normAutofit/>
          </a:bodyPr>
          <a:lstStyle/>
          <a:p>
            <a:r>
              <a:rPr lang="pl-PL" sz="1800" dirty="0" smtClean="0"/>
              <a:t>ZGODNOŚĆ Z PROW na lata 2014-2020</a:t>
            </a:r>
          </a:p>
          <a:p>
            <a:pPr marL="342900" indent="-342900">
              <a:buFont typeface="+mj-lt"/>
              <a:buAutoNum type="arabicPeriod"/>
            </a:pPr>
            <a:r>
              <a:rPr lang="pl-PL" sz="1800" dirty="0" smtClean="0"/>
              <a:t>Jeżeli </a:t>
            </a:r>
            <a:r>
              <a:rPr lang="pl-PL" sz="1800" dirty="0" err="1" smtClean="0"/>
              <a:t>grantobiorca</a:t>
            </a:r>
            <a:r>
              <a:rPr lang="pl-PL" sz="1800" dirty="0" smtClean="0"/>
              <a:t> zamierza realizować jakąś inwestycję, to musi być ona realizowana na nieruchomości będącej własność lub współwłasnością </a:t>
            </a:r>
            <a:r>
              <a:rPr lang="pl-PL" sz="1800" dirty="0" err="1" smtClean="0"/>
              <a:t>grantobiorcy</a:t>
            </a:r>
            <a:r>
              <a:rPr lang="pl-PL" sz="1800" dirty="0" smtClean="0"/>
              <a:t> lub </a:t>
            </a:r>
            <a:r>
              <a:rPr lang="pl-PL" sz="1800" dirty="0" err="1" smtClean="0"/>
              <a:t>grantobiorca</a:t>
            </a:r>
            <a:r>
              <a:rPr lang="pl-PL" sz="1800" dirty="0" smtClean="0"/>
              <a:t> posiada prawo do dysponowania nieruchomością na cele określone we wniosku o powierzenie grantu, co najmniej na okres realizacji operacji ora okres trwałości projektu tj. 5 lat!</a:t>
            </a:r>
          </a:p>
          <a:p>
            <a:pPr marL="342900" indent="-342900">
              <a:buFont typeface="+mj-lt"/>
              <a:buAutoNum type="arabicPeriod"/>
            </a:pPr>
            <a:r>
              <a:rPr lang="pl-PL" sz="1800" dirty="0" err="1" smtClean="0"/>
              <a:t>Grantobiorca</a:t>
            </a:r>
            <a:r>
              <a:rPr lang="pl-PL" sz="1800" dirty="0" smtClean="0"/>
              <a:t> musi udowodnić, że </a:t>
            </a:r>
          </a:p>
          <a:p>
            <a:r>
              <a:rPr lang="pl-PL" sz="1800" dirty="0" smtClean="0"/>
              <a:t>Posiada doświadczenie w realizacji projektów o charakterze podobnym do zadań, które zamierza realizować, lub </a:t>
            </a:r>
          </a:p>
          <a:p>
            <a:r>
              <a:rPr lang="pl-PL" sz="1800" dirty="0" smtClean="0"/>
              <a:t>Posiada zasoby odpowiednie do przedmiotu zadania, lub </a:t>
            </a:r>
          </a:p>
          <a:p>
            <a:r>
              <a:rPr lang="pl-PL" sz="1800" dirty="0" smtClean="0"/>
              <a:t>Posiada kwalifikacje odpowiednie do przedmiotu zadania, lub</a:t>
            </a:r>
          </a:p>
          <a:p>
            <a:r>
              <a:rPr lang="pl-PL" sz="1800" dirty="0" smtClean="0"/>
              <a:t>Wykonuje działalność odpowiednią do przedmiotu zamówienia</a:t>
            </a:r>
          </a:p>
          <a:p>
            <a:pPr marL="0" indent="0">
              <a:buNone/>
            </a:pPr>
            <a:endParaRPr lang="pl-PL" sz="1800" dirty="0" smtClean="0"/>
          </a:p>
          <a:p>
            <a:pPr marL="0" indent="0" algn="just">
              <a:buNone/>
            </a:pPr>
            <a:r>
              <a:rPr lang="pl-PL" sz="1800" dirty="0" smtClean="0"/>
              <a:t>UWAGA! WNIOSKODAWCA MUSI PRZEDSTAWIĆ DOKUMENTY UZASADNIJĄCE POWYŻSZE NP. UMOWĘ LUB SPRAWOZDANIE Z REALIZACJI PODOBNYCH PROJEKTÓW</a:t>
            </a:r>
          </a:p>
          <a:p>
            <a:pPr marL="0" indent="0" algn="just">
              <a:buNone/>
            </a:pPr>
            <a:endParaRPr lang="pl-PL" sz="1800" dirty="0" smtClean="0"/>
          </a:p>
          <a:p>
            <a:endParaRPr lang="pl-PL" sz="1800" dirty="0" smtClean="0"/>
          </a:p>
          <a:p>
            <a:endParaRPr lang="pl-PL" sz="1800" dirty="0"/>
          </a:p>
        </p:txBody>
      </p:sp>
    </p:spTree>
    <p:extLst>
      <p:ext uri="{BB962C8B-B14F-4D97-AF65-F5344CB8AC3E}">
        <p14:creationId xmlns:p14="http://schemas.microsoft.com/office/powerpoint/2010/main" val="2205801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lstStyle/>
          <a:p>
            <a:r>
              <a:rPr lang="pl-PL" sz="2800" dirty="0">
                <a:ln w="13335" cmpd="sng">
                  <a:solidFill>
                    <a:srgbClr val="759AA5">
                      <a:lumMod val="50000"/>
                    </a:srgbClr>
                  </a:solidFill>
                  <a:prstDash val="solid"/>
                </a:ln>
                <a:solidFill>
                  <a:srgbClr val="B9AB6F">
                    <a:tint val="1000"/>
                  </a:srgbClr>
                </a:solidFill>
              </a:rPr>
              <a:t>Zasady ubiegania się o granty</a:t>
            </a:r>
            <a:endParaRPr lang="pl-PL" dirty="0"/>
          </a:p>
        </p:txBody>
      </p:sp>
      <p:sp>
        <p:nvSpPr>
          <p:cNvPr id="3" name="Symbol zastępczy zawartości 2"/>
          <p:cNvSpPr>
            <a:spLocks noGrp="1"/>
          </p:cNvSpPr>
          <p:nvPr>
            <p:ph idx="1"/>
          </p:nvPr>
        </p:nvSpPr>
        <p:spPr>
          <a:xfrm>
            <a:off x="457200" y="1196752"/>
            <a:ext cx="8229600" cy="4929411"/>
          </a:xfrm>
        </p:spPr>
        <p:txBody>
          <a:bodyPr>
            <a:normAutofit/>
          </a:bodyPr>
          <a:lstStyle/>
          <a:p>
            <a:pPr marL="0" indent="0">
              <a:buNone/>
            </a:pPr>
            <a:r>
              <a:rPr lang="pl-PL" sz="1600" dirty="0" smtClean="0"/>
              <a:t>Jeżeli </a:t>
            </a:r>
            <a:r>
              <a:rPr lang="pl-PL" sz="1600" dirty="0" err="1" smtClean="0"/>
              <a:t>grantobiorca</a:t>
            </a:r>
            <a:r>
              <a:rPr lang="pl-PL" sz="1600" dirty="0" smtClean="0"/>
              <a:t> realizuje zadania w ramach zakresu:</a:t>
            </a:r>
          </a:p>
          <a:p>
            <a:pPr marL="0" indent="0">
              <a:buNone/>
            </a:pPr>
            <a:endParaRPr lang="pl-PL" sz="1600" dirty="0" smtClean="0"/>
          </a:p>
          <a:p>
            <a:pPr marL="342900" indent="-342900">
              <a:buFont typeface="+mj-lt"/>
              <a:buAutoNum type="arabicPeriod"/>
            </a:pPr>
            <a:r>
              <a:rPr lang="pl-PL" sz="1600" dirty="0" smtClean="0"/>
              <a:t>„Zachowanie dziedzictwa lokalnego” to musi udowodnić, że to zadanie służy zaspokojeniu potrzeb społeczności lokalnej</a:t>
            </a:r>
          </a:p>
          <a:p>
            <a:pPr marL="342900" indent="-342900">
              <a:buFont typeface="+mj-lt"/>
              <a:buAutoNum type="arabicPeriod"/>
            </a:pPr>
            <a:r>
              <a:rPr lang="pl-PL" sz="1600" dirty="0" smtClean="0"/>
              <a:t>„wzmacnianie kapitału społecznego” , to musi udowodnić w jakim zakresie będzie </a:t>
            </a:r>
            <a:r>
              <a:rPr lang="pl-PL" sz="1600" dirty="0" err="1" smtClean="0"/>
              <a:t>następi</a:t>
            </a:r>
            <a:endParaRPr lang="pl-PL" sz="1600" dirty="0"/>
          </a:p>
          <a:p>
            <a:pPr marL="342900" indent="-342900">
              <a:buFont typeface="+mj-lt"/>
              <a:buAutoNum type="arabicPeriod"/>
            </a:pPr>
            <a:r>
              <a:rPr lang="pl-PL" sz="1600" dirty="0" smtClean="0"/>
              <a:t>„Promowanie obszaru objętego LSR” , to musi udowodnić, że </a:t>
            </a:r>
          </a:p>
          <a:p>
            <a:r>
              <a:rPr lang="pl-PL" sz="1600" dirty="0" smtClean="0"/>
              <a:t>Zadanie nie służy indywidualnej promocji produktów lub usług lokalnych </a:t>
            </a:r>
          </a:p>
          <a:p>
            <a:r>
              <a:rPr lang="pl-PL" sz="1600" dirty="0" smtClean="0"/>
              <a:t>Zadanie nie dotyczy organizacji wydarzeń cyklicznych, z wyjątkiem wydarzenia inicjującego cykl wydarzeń lub wydarzenia specyficznego dla danej LSR, wskazanych i uzasadniających  w LSR</a:t>
            </a:r>
          </a:p>
          <a:p>
            <a:endParaRPr lang="pl-PL" sz="1600" dirty="0"/>
          </a:p>
        </p:txBody>
      </p:sp>
    </p:spTree>
    <p:extLst>
      <p:ext uri="{BB962C8B-B14F-4D97-AF65-F5344CB8AC3E}">
        <p14:creationId xmlns:p14="http://schemas.microsoft.com/office/powerpoint/2010/main" val="854906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normAutofit/>
          </a:bodyPr>
          <a:lstStyle/>
          <a:p>
            <a:r>
              <a:rPr lang="pl-PL" sz="2800" dirty="0"/>
              <a:t>Zasady ubiegania się o granty</a:t>
            </a:r>
          </a:p>
        </p:txBody>
      </p:sp>
      <p:sp>
        <p:nvSpPr>
          <p:cNvPr id="4" name="Symbol zastępczy zawartości 3"/>
          <p:cNvSpPr txBox="1">
            <a:spLocks noGrp="1"/>
          </p:cNvSpPr>
          <p:nvPr>
            <p:ph idx="1"/>
          </p:nvPr>
        </p:nvSpPr>
        <p:spPr>
          <a:xfrm>
            <a:off x="467544" y="1196752"/>
            <a:ext cx="8229600" cy="3859518"/>
          </a:xfrm>
          <a:prstGeom prst="rect">
            <a:avLst/>
          </a:prstGeom>
          <a:noFill/>
        </p:spPr>
        <p:txBody>
          <a:bodyPr wrap="square" rtlCol="0">
            <a:spAutoFit/>
          </a:bodyPr>
          <a:lstStyle/>
          <a:p>
            <a:pPr marL="0" indent="0" algn="just">
              <a:buNone/>
            </a:pPr>
            <a:r>
              <a:rPr lang="pl-PL" sz="1600" dirty="0" smtClean="0"/>
              <a:t>Pomoc </a:t>
            </a:r>
            <a:r>
              <a:rPr lang="pl-PL" sz="1600" dirty="0"/>
              <a:t>jest przyznawana </a:t>
            </a:r>
            <a:r>
              <a:rPr lang="pl-PL" sz="1600" dirty="0" smtClean="0"/>
              <a:t>jeżeli:</a:t>
            </a:r>
          </a:p>
          <a:p>
            <a:pPr algn="just"/>
            <a:r>
              <a:rPr lang="pl-PL" sz="1600" dirty="0" smtClean="0"/>
              <a:t>Min. </a:t>
            </a:r>
            <a:r>
              <a:rPr lang="pl-PL" sz="1600" dirty="0"/>
              <a:t>w</a:t>
            </a:r>
            <a:r>
              <a:rPr lang="pl-PL" sz="1600" dirty="0" smtClean="0"/>
              <a:t>artość zadania 5 000.00 zł</a:t>
            </a:r>
          </a:p>
          <a:p>
            <a:pPr algn="just"/>
            <a:r>
              <a:rPr lang="pl-PL" sz="1600" dirty="0" smtClean="0"/>
              <a:t>m</a:t>
            </a:r>
            <a:r>
              <a:rPr lang="pl-PL" sz="1600" dirty="0" smtClean="0"/>
              <a:t>ax. wartość </a:t>
            </a:r>
            <a:r>
              <a:rPr lang="pl-PL" sz="1600" dirty="0" smtClean="0"/>
              <a:t>zadania </a:t>
            </a:r>
            <a:r>
              <a:rPr lang="pl-PL" sz="1600" dirty="0" smtClean="0"/>
              <a:t>50 000.00 zł</a:t>
            </a:r>
          </a:p>
          <a:p>
            <a:pPr marL="0" indent="0" algn="just">
              <a:buNone/>
            </a:pPr>
            <a:endParaRPr lang="pl-PL" sz="1400" dirty="0"/>
          </a:p>
          <a:p>
            <a:pPr marL="0" indent="0" algn="just">
              <a:buNone/>
            </a:pPr>
            <a:r>
              <a:rPr lang="pl-PL" sz="2000" dirty="0" smtClean="0">
                <a:solidFill>
                  <a:schemeClr val="accent2">
                    <a:lumMod val="60000"/>
                    <a:lumOff val="40000"/>
                  </a:schemeClr>
                </a:solidFill>
              </a:rPr>
              <a:t>ZADANIE = GRANT + WKŁAD WŁASNY + KOSZTY NIEKWALIFIKACYJNE</a:t>
            </a:r>
          </a:p>
          <a:p>
            <a:pPr marL="0" indent="0" algn="just">
              <a:buNone/>
            </a:pPr>
            <a:endParaRPr lang="pl-PL" sz="1400" dirty="0" smtClean="0"/>
          </a:p>
          <a:p>
            <a:pPr algn="just"/>
            <a:endParaRPr lang="pl-PL" sz="1400" dirty="0" smtClean="0"/>
          </a:p>
          <a:p>
            <a:pPr algn="just"/>
            <a:r>
              <a:rPr lang="pl-PL" sz="1600" dirty="0" smtClean="0"/>
              <a:t>Limit na </a:t>
            </a:r>
            <a:r>
              <a:rPr lang="pl-PL" sz="1600" dirty="0" err="1" smtClean="0"/>
              <a:t>grantobiorcę</a:t>
            </a:r>
            <a:r>
              <a:rPr lang="pl-PL" sz="1600" dirty="0" smtClean="0"/>
              <a:t> w całym okresie PROW 2014-2020: 100 000.00 zł</a:t>
            </a:r>
          </a:p>
          <a:p>
            <a:pPr algn="just"/>
            <a:endParaRPr lang="pl-PL" sz="1600" dirty="0"/>
          </a:p>
          <a:p>
            <a:pPr algn="just"/>
            <a:r>
              <a:rPr lang="pl-PL" sz="1600" dirty="0" smtClean="0"/>
              <a:t>Limit dla JST: 20 % </a:t>
            </a:r>
            <a:r>
              <a:rPr lang="pl-PL" sz="1600" dirty="0" err="1" smtClean="0"/>
              <a:t>śrdoków</a:t>
            </a:r>
            <a:r>
              <a:rPr lang="pl-PL" sz="1600" dirty="0" smtClean="0"/>
              <a:t> przewidzianych w naborze </a:t>
            </a:r>
            <a:endParaRPr lang="pl-PL" sz="1600" dirty="0"/>
          </a:p>
          <a:p>
            <a:pPr algn="just"/>
            <a:endParaRPr lang="pl-PL" sz="1600" dirty="0"/>
          </a:p>
          <a:p>
            <a:pPr algn="just"/>
            <a:r>
              <a:rPr lang="pl-PL" sz="1600" dirty="0"/>
              <a:t> Pomoc jest przyznawana w formie refundacji</a:t>
            </a:r>
            <a:r>
              <a:rPr lang="pl-PL" sz="1600" dirty="0" smtClean="0"/>
              <a:t>.</a:t>
            </a:r>
            <a:endParaRPr lang="pl-PL" sz="1600" dirty="0"/>
          </a:p>
        </p:txBody>
      </p:sp>
    </p:spTree>
    <p:extLst>
      <p:ext uri="{BB962C8B-B14F-4D97-AF65-F5344CB8AC3E}">
        <p14:creationId xmlns:p14="http://schemas.microsoft.com/office/powerpoint/2010/main" val="5461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2800" dirty="0" smtClean="0"/>
              <a:t>Omówienie kryteriów oceny </a:t>
            </a:r>
            <a:r>
              <a:rPr lang="pl-PL" sz="2800" dirty="0" err="1" smtClean="0"/>
              <a:t>grantobiorców</a:t>
            </a:r>
            <a:r>
              <a:rPr lang="pl-PL" sz="2800" dirty="0" smtClean="0"/>
              <a:t> i zadań objętych wnioskami o przyznanie grantu</a:t>
            </a:r>
            <a:endParaRPr lang="pl-PL" sz="2800" dirty="0"/>
          </a:p>
        </p:txBody>
      </p:sp>
      <p:pic>
        <p:nvPicPr>
          <p:cNvPr id="1027"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916832"/>
            <a:ext cx="8712968" cy="381642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9911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22114"/>
          </a:xfrm>
        </p:spPr>
        <p:txBody>
          <a:bodyPr/>
          <a:lstStyle/>
          <a:p>
            <a:r>
              <a:rPr lang="pl-PL" sz="2500" dirty="0">
                <a:ln w="13335" cmpd="sng">
                  <a:solidFill>
                    <a:srgbClr val="759AA5">
                      <a:lumMod val="50000"/>
                    </a:srgbClr>
                  </a:solidFill>
                  <a:prstDash val="solid"/>
                </a:ln>
                <a:solidFill>
                  <a:srgbClr val="B9AB6F">
                    <a:tint val="1000"/>
                  </a:srgbClr>
                </a:solidFill>
              </a:rPr>
              <a:t>Omówienie kryteriów oceny </a:t>
            </a:r>
            <a:r>
              <a:rPr lang="pl-PL" sz="2500" dirty="0" err="1">
                <a:ln w="13335" cmpd="sng">
                  <a:solidFill>
                    <a:srgbClr val="759AA5">
                      <a:lumMod val="50000"/>
                    </a:srgbClr>
                  </a:solidFill>
                  <a:prstDash val="solid"/>
                </a:ln>
                <a:solidFill>
                  <a:srgbClr val="B9AB6F">
                    <a:tint val="1000"/>
                  </a:srgbClr>
                </a:solidFill>
              </a:rPr>
              <a:t>grantobiorców</a:t>
            </a:r>
            <a:r>
              <a:rPr lang="pl-PL" sz="2500" dirty="0">
                <a:ln w="13335" cmpd="sng">
                  <a:solidFill>
                    <a:srgbClr val="759AA5">
                      <a:lumMod val="50000"/>
                    </a:srgbClr>
                  </a:solidFill>
                  <a:prstDash val="solid"/>
                </a:ln>
                <a:solidFill>
                  <a:srgbClr val="B9AB6F">
                    <a:tint val="1000"/>
                  </a:srgbClr>
                </a:solidFill>
              </a:rPr>
              <a:t> i zadań objętych wnioskami o przyznanie grantu</a:t>
            </a:r>
            <a:endParaRPr lang="pl-PL" dirty="0"/>
          </a:p>
        </p:txBody>
      </p:sp>
      <p:pic>
        <p:nvPicPr>
          <p:cNvPr id="2052"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71059" y="1268760"/>
            <a:ext cx="8621421" cy="532859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216977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94122"/>
          </a:xfrm>
        </p:spPr>
        <p:txBody>
          <a:bodyPr/>
          <a:lstStyle/>
          <a:p>
            <a:r>
              <a:rPr lang="pl-PL" sz="2500" dirty="0">
                <a:ln w="13335" cmpd="sng">
                  <a:solidFill>
                    <a:srgbClr val="759AA5">
                      <a:lumMod val="50000"/>
                    </a:srgbClr>
                  </a:solidFill>
                  <a:prstDash val="solid"/>
                </a:ln>
                <a:solidFill>
                  <a:srgbClr val="B9AB6F">
                    <a:tint val="1000"/>
                  </a:srgbClr>
                </a:solidFill>
              </a:rPr>
              <a:t>Omówienie kryteriów oceny </a:t>
            </a:r>
            <a:r>
              <a:rPr lang="pl-PL" sz="2500" dirty="0" err="1">
                <a:ln w="13335" cmpd="sng">
                  <a:solidFill>
                    <a:srgbClr val="759AA5">
                      <a:lumMod val="50000"/>
                    </a:srgbClr>
                  </a:solidFill>
                  <a:prstDash val="solid"/>
                </a:ln>
                <a:solidFill>
                  <a:srgbClr val="B9AB6F">
                    <a:tint val="1000"/>
                  </a:srgbClr>
                </a:solidFill>
              </a:rPr>
              <a:t>grantobiorców</a:t>
            </a:r>
            <a:r>
              <a:rPr lang="pl-PL" sz="2500" dirty="0">
                <a:ln w="13335" cmpd="sng">
                  <a:solidFill>
                    <a:srgbClr val="759AA5">
                      <a:lumMod val="50000"/>
                    </a:srgbClr>
                  </a:solidFill>
                  <a:prstDash val="solid"/>
                </a:ln>
                <a:solidFill>
                  <a:srgbClr val="B9AB6F">
                    <a:tint val="1000"/>
                  </a:srgbClr>
                </a:solidFill>
              </a:rPr>
              <a:t> i zadań objętych wnioskami o przyznanie grantu</a:t>
            </a:r>
            <a:endParaRPr lang="pl-PL" dirty="0"/>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678946"/>
            <a:ext cx="8640960" cy="477438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060677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94122"/>
          </a:xfrm>
        </p:spPr>
        <p:txBody>
          <a:bodyPr/>
          <a:lstStyle/>
          <a:p>
            <a:r>
              <a:rPr lang="pl-PL" sz="2500" dirty="0">
                <a:ln w="13335" cmpd="sng">
                  <a:solidFill>
                    <a:srgbClr val="759AA5">
                      <a:lumMod val="50000"/>
                    </a:srgbClr>
                  </a:solidFill>
                  <a:prstDash val="solid"/>
                </a:ln>
                <a:solidFill>
                  <a:srgbClr val="B9AB6F">
                    <a:tint val="1000"/>
                  </a:srgbClr>
                </a:solidFill>
              </a:rPr>
              <a:t>Omówienie kryteriów oceny </a:t>
            </a:r>
            <a:r>
              <a:rPr lang="pl-PL" sz="2500" dirty="0" err="1">
                <a:ln w="13335" cmpd="sng">
                  <a:solidFill>
                    <a:srgbClr val="759AA5">
                      <a:lumMod val="50000"/>
                    </a:srgbClr>
                  </a:solidFill>
                  <a:prstDash val="solid"/>
                </a:ln>
                <a:solidFill>
                  <a:srgbClr val="B9AB6F">
                    <a:tint val="1000"/>
                  </a:srgbClr>
                </a:solidFill>
              </a:rPr>
              <a:t>grantobiorców</a:t>
            </a:r>
            <a:r>
              <a:rPr lang="pl-PL" sz="2500" dirty="0">
                <a:ln w="13335" cmpd="sng">
                  <a:solidFill>
                    <a:srgbClr val="759AA5">
                      <a:lumMod val="50000"/>
                    </a:srgbClr>
                  </a:solidFill>
                  <a:prstDash val="solid"/>
                </a:ln>
                <a:solidFill>
                  <a:srgbClr val="B9AB6F">
                    <a:tint val="1000"/>
                  </a:srgbClr>
                </a:solidFill>
              </a:rPr>
              <a:t> i zadań objętych wnioskami o przyznanie grantu</a:t>
            </a:r>
            <a:endParaRPr lang="pl-PL" dirty="0"/>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625226"/>
            <a:ext cx="8640960" cy="482811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037967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22114"/>
          </a:xfrm>
        </p:spPr>
        <p:txBody>
          <a:bodyPr/>
          <a:lstStyle/>
          <a:p>
            <a:r>
              <a:rPr lang="pl-PL" sz="2500" dirty="0">
                <a:ln w="13335" cmpd="sng">
                  <a:solidFill>
                    <a:srgbClr val="759AA5">
                      <a:lumMod val="50000"/>
                    </a:srgbClr>
                  </a:solidFill>
                  <a:prstDash val="solid"/>
                </a:ln>
                <a:solidFill>
                  <a:srgbClr val="B9AB6F">
                    <a:tint val="1000"/>
                  </a:srgbClr>
                </a:solidFill>
              </a:rPr>
              <a:t>Omówienie kryteriów oceny </a:t>
            </a:r>
            <a:r>
              <a:rPr lang="pl-PL" sz="2500" dirty="0" err="1">
                <a:ln w="13335" cmpd="sng">
                  <a:solidFill>
                    <a:srgbClr val="759AA5">
                      <a:lumMod val="50000"/>
                    </a:srgbClr>
                  </a:solidFill>
                  <a:prstDash val="solid"/>
                </a:ln>
                <a:solidFill>
                  <a:srgbClr val="B9AB6F">
                    <a:tint val="1000"/>
                  </a:srgbClr>
                </a:solidFill>
              </a:rPr>
              <a:t>grantobiorców</a:t>
            </a:r>
            <a:r>
              <a:rPr lang="pl-PL" sz="2500" dirty="0">
                <a:ln w="13335" cmpd="sng">
                  <a:solidFill>
                    <a:srgbClr val="759AA5">
                      <a:lumMod val="50000"/>
                    </a:srgbClr>
                  </a:solidFill>
                  <a:prstDash val="solid"/>
                </a:ln>
                <a:solidFill>
                  <a:srgbClr val="B9AB6F">
                    <a:tint val="1000"/>
                  </a:srgbClr>
                </a:solidFill>
              </a:rPr>
              <a:t> i zadań objętych wnioskami o przyznanie grantu</a:t>
            </a:r>
            <a:endParaRPr lang="pl-PL" dirty="0"/>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464209"/>
            <a:ext cx="8640960" cy="506113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552530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normAutofit/>
          </a:bodyPr>
          <a:lstStyle/>
          <a:p>
            <a:r>
              <a:rPr lang="pl-PL" sz="2800" dirty="0" smtClean="0"/>
              <a:t>Program szkolenia</a:t>
            </a:r>
            <a:endParaRPr lang="pl-PL" sz="2800" dirty="0"/>
          </a:p>
        </p:txBody>
      </p:sp>
      <p:sp>
        <p:nvSpPr>
          <p:cNvPr id="3" name="Symbol zastępczy zawartości 2"/>
          <p:cNvSpPr>
            <a:spLocks noGrp="1"/>
          </p:cNvSpPr>
          <p:nvPr>
            <p:ph idx="1"/>
          </p:nvPr>
        </p:nvSpPr>
        <p:spPr/>
        <p:txBody>
          <a:bodyPr>
            <a:normAutofit/>
          </a:bodyPr>
          <a:lstStyle/>
          <a:p>
            <a:pPr marL="0" indent="0">
              <a:buNone/>
            </a:pPr>
            <a:r>
              <a:rPr lang="pl-PL" sz="1600" dirty="0" smtClean="0"/>
              <a:t>8.00 - 8.30 Rejestracja uczestników</a:t>
            </a:r>
          </a:p>
          <a:p>
            <a:pPr marL="0" indent="0">
              <a:buNone/>
            </a:pPr>
            <a:r>
              <a:rPr lang="pl-PL" sz="1600" dirty="0" smtClean="0"/>
              <a:t>8.30 – 9.00 Charakterystyka LSR – cele, przedsięwzięcia, wskaźniki</a:t>
            </a:r>
          </a:p>
          <a:p>
            <a:pPr marL="0" indent="0">
              <a:buNone/>
            </a:pPr>
            <a:r>
              <a:rPr lang="pl-PL" sz="1600" dirty="0" smtClean="0"/>
              <a:t>9.00 – 9.30 Zasady ubiegania się o granty</a:t>
            </a:r>
          </a:p>
          <a:p>
            <a:pPr marL="0" indent="0">
              <a:buNone/>
            </a:pPr>
            <a:r>
              <a:rPr lang="pl-PL" sz="1600" dirty="0" smtClean="0"/>
              <a:t>9.30 – 10.00 Omówienie kryteriów oceny </a:t>
            </a:r>
            <a:r>
              <a:rPr lang="pl-PL" sz="1600" dirty="0" err="1" smtClean="0"/>
              <a:t>grantobiorców</a:t>
            </a:r>
            <a:r>
              <a:rPr lang="pl-PL" sz="1600" dirty="0" smtClean="0"/>
              <a:t>  i zadań objętych wnioskami o przyznanie grantu</a:t>
            </a:r>
          </a:p>
          <a:p>
            <a:pPr marL="0" indent="0">
              <a:buNone/>
            </a:pPr>
            <a:r>
              <a:rPr lang="pl-PL" sz="1600" dirty="0" smtClean="0"/>
              <a:t>10.00 – 10.15 Przerwa kawowa</a:t>
            </a:r>
          </a:p>
          <a:p>
            <a:pPr marL="0" indent="0">
              <a:buNone/>
            </a:pPr>
            <a:r>
              <a:rPr lang="pl-PL" sz="1600" dirty="0" smtClean="0"/>
              <a:t>10.15 – 11.15 Omówienie dokumentów aplikacyjnych w tym formularza wniosku oraz analiza kosztów kwalifikowanych </a:t>
            </a:r>
          </a:p>
          <a:p>
            <a:pPr marL="0" indent="0">
              <a:buNone/>
            </a:pPr>
            <a:r>
              <a:rPr lang="pl-PL" sz="1600" dirty="0" smtClean="0"/>
              <a:t>11.15 – 12.15 Warsztaty – konstruowanie wniosku cz. I </a:t>
            </a:r>
          </a:p>
          <a:p>
            <a:pPr marL="0" indent="0">
              <a:buNone/>
            </a:pPr>
            <a:r>
              <a:rPr lang="pl-PL" sz="1600" dirty="0" smtClean="0"/>
              <a:t>12.15 – 12.30 Przerwa kawowa</a:t>
            </a:r>
          </a:p>
          <a:p>
            <a:pPr marL="0" indent="0">
              <a:buNone/>
            </a:pPr>
            <a:r>
              <a:rPr lang="pl-PL" sz="1600" dirty="0" smtClean="0"/>
              <a:t>12.30 – 13.15 Warsztaty – konstruowanie wniosku cz. II</a:t>
            </a:r>
          </a:p>
          <a:p>
            <a:pPr marL="0" indent="0">
              <a:buNone/>
            </a:pPr>
            <a:r>
              <a:rPr lang="pl-PL" sz="1600" dirty="0" smtClean="0"/>
              <a:t>13.15 – 13.45 Zasady realizacji i rozliczenia grantu</a:t>
            </a:r>
          </a:p>
          <a:p>
            <a:pPr marL="0" indent="0">
              <a:buNone/>
            </a:pPr>
            <a:r>
              <a:rPr lang="pl-PL" sz="1600" dirty="0" smtClean="0"/>
              <a:t>13.45 – 14.15 Obowiązki </a:t>
            </a:r>
            <a:r>
              <a:rPr lang="pl-PL" sz="1600" dirty="0" err="1" smtClean="0"/>
              <a:t>grantobiorcy</a:t>
            </a:r>
            <a:r>
              <a:rPr lang="pl-PL" sz="1600" dirty="0" smtClean="0"/>
              <a:t> </a:t>
            </a:r>
          </a:p>
          <a:p>
            <a:pPr marL="0" indent="0">
              <a:buNone/>
            </a:pPr>
            <a:r>
              <a:rPr lang="pl-PL" sz="1600" dirty="0" smtClean="0"/>
              <a:t>14.15 – 16.00 Indywidualne rozmowy na temat planowanych projektów </a:t>
            </a:r>
            <a:r>
              <a:rPr lang="pl-PL" sz="1600" dirty="0" err="1" smtClean="0"/>
              <a:t>grantobiorców</a:t>
            </a:r>
            <a:r>
              <a:rPr lang="pl-PL" sz="1600" dirty="0" smtClean="0"/>
              <a:t>  </a:t>
            </a:r>
            <a:endParaRPr lang="pl-PL" sz="1600" dirty="0"/>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0037" y="160440"/>
            <a:ext cx="1735104" cy="1202897"/>
          </a:xfrm>
          <a:prstGeom prst="rect">
            <a:avLst/>
          </a:prstGeom>
        </p:spPr>
      </p:pic>
    </p:spTree>
    <p:extLst>
      <p:ext uri="{BB962C8B-B14F-4D97-AF65-F5344CB8AC3E}">
        <p14:creationId xmlns:p14="http://schemas.microsoft.com/office/powerpoint/2010/main" val="646438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94122"/>
          </a:xfrm>
        </p:spPr>
        <p:txBody>
          <a:bodyPr/>
          <a:lstStyle/>
          <a:p>
            <a:r>
              <a:rPr lang="pl-PL" sz="2500" dirty="0">
                <a:ln w="13335" cmpd="sng">
                  <a:solidFill>
                    <a:srgbClr val="759AA5">
                      <a:lumMod val="50000"/>
                    </a:srgbClr>
                  </a:solidFill>
                  <a:prstDash val="solid"/>
                </a:ln>
                <a:solidFill>
                  <a:srgbClr val="B9AB6F">
                    <a:tint val="1000"/>
                  </a:srgbClr>
                </a:solidFill>
              </a:rPr>
              <a:t>Omówienie kryteriów oceny </a:t>
            </a:r>
            <a:r>
              <a:rPr lang="pl-PL" sz="2500" dirty="0" err="1">
                <a:ln w="13335" cmpd="sng">
                  <a:solidFill>
                    <a:srgbClr val="759AA5">
                      <a:lumMod val="50000"/>
                    </a:srgbClr>
                  </a:solidFill>
                  <a:prstDash val="solid"/>
                </a:ln>
                <a:solidFill>
                  <a:srgbClr val="B9AB6F">
                    <a:tint val="1000"/>
                  </a:srgbClr>
                </a:solidFill>
              </a:rPr>
              <a:t>grantobiorców</a:t>
            </a:r>
            <a:r>
              <a:rPr lang="pl-PL" sz="2500" dirty="0">
                <a:ln w="13335" cmpd="sng">
                  <a:solidFill>
                    <a:srgbClr val="759AA5">
                      <a:lumMod val="50000"/>
                    </a:srgbClr>
                  </a:solidFill>
                  <a:prstDash val="solid"/>
                </a:ln>
                <a:solidFill>
                  <a:srgbClr val="B9AB6F">
                    <a:tint val="1000"/>
                  </a:srgbClr>
                </a:solidFill>
              </a:rPr>
              <a:t> i zadań objętych wnioskami o przyznanie grantu</a:t>
            </a:r>
            <a:endParaRPr lang="pl-PL" dirty="0"/>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916832"/>
            <a:ext cx="8640960" cy="442697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638576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22114"/>
          </a:xfrm>
        </p:spPr>
        <p:txBody>
          <a:bodyPr/>
          <a:lstStyle/>
          <a:p>
            <a:r>
              <a:rPr lang="pl-PL" sz="2500" dirty="0">
                <a:ln w="13335" cmpd="sng">
                  <a:solidFill>
                    <a:srgbClr val="759AA5">
                      <a:lumMod val="50000"/>
                    </a:srgbClr>
                  </a:solidFill>
                  <a:prstDash val="solid"/>
                </a:ln>
                <a:solidFill>
                  <a:srgbClr val="B9AB6F">
                    <a:tint val="1000"/>
                  </a:srgbClr>
                </a:solidFill>
              </a:rPr>
              <a:t>Omówienie kryteriów oceny </a:t>
            </a:r>
            <a:r>
              <a:rPr lang="pl-PL" sz="2500" dirty="0" err="1">
                <a:ln w="13335" cmpd="sng">
                  <a:solidFill>
                    <a:srgbClr val="759AA5">
                      <a:lumMod val="50000"/>
                    </a:srgbClr>
                  </a:solidFill>
                  <a:prstDash val="solid"/>
                </a:ln>
                <a:solidFill>
                  <a:srgbClr val="B9AB6F">
                    <a:tint val="1000"/>
                  </a:srgbClr>
                </a:solidFill>
              </a:rPr>
              <a:t>grantobiorców</a:t>
            </a:r>
            <a:r>
              <a:rPr lang="pl-PL" sz="2500" dirty="0">
                <a:ln w="13335" cmpd="sng">
                  <a:solidFill>
                    <a:srgbClr val="759AA5">
                      <a:lumMod val="50000"/>
                    </a:srgbClr>
                  </a:solidFill>
                  <a:prstDash val="solid"/>
                </a:ln>
                <a:solidFill>
                  <a:srgbClr val="B9AB6F">
                    <a:tint val="1000"/>
                  </a:srgbClr>
                </a:solidFill>
              </a:rPr>
              <a:t> i zadań objętych wnioskami o przyznanie grantu</a:t>
            </a:r>
            <a:endParaRPr lang="pl-PL" dirty="0"/>
          </a:p>
        </p:txBody>
      </p:sp>
      <p:sp>
        <p:nvSpPr>
          <p:cNvPr id="3" name="Symbol zastępczy zawartości 2"/>
          <p:cNvSpPr>
            <a:spLocks noGrp="1"/>
          </p:cNvSpPr>
          <p:nvPr>
            <p:ph idx="1"/>
          </p:nvPr>
        </p:nvSpPr>
        <p:spPr>
          <a:xfrm>
            <a:off x="457200" y="1600201"/>
            <a:ext cx="8229600" cy="1180727"/>
          </a:xfrm>
        </p:spPr>
        <p:txBody>
          <a:bodyPr>
            <a:noAutofit/>
          </a:bodyPr>
          <a:lstStyle/>
          <a:p>
            <a:pPr marL="0" indent="0">
              <a:buNone/>
            </a:pPr>
            <a:r>
              <a:rPr lang="pl-PL" sz="1400" dirty="0"/>
              <a:t>OPIS PODEJŚCIA DO OCENY: By uzyskać punkty w ramach danego kryterium wnioskodawca w formularzu wniosku winien bezpośrednio wskazać na te elementy, które umożliwiają przyznanie stosownej punktacji. Członek Rady będzie oceniał wniosek na podstawie konkretnych zapisów, a nie domysłów</a:t>
            </a:r>
            <a:r>
              <a:rPr lang="pl-PL" sz="1400" dirty="0" smtClean="0"/>
              <a:t>.</a:t>
            </a:r>
          </a:p>
          <a:p>
            <a:pPr marL="0" indent="0">
              <a:buNone/>
            </a:pPr>
            <a:endParaRPr lang="pl-PL" sz="1400" dirty="0"/>
          </a:p>
          <a:p>
            <a:pPr marL="0" indent="0">
              <a:buNone/>
            </a:pPr>
            <a:r>
              <a:rPr lang="pl-PL" sz="1400" dirty="0" smtClean="0"/>
              <a:t>Minimum punktowe: 3 pkt</a:t>
            </a:r>
            <a:endParaRPr lang="pl-PL" sz="1400" dirty="0"/>
          </a:p>
        </p:txBody>
      </p:sp>
      <p:sp>
        <p:nvSpPr>
          <p:cNvPr id="4" name="pole tekstowe 3"/>
          <p:cNvSpPr txBox="1"/>
          <p:nvPr/>
        </p:nvSpPr>
        <p:spPr>
          <a:xfrm>
            <a:off x="323528" y="3298981"/>
            <a:ext cx="8568952" cy="461665"/>
          </a:xfrm>
          <a:prstGeom prst="rect">
            <a:avLst/>
          </a:prstGeom>
          <a:noFill/>
        </p:spPr>
        <p:txBody>
          <a:bodyPr wrap="square" rtlCol="0">
            <a:spAutoFit/>
          </a:bodyPr>
          <a:lstStyle/>
          <a:p>
            <a:r>
              <a:rPr lang="pl-PL" sz="2400" dirty="0" smtClean="0"/>
              <a:t>Schemat pozyskania dofinansowania</a:t>
            </a:r>
            <a:endParaRPr lang="pl-PL" sz="2400" dirty="0"/>
          </a:p>
        </p:txBody>
      </p:sp>
      <p:graphicFrame>
        <p:nvGraphicFramePr>
          <p:cNvPr id="5" name="Diagram 4"/>
          <p:cNvGraphicFramePr/>
          <p:nvPr>
            <p:extLst>
              <p:ext uri="{D42A27DB-BD31-4B8C-83A1-F6EECF244321}">
                <p14:modId xmlns:p14="http://schemas.microsoft.com/office/powerpoint/2010/main" val="3162627439"/>
              </p:ext>
            </p:extLst>
          </p:nvPr>
        </p:nvGraphicFramePr>
        <p:xfrm>
          <a:off x="323528" y="3861048"/>
          <a:ext cx="8712968" cy="2664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3029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78098"/>
          </a:xfrm>
        </p:spPr>
        <p:txBody>
          <a:bodyPr>
            <a:normAutofit/>
          </a:bodyPr>
          <a:lstStyle/>
          <a:p>
            <a:r>
              <a:rPr lang="pl-PL" sz="2800" dirty="0" smtClean="0"/>
              <a:t>Ocena wniosku w LGD</a:t>
            </a:r>
            <a:endParaRPr lang="pl-PL" sz="2800" dirty="0"/>
          </a:p>
        </p:txBody>
      </p:sp>
      <p:sp>
        <p:nvSpPr>
          <p:cNvPr id="3" name="Symbol zastępczy zawartości 2"/>
          <p:cNvSpPr>
            <a:spLocks noGrp="1"/>
          </p:cNvSpPr>
          <p:nvPr>
            <p:ph idx="1"/>
          </p:nvPr>
        </p:nvSpPr>
        <p:spPr>
          <a:xfrm>
            <a:off x="457200" y="1196752"/>
            <a:ext cx="8229600" cy="4929411"/>
          </a:xfrm>
        </p:spPr>
        <p:txBody>
          <a:bodyPr/>
          <a:lstStyle/>
          <a:p>
            <a:pPr marL="457200" indent="-457200">
              <a:buFont typeface="+mj-lt"/>
              <a:buAutoNum type="arabicPeriod"/>
            </a:pPr>
            <a:r>
              <a:rPr lang="pl-PL" dirty="0" smtClean="0"/>
              <a:t>Ocena wstępna</a:t>
            </a:r>
          </a:p>
          <a:p>
            <a:pPr marL="457200" indent="-457200">
              <a:buFont typeface="+mj-lt"/>
              <a:buAutoNum type="arabicPeriod"/>
            </a:pPr>
            <a:r>
              <a:rPr lang="pl-PL" dirty="0" smtClean="0"/>
              <a:t>Zgodność z LSR</a:t>
            </a:r>
          </a:p>
          <a:p>
            <a:pPr marL="457200" indent="-457200">
              <a:buFont typeface="+mj-lt"/>
              <a:buAutoNum type="arabicPeriod"/>
            </a:pPr>
            <a:r>
              <a:rPr lang="pl-PL" dirty="0" smtClean="0"/>
              <a:t>Przyznanie punktów wg. kryteriów wyboru </a:t>
            </a:r>
            <a:r>
              <a:rPr lang="pl-PL" dirty="0" err="1" smtClean="0"/>
              <a:t>grantobiorców</a:t>
            </a:r>
            <a:endParaRPr lang="pl-PL" dirty="0" smtClean="0"/>
          </a:p>
          <a:p>
            <a:pPr marL="457200" indent="-457200">
              <a:buFont typeface="+mj-lt"/>
              <a:buAutoNum type="arabicPeriod"/>
            </a:pPr>
            <a:r>
              <a:rPr lang="pl-PL" dirty="0" smtClean="0"/>
              <a:t>Ustalenie kwoty wsparcia</a:t>
            </a:r>
            <a:endParaRPr lang="pl-PL" dirty="0"/>
          </a:p>
        </p:txBody>
      </p:sp>
    </p:spTree>
    <p:extLst>
      <p:ext uri="{BB962C8B-B14F-4D97-AF65-F5344CB8AC3E}">
        <p14:creationId xmlns:p14="http://schemas.microsoft.com/office/powerpoint/2010/main" val="21728305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normAutofit/>
          </a:bodyPr>
          <a:lstStyle/>
          <a:p>
            <a:r>
              <a:rPr lang="pl-PL" sz="2800" b="0" dirty="0" smtClean="0"/>
              <a:t>Wstępna ocena wniosków</a:t>
            </a:r>
            <a:endParaRPr lang="pl-PL" sz="2800" b="0" dirty="0"/>
          </a:p>
        </p:txBody>
      </p:sp>
      <p:sp>
        <p:nvSpPr>
          <p:cNvPr id="3" name="Symbol zastępczy zawartości 2"/>
          <p:cNvSpPr>
            <a:spLocks noGrp="1"/>
          </p:cNvSpPr>
          <p:nvPr>
            <p:ph idx="1"/>
          </p:nvPr>
        </p:nvSpPr>
        <p:spPr>
          <a:xfrm>
            <a:off x="457200" y="1196752"/>
            <a:ext cx="8229600" cy="4929411"/>
          </a:xfrm>
        </p:spPr>
        <p:txBody>
          <a:bodyPr/>
          <a:lstStyle/>
          <a:p>
            <a:pPr marL="0" indent="0">
              <a:buNone/>
            </a:pPr>
            <a:r>
              <a:rPr lang="pl-PL" sz="1400" dirty="0" smtClean="0"/>
              <a:t>Wstępna ocena wniosków obejmuje ocenę w zakresie:</a:t>
            </a:r>
          </a:p>
          <a:p>
            <a:pPr marL="342900" indent="-342900">
              <a:buFont typeface="+mj-lt"/>
              <a:buAutoNum type="arabicPeriod"/>
            </a:pPr>
            <a:r>
              <a:rPr lang="pl-PL" sz="1400" dirty="0" smtClean="0"/>
              <a:t>Złożenie wniosku w wymaganej formie : </a:t>
            </a:r>
          </a:p>
          <a:p>
            <a:r>
              <a:rPr lang="pl-PL" sz="1400" dirty="0" smtClean="0"/>
              <a:t>Wniosek wraz z załącznikami składany jest w Biurze, w formie dwóch egzemplarzy wniosku w wersji papierowej na formularzu udostępnionym wraz z ogłoszeniem o naborze wraz z załącznikami ( jeden egzemplarz dla LGD jeden dla wnioskodawcy); jeden egzemplarz wniosku w wersji elektronicznej ( na płycie CD/DVD) wraz z załącznikami w plikach graficznych lud PDF</a:t>
            </a:r>
          </a:p>
          <a:p>
            <a:pPr marL="342900" indent="-342900">
              <a:buFont typeface="+mj-lt"/>
              <a:buAutoNum type="arabicPeriod"/>
            </a:pPr>
            <a:r>
              <a:rPr lang="pl-PL" sz="1400" dirty="0" smtClean="0"/>
              <a:t>Złożenie dodatkowych załączników obowiązkowych – w przypadku gdy w ogłoszeniu o naborze wskazano dodatkowe załączniki obowiązkowe </a:t>
            </a:r>
          </a:p>
          <a:p>
            <a:pPr marL="342900" indent="-342900">
              <a:buFont typeface="+mj-lt"/>
              <a:buAutoNum type="arabicPeriod"/>
            </a:pPr>
            <a:r>
              <a:rPr lang="pl-PL" sz="1400" dirty="0" smtClean="0"/>
              <a:t>Weryfikacja czy </a:t>
            </a:r>
            <a:r>
              <a:rPr lang="pl-PL" sz="1400" dirty="0" err="1" smtClean="0"/>
              <a:t>Wniskodawca</a:t>
            </a:r>
            <a:r>
              <a:rPr lang="pl-PL" sz="1400" dirty="0" smtClean="0"/>
              <a:t> został nadany lub czy złożył wniosek o nadanie numeru identyfikacyjnego w trybie przepisów o krajowym systemie ewidencji producentów</a:t>
            </a:r>
          </a:p>
          <a:p>
            <a:pPr marL="342900" indent="-342900">
              <a:buFont typeface="+mj-lt"/>
              <a:buAutoNum type="arabicPeriod"/>
            </a:pPr>
            <a:r>
              <a:rPr lang="pl-PL" sz="1400" dirty="0" smtClean="0"/>
              <a:t>Podpisu wnioskodawcy lub osoby upoważnionej do jego reprezentowania lub pełnomocnika lup osoby upoważnionej, na wniosku i załącznikach ( w przypadku, gdy dany załącznik wymaga podpisu Wnioskodawcy)</a:t>
            </a:r>
          </a:p>
          <a:p>
            <a:pPr marL="342900" indent="-342900">
              <a:buFont typeface="+mj-lt"/>
              <a:buAutoNum type="arabicPeriod"/>
            </a:pPr>
            <a:r>
              <a:rPr lang="pl-PL" sz="1400" dirty="0" smtClean="0"/>
              <a:t>Załączenie zaznaczonych we wniosku załączników</a:t>
            </a:r>
          </a:p>
          <a:p>
            <a:pPr marL="342900" indent="-342900">
              <a:buFont typeface="+mj-lt"/>
              <a:buAutoNum type="arabicPeriod"/>
            </a:pPr>
            <a:r>
              <a:rPr lang="pl-PL" sz="1400" dirty="0" smtClean="0"/>
              <a:t>Weryfikacja czy wniosek nie zawiera omyłek/braków/uchybień</a:t>
            </a:r>
          </a:p>
          <a:p>
            <a:pPr marL="342900" indent="-342900">
              <a:buFont typeface="+mj-lt"/>
              <a:buAutoNum type="arabicPeriod"/>
            </a:pPr>
            <a:r>
              <a:rPr lang="pl-PL" sz="1400" dirty="0" smtClean="0"/>
              <a:t>Poświadczenie kopii dokumentów za zgodność z oryginałem (przez podmiot który wydał dokument, przez pracownika biura lub notariusz).</a:t>
            </a:r>
          </a:p>
          <a:p>
            <a:pPr marL="0" indent="0">
              <a:buNone/>
            </a:pPr>
            <a:endParaRPr lang="pl-PL" sz="1400" dirty="0" smtClean="0"/>
          </a:p>
          <a:p>
            <a:endParaRPr lang="pl-PL" dirty="0"/>
          </a:p>
        </p:txBody>
      </p:sp>
    </p:spTree>
    <p:extLst>
      <p:ext uri="{BB962C8B-B14F-4D97-AF65-F5344CB8AC3E}">
        <p14:creationId xmlns:p14="http://schemas.microsoft.com/office/powerpoint/2010/main" val="35307869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78098"/>
          </a:xfrm>
        </p:spPr>
        <p:txBody>
          <a:bodyPr>
            <a:normAutofit/>
          </a:bodyPr>
          <a:lstStyle/>
          <a:p>
            <a:r>
              <a:rPr lang="pl-PL" sz="2800" dirty="0" smtClean="0"/>
              <a:t>Ocena zgodności z LSR</a:t>
            </a:r>
            <a:endParaRPr lang="pl-PL" sz="2800" dirty="0"/>
          </a:p>
        </p:txBody>
      </p:sp>
      <p:sp>
        <p:nvSpPr>
          <p:cNvPr id="3" name="Symbol zastępczy zawartości 2"/>
          <p:cNvSpPr>
            <a:spLocks noGrp="1"/>
          </p:cNvSpPr>
          <p:nvPr>
            <p:ph idx="1"/>
          </p:nvPr>
        </p:nvSpPr>
        <p:spPr>
          <a:xfrm>
            <a:off x="457200" y="1196753"/>
            <a:ext cx="8229600" cy="1800200"/>
          </a:xfrm>
        </p:spPr>
        <p:txBody>
          <a:bodyPr>
            <a:normAutofit/>
          </a:bodyPr>
          <a:lstStyle/>
          <a:p>
            <a:pPr marL="0" indent="0">
              <a:buNone/>
            </a:pPr>
            <a:r>
              <a:rPr lang="pl-PL" sz="1400" dirty="0" smtClean="0"/>
              <a:t>Ocena zgodności z LSR obejmuję ocenę w zakresie: </a:t>
            </a:r>
          </a:p>
          <a:p>
            <a:r>
              <a:rPr lang="pl-PL" sz="1400" dirty="0" smtClean="0"/>
              <a:t>Realizacji celu ogólnego i szczegółowego LSR przez osiąganie zaplanowanych w LSR wskaźników,</a:t>
            </a:r>
          </a:p>
          <a:p>
            <a:r>
              <a:rPr lang="pl-PL" sz="1400" dirty="0" smtClean="0"/>
              <a:t>Zgodności z Programem, w tym z obowiązującymi w ramach naboru warunkami udzielenia wsparcia oraz formą wsparcia</a:t>
            </a:r>
          </a:p>
          <a:p>
            <a:r>
              <a:rPr lang="pl-PL" sz="1400" dirty="0" smtClean="0"/>
              <a:t>Zgodności z zakresem tematycznym</a:t>
            </a:r>
          </a:p>
          <a:p>
            <a:r>
              <a:rPr lang="pl-PL" sz="1400" dirty="0" smtClean="0"/>
              <a:t>Założenia wniosku w miejscu i terminie wskazanym w ogłoszeniu o naborze wniosków</a:t>
            </a:r>
            <a:endParaRPr lang="pl-PL" sz="1400" dirty="0"/>
          </a:p>
        </p:txBody>
      </p:sp>
      <p:sp>
        <p:nvSpPr>
          <p:cNvPr id="4" name="pole tekstowe 3"/>
          <p:cNvSpPr txBox="1"/>
          <p:nvPr/>
        </p:nvSpPr>
        <p:spPr>
          <a:xfrm>
            <a:off x="611560" y="3284984"/>
            <a:ext cx="8136904" cy="830997"/>
          </a:xfrm>
          <a:prstGeom prst="rect">
            <a:avLst/>
          </a:prstGeom>
          <a:noFill/>
        </p:spPr>
        <p:txBody>
          <a:bodyPr wrap="square" rtlCol="0">
            <a:spAutoFit/>
          </a:bodyPr>
          <a:lstStyle/>
          <a:p>
            <a:r>
              <a:rPr lang="pl-PL" sz="2400" dirty="0" smtClean="0"/>
              <a:t>Przyznanie punktów według kryteriów wyboru </a:t>
            </a:r>
            <a:r>
              <a:rPr lang="pl-PL" sz="2400" dirty="0" err="1" smtClean="0"/>
              <a:t>grantobiorców</a:t>
            </a:r>
            <a:endParaRPr lang="pl-PL" sz="2400" dirty="0"/>
          </a:p>
        </p:txBody>
      </p:sp>
      <p:sp>
        <p:nvSpPr>
          <p:cNvPr id="5" name="pole tekstowe 4"/>
          <p:cNvSpPr txBox="1"/>
          <p:nvPr/>
        </p:nvSpPr>
        <p:spPr>
          <a:xfrm>
            <a:off x="611560" y="4509120"/>
            <a:ext cx="8136904" cy="1938992"/>
          </a:xfrm>
          <a:prstGeom prst="rect">
            <a:avLst/>
          </a:prstGeom>
          <a:noFill/>
        </p:spPr>
        <p:txBody>
          <a:bodyPr wrap="square" rtlCol="0">
            <a:spAutoFit/>
          </a:bodyPr>
          <a:lstStyle/>
          <a:p>
            <a:r>
              <a:rPr lang="pl-PL" sz="1200" dirty="0" smtClean="0"/>
              <a:t>Ocenę zadań według kryteriów wyboru </a:t>
            </a:r>
            <a:r>
              <a:rPr lang="pl-PL" sz="1200" dirty="0" err="1" smtClean="0"/>
              <a:t>grantobiorców</a:t>
            </a:r>
            <a:r>
              <a:rPr lang="pl-PL" sz="1200" dirty="0" smtClean="0"/>
              <a:t> dokonuje Rada poprzez przyznanie lub nieprzyznanie punktów za spełnienie poszczególnych kryteriów wyboru </a:t>
            </a:r>
            <a:r>
              <a:rPr lang="pl-PL" sz="1200" dirty="0" err="1" smtClean="0"/>
              <a:t>grantobiorców</a:t>
            </a:r>
            <a:r>
              <a:rPr lang="pl-PL" sz="1200" dirty="0" smtClean="0"/>
              <a:t>. Punkty przyznawane są w ramach sakli punktowej określonej dla każdego z kryteriów.</a:t>
            </a:r>
          </a:p>
          <a:p>
            <a:endParaRPr lang="pl-PL" sz="1200" dirty="0"/>
          </a:p>
          <a:p>
            <a:r>
              <a:rPr lang="pl-PL" sz="1200" dirty="0" smtClean="0"/>
              <a:t>By uzyskać punkty w ramach danego kryterium </a:t>
            </a:r>
            <a:r>
              <a:rPr lang="pl-PL" sz="1200" dirty="0" err="1" smtClean="0"/>
              <a:t>grantobiorca</a:t>
            </a:r>
            <a:r>
              <a:rPr lang="pl-PL" sz="1200" dirty="0"/>
              <a:t> </a:t>
            </a:r>
            <a:r>
              <a:rPr lang="pl-PL" sz="1200" dirty="0" smtClean="0"/>
              <a:t>w formularzu wniosku </a:t>
            </a:r>
            <a:r>
              <a:rPr lang="pl-PL" sz="1200" dirty="0" err="1" smtClean="0"/>
              <a:t>wninie</a:t>
            </a:r>
            <a:r>
              <a:rPr lang="pl-PL" sz="1200" dirty="0" smtClean="0"/>
              <a:t> bezpośrednio wskazać na te elementy , które umożliwiają przyznanie stosownej punktacji. Członek Rady będzie oceniał wniosek na  podstawie konkretnych zapisów a nie domysłów.</a:t>
            </a:r>
          </a:p>
          <a:p>
            <a:endParaRPr lang="pl-PL" sz="1200" dirty="0"/>
          </a:p>
          <a:p>
            <a:endParaRPr lang="pl-PL" sz="1200" dirty="0" smtClean="0"/>
          </a:p>
          <a:p>
            <a:endParaRPr lang="pl-PL" sz="1200" dirty="0"/>
          </a:p>
        </p:txBody>
      </p:sp>
    </p:spTree>
    <p:extLst>
      <p:ext uri="{BB962C8B-B14F-4D97-AF65-F5344CB8AC3E}">
        <p14:creationId xmlns:p14="http://schemas.microsoft.com/office/powerpoint/2010/main" val="40407020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78098"/>
          </a:xfrm>
        </p:spPr>
        <p:txBody>
          <a:bodyPr>
            <a:normAutofit/>
          </a:bodyPr>
          <a:lstStyle/>
          <a:p>
            <a:r>
              <a:rPr lang="pl-PL" sz="2800" dirty="0" smtClean="0"/>
              <a:t>Ustalenie kwoty wsparcia</a:t>
            </a:r>
            <a:endParaRPr lang="pl-PL" sz="2800" dirty="0"/>
          </a:p>
        </p:txBody>
      </p:sp>
      <p:sp>
        <p:nvSpPr>
          <p:cNvPr id="3" name="Symbol zastępczy zawartości 2"/>
          <p:cNvSpPr>
            <a:spLocks noGrp="1"/>
          </p:cNvSpPr>
          <p:nvPr>
            <p:ph idx="1"/>
          </p:nvPr>
        </p:nvSpPr>
        <p:spPr>
          <a:xfrm>
            <a:off x="457200" y="1196752"/>
            <a:ext cx="8229600" cy="4929411"/>
          </a:xfrm>
        </p:spPr>
        <p:txBody>
          <a:bodyPr>
            <a:normAutofit/>
          </a:bodyPr>
          <a:lstStyle/>
          <a:p>
            <a:pPr marL="342900" indent="-342900">
              <a:buFont typeface="+mj-lt"/>
              <a:buAutoNum type="arabicPeriod"/>
            </a:pPr>
            <a:r>
              <a:rPr lang="pl-PL" sz="1400" dirty="0" smtClean="0"/>
              <a:t>Ustalenie kwoty wsparcia dokonywana jest</a:t>
            </a:r>
            <a:r>
              <a:rPr lang="pl-PL" sz="1400" dirty="0">
                <a:solidFill>
                  <a:srgbClr val="DFE6D0"/>
                </a:solidFill>
              </a:rPr>
              <a:t> przez Radę</a:t>
            </a:r>
            <a:r>
              <a:rPr lang="pl-PL" sz="1400" dirty="0" smtClean="0"/>
              <a:t> przy zbadaniu:</a:t>
            </a:r>
          </a:p>
          <a:p>
            <a:r>
              <a:rPr lang="pl-PL" sz="1400" dirty="0" smtClean="0"/>
              <a:t>Koszty zaplanowane w ramach zadania są kosztami kwalifikowanymi zgodnie z rozporządzeniem Ministra Rolnictwa i Rozwoju </a:t>
            </a:r>
            <a:r>
              <a:rPr lang="pl-PL" sz="1400" dirty="0" err="1" smtClean="0"/>
              <a:t>Wsiz</a:t>
            </a:r>
            <a:r>
              <a:rPr lang="pl-PL" sz="1400" dirty="0" smtClean="0"/>
              <a:t> dnia 24 września 2015 r., są racjonalne, uzasadnione zakresem zadania i niezbędne do osiągnięcia jej celu</a:t>
            </a:r>
          </a:p>
          <a:p>
            <a:r>
              <a:rPr lang="pl-PL" sz="1400" dirty="0" smtClean="0"/>
              <a:t>Zastosowano wskazaną w LSR </a:t>
            </a:r>
            <a:r>
              <a:rPr lang="pl-PL" sz="1400" dirty="0" err="1" smtClean="0"/>
              <a:t>intensywaność</a:t>
            </a:r>
            <a:r>
              <a:rPr lang="pl-PL" sz="1400" dirty="0" smtClean="0"/>
              <a:t> pomocy określoną dla danej grupy beneficjentów,</a:t>
            </a:r>
          </a:p>
          <a:p>
            <a:r>
              <a:rPr lang="pl-PL" sz="1400" dirty="0" smtClean="0"/>
              <a:t>Zastosowano wskazaną w LSR lub w ogłoszeniu o naborze wniosków maksymalną kwotę wsparcia.</a:t>
            </a:r>
          </a:p>
          <a:p>
            <a:endParaRPr lang="pl-PL" sz="1400" dirty="0"/>
          </a:p>
          <a:p>
            <a:pPr marL="342900" indent="-342900">
              <a:buFont typeface="+mj-lt"/>
              <a:buAutoNum type="arabicPeriod"/>
            </a:pPr>
            <a:r>
              <a:rPr lang="pl-PL" sz="1400" dirty="0" smtClean="0"/>
              <a:t>W przypadku gdy w cenie Rady wnioskowana kwota wsparcia:</a:t>
            </a:r>
          </a:p>
          <a:p>
            <a:r>
              <a:rPr lang="pl-PL" sz="1400" dirty="0" smtClean="0"/>
              <a:t>Zawiera koszty niekwalifikowane lub nieracjonalne lub nieuzasadnione ekonomicznie lub zbędne do osiągnięcia celu zadania</a:t>
            </a:r>
          </a:p>
          <a:p>
            <a:r>
              <a:rPr lang="pl-PL" sz="1400" dirty="0" smtClean="0"/>
              <a:t>Przekracza wskazaną w LSR intensywność pomocy określoną dla danej grupy beneficjentów</a:t>
            </a:r>
          </a:p>
          <a:p>
            <a:r>
              <a:rPr lang="pl-PL" sz="1400" dirty="0" smtClean="0"/>
              <a:t>Przekracza kwotę pomocy określonej w LSR lub ogłoszeniu  naborze wniosków</a:t>
            </a:r>
          </a:p>
          <a:p>
            <a:pPr marL="0" indent="0">
              <a:buNone/>
            </a:pPr>
            <a:r>
              <a:rPr lang="pl-PL" sz="1400" dirty="0" smtClean="0"/>
              <a:t>Rada w drodze dyskusji i głosowania dokonuje ustalenia kwoty wsparcia przez odpowiednie zmniejszenie kwoty </a:t>
            </a:r>
            <a:r>
              <a:rPr lang="pl-PL" sz="1400" dirty="0" err="1" smtClean="0"/>
              <a:t>wspracia</a:t>
            </a:r>
            <a:r>
              <a:rPr lang="pl-PL" sz="1400" dirty="0" smtClean="0"/>
              <a:t>.</a:t>
            </a:r>
            <a:endParaRPr lang="pl-PL" sz="1400" dirty="0"/>
          </a:p>
        </p:txBody>
      </p:sp>
    </p:spTree>
    <p:extLst>
      <p:ext uri="{BB962C8B-B14F-4D97-AF65-F5344CB8AC3E}">
        <p14:creationId xmlns:p14="http://schemas.microsoft.com/office/powerpoint/2010/main" val="335860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normAutofit/>
          </a:bodyPr>
          <a:lstStyle/>
          <a:p>
            <a:r>
              <a:rPr lang="pl-PL" sz="2800" dirty="0" smtClean="0"/>
              <a:t>Kwalifikacja kosztów</a:t>
            </a:r>
            <a:endParaRPr lang="pl-PL" sz="2800" dirty="0"/>
          </a:p>
        </p:txBody>
      </p:sp>
      <p:sp>
        <p:nvSpPr>
          <p:cNvPr id="3" name="Symbol zastępczy zawartości 2"/>
          <p:cNvSpPr>
            <a:spLocks noGrp="1"/>
          </p:cNvSpPr>
          <p:nvPr>
            <p:ph idx="1"/>
          </p:nvPr>
        </p:nvSpPr>
        <p:spPr>
          <a:xfrm>
            <a:off x="251520" y="980728"/>
            <a:ext cx="8579296" cy="5544616"/>
          </a:xfrm>
        </p:spPr>
        <p:txBody>
          <a:bodyPr>
            <a:normAutofit/>
          </a:bodyPr>
          <a:lstStyle/>
          <a:p>
            <a:pPr marL="0" indent="0">
              <a:buClr>
                <a:srgbClr val="759AA5">
                  <a:lumMod val="60000"/>
                  <a:lumOff val="40000"/>
                </a:srgbClr>
              </a:buClr>
              <a:buNone/>
            </a:pPr>
            <a:r>
              <a:rPr lang="pl-PL" sz="1400" dirty="0" smtClean="0">
                <a:solidFill>
                  <a:srgbClr val="DFE6D0"/>
                </a:solidFill>
              </a:rPr>
              <a:t>Koszty </a:t>
            </a:r>
            <a:r>
              <a:rPr lang="pl-PL" sz="1400" dirty="0">
                <a:solidFill>
                  <a:srgbClr val="DFE6D0"/>
                </a:solidFill>
              </a:rPr>
              <a:t>kwalifikowane</a:t>
            </a:r>
            <a:r>
              <a:rPr lang="pl-PL" sz="1400" dirty="0" smtClean="0">
                <a:solidFill>
                  <a:srgbClr val="DFE6D0"/>
                </a:solidFill>
              </a:rPr>
              <a:t>:</a:t>
            </a:r>
            <a:endParaRPr lang="pl-PL" sz="1400" dirty="0">
              <a:solidFill>
                <a:srgbClr val="DFE6D0"/>
              </a:solidFill>
            </a:endParaRPr>
          </a:p>
          <a:p>
            <a:pPr>
              <a:buClr>
                <a:srgbClr val="759AA5">
                  <a:lumMod val="60000"/>
                  <a:lumOff val="40000"/>
                </a:srgbClr>
              </a:buClr>
            </a:pPr>
            <a:r>
              <a:rPr lang="pl-PL" sz="1400" dirty="0">
                <a:solidFill>
                  <a:srgbClr val="DFE6D0"/>
                </a:solidFill>
              </a:rPr>
              <a:t>Ogólne –max. 10 % </a:t>
            </a:r>
            <a:r>
              <a:rPr lang="pl-PL" sz="1400" dirty="0" smtClean="0">
                <a:solidFill>
                  <a:srgbClr val="DFE6D0"/>
                </a:solidFill>
              </a:rPr>
              <a:t>pozostałych kosztów </a:t>
            </a:r>
            <a:r>
              <a:rPr lang="pl-PL" sz="1400" dirty="0">
                <a:solidFill>
                  <a:srgbClr val="DFE6D0"/>
                </a:solidFill>
              </a:rPr>
              <a:t>kwalifikowanych</a:t>
            </a:r>
          </a:p>
          <a:p>
            <a:pPr>
              <a:buClr>
                <a:srgbClr val="759AA5">
                  <a:lumMod val="60000"/>
                  <a:lumOff val="40000"/>
                </a:srgbClr>
              </a:buClr>
            </a:pPr>
            <a:r>
              <a:rPr lang="pl-PL" sz="1400" dirty="0">
                <a:solidFill>
                  <a:srgbClr val="DFE6D0"/>
                </a:solidFill>
              </a:rPr>
              <a:t>Zakup robót budowlanych lub </a:t>
            </a:r>
            <a:r>
              <a:rPr lang="pl-PL" sz="1400" dirty="0" smtClean="0">
                <a:solidFill>
                  <a:srgbClr val="DFE6D0"/>
                </a:solidFill>
              </a:rPr>
              <a:t>usług</a:t>
            </a:r>
          </a:p>
          <a:p>
            <a:pPr>
              <a:buClr>
                <a:srgbClr val="759AA5">
                  <a:lumMod val="60000"/>
                  <a:lumOff val="40000"/>
                </a:srgbClr>
              </a:buClr>
            </a:pPr>
            <a:r>
              <a:rPr lang="pl-PL" sz="1400" dirty="0" smtClean="0">
                <a:solidFill>
                  <a:srgbClr val="DFE6D0"/>
                </a:solidFill>
              </a:rPr>
              <a:t>Zakup lub rozwój oprogramowania komputerowego oraz zakup patentów, licencji lub wynagrodzeń za przeniesienie autorskie praw majątkowych lub znaków towarowych</a:t>
            </a:r>
          </a:p>
          <a:p>
            <a:pPr>
              <a:buClr>
                <a:srgbClr val="759AA5">
                  <a:lumMod val="60000"/>
                  <a:lumOff val="40000"/>
                </a:srgbClr>
              </a:buClr>
            </a:pPr>
            <a:r>
              <a:rPr lang="pl-PL" sz="1400" dirty="0" smtClean="0">
                <a:solidFill>
                  <a:srgbClr val="DFE6D0"/>
                </a:solidFill>
              </a:rPr>
              <a:t>Najmu dzierżawy maszyn, wyposażenia lub nieruchomości</a:t>
            </a:r>
          </a:p>
          <a:p>
            <a:pPr>
              <a:buClr>
                <a:srgbClr val="759AA5">
                  <a:lumMod val="60000"/>
                  <a:lumOff val="40000"/>
                </a:srgbClr>
              </a:buClr>
            </a:pPr>
            <a:r>
              <a:rPr lang="pl-PL" sz="1400" dirty="0" smtClean="0">
                <a:solidFill>
                  <a:srgbClr val="DFE6D0"/>
                </a:solidFill>
              </a:rPr>
              <a:t>Zakupu nowych maszyn lub wyposażenia (wyjątek: używane maszyny lub wyposażenie stanowiące eksponaty)</a:t>
            </a:r>
          </a:p>
          <a:p>
            <a:pPr>
              <a:buClr>
                <a:srgbClr val="759AA5">
                  <a:lumMod val="60000"/>
                  <a:lumOff val="40000"/>
                </a:srgbClr>
              </a:buClr>
            </a:pPr>
            <a:r>
              <a:rPr lang="pl-PL" sz="1400" dirty="0" smtClean="0">
                <a:solidFill>
                  <a:srgbClr val="DFE6D0"/>
                </a:solidFill>
              </a:rPr>
              <a:t>Zakupu </a:t>
            </a:r>
            <a:r>
              <a:rPr lang="pl-PL" sz="1400" dirty="0" smtClean="0">
                <a:solidFill>
                  <a:srgbClr val="DFE6D0"/>
                </a:solidFill>
              </a:rPr>
              <a:t>rzeczy innych niż wymienionych w 5 i 6, w tym materiałów</a:t>
            </a:r>
          </a:p>
          <a:p>
            <a:pPr>
              <a:buClr>
                <a:srgbClr val="759AA5">
                  <a:lumMod val="60000"/>
                  <a:lumOff val="40000"/>
                </a:srgbClr>
              </a:buClr>
            </a:pPr>
            <a:r>
              <a:rPr lang="pl-PL" sz="1400" dirty="0" smtClean="0">
                <a:solidFill>
                  <a:srgbClr val="DFE6D0"/>
                </a:solidFill>
              </a:rPr>
              <a:t>Podatku od towarów i usług (Vat ) zgodnie z art. 69 ust. 3 lit c. rozporządzenia nr 1303/2013</a:t>
            </a:r>
          </a:p>
          <a:p>
            <a:pPr marL="0" indent="0">
              <a:buClr>
                <a:srgbClr val="759AA5">
                  <a:lumMod val="60000"/>
                  <a:lumOff val="40000"/>
                </a:srgbClr>
              </a:buClr>
              <a:buNone/>
            </a:pPr>
            <a:r>
              <a:rPr lang="pl-PL" sz="1400" dirty="0" smtClean="0">
                <a:solidFill>
                  <a:srgbClr val="DFE6D0"/>
                </a:solidFill>
              </a:rPr>
              <a:t>KTÓRE SĄ UZASADNIONE ZAKRESEM OPERACJI, NIEZBEDNE DO OSIĄGNIĘCIA JEJ CELU ORAZ RACJONALNE</a:t>
            </a:r>
          </a:p>
          <a:p>
            <a:pPr marL="0" indent="0">
              <a:buClr>
                <a:srgbClr val="759AA5">
                  <a:lumMod val="60000"/>
                  <a:lumOff val="40000"/>
                </a:srgbClr>
              </a:buClr>
              <a:buNone/>
            </a:pPr>
            <a:endParaRPr lang="pl-PL" sz="1200" dirty="0" smtClean="0">
              <a:solidFill>
                <a:srgbClr val="DFE6D0"/>
              </a:solidFill>
            </a:endParaRPr>
          </a:p>
          <a:p>
            <a:pPr marL="0" indent="0">
              <a:buClr>
                <a:srgbClr val="759AA5">
                  <a:lumMod val="60000"/>
                  <a:lumOff val="40000"/>
                </a:srgbClr>
              </a:buClr>
              <a:buNone/>
            </a:pPr>
            <a:r>
              <a:rPr lang="pl-PL" sz="1400" dirty="0" smtClean="0">
                <a:solidFill>
                  <a:srgbClr val="DFE6D0"/>
                </a:solidFill>
              </a:rPr>
              <a:t>Koszty kwalifikowane podlegają refundacji w pełnej wysokości jeżeli:</a:t>
            </a:r>
          </a:p>
          <a:p>
            <a:pPr>
              <a:buClr>
                <a:srgbClr val="759AA5">
                  <a:lumMod val="60000"/>
                  <a:lumOff val="40000"/>
                </a:srgbClr>
              </a:buClr>
            </a:pPr>
            <a:r>
              <a:rPr lang="pl-PL" sz="1400" dirty="0" smtClean="0">
                <a:solidFill>
                  <a:srgbClr val="DFE6D0"/>
                </a:solidFill>
              </a:rPr>
              <a:t>Poniesione zostały od dnia , w którym została zawarta umowa, a w przypadku kosztów ogólnych od dnia 1 stycznia 2014 </a:t>
            </a:r>
          </a:p>
          <a:p>
            <a:pPr>
              <a:buClr>
                <a:srgbClr val="759AA5">
                  <a:lumMod val="60000"/>
                  <a:lumOff val="40000"/>
                </a:srgbClr>
              </a:buClr>
            </a:pPr>
            <a:r>
              <a:rPr lang="pl-PL" sz="1400" dirty="0" smtClean="0">
                <a:solidFill>
                  <a:srgbClr val="DFE6D0"/>
                </a:solidFill>
              </a:rPr>
              <a:t>Poniesione </a:t>
            </a:r>
            <a:r>
              <a:rPr lang="pl-PL" sz="1400" dirty="0" smtClean="0">
                <a:solidFill>
                  <a:srgbClr val="DFE6D0"/>
                </a:solidFill>
              </a:rPr>
              <a:t>z formie rozliczenia pieniężnego, a w przypadku transakcji, której wartość, bez względu na liczbę wynikających z niej płatności, przekracza 1 000 zł – w formie rozliczenia </a:t>
            </a:r>
            <a:r>
              <a:rPr lang="pl-PL" sz="1400" dirty="0" smtClean="0">
                <a:solidFill>
                  <a:srgbClr val="DFE6D0"/>
                </a:solidFill>
              </a:rPr>
              <a:t>bezgotówkowego</a:t>
            </a:r>
          </a:p>
          <a:p>
            <a:pPr>
              <a:buClr>
                <a:srgbClr val="759AA5">
                  <a:lumMod val="60000"/>
                  <a:lumOff val="40000"/>
                </a:srgbClr>
              </a:buClr>
            </a:pPr>
            <a:r>
              <a:rPr lang="pl-PL" sz="1400" dirty="0" smtClean="0">
                <a:solidFill>
                  <a:srgbClr val="DFE6D0"/>
                </a:solidFill>
              </a:rPr>
              <a:t>Zostaje zastosowana zasada konkurencyjności zgodnie z warunkami </a:t>
            </a:r>
            <a:r>
              <a:rPr lang="pl-PL" sz="1400" dirty="0" err="1" smtClean="0">
                <a:solidFill>
                  <a:srgbClr val="DFE6D0"/>
                </a:solidFill>
              </a:rPr>
              <a:t>okreslonymi</a:t>
            </a:r>
            <a:r>
              <a:rPr lang="pl-PL" sz="1400" dirty="0" smtClean="0">
                <a:solidFill>
                  <a:srgbClr val="DFE6D0"/>
                </a:solidFill>
              </a:rPr>
              <a:t> w umowie o powierzenie grantu</a:t>
            </a:r>
            <a:endParaRPr lang="pl-PL" sz="1400" dirty="0" smtClean="0">
              <a:solidFill>
                <a:srgbClr val="DFE6D0"/>
              </a:solidFill>
            </a:endParaRPr>
          </a:p>
          <a:p>
            <a:pPr marL="0" indent="0">
              <a:buClr>
                <a:srgbClr val="759AA5">
                  <a:lumMod val="60000"/>
                  <a:lumOff val="40000"/>
                </a:srgbClr>
              </a:buClr>
              <a:buNone/>
            </a:pPr>
            <a:endParaRPr lang="pl-PL" sz="1200" dirty="0">
              <a:solidFill>
                <a:srgbClr val="DFE6D0"/>
              </a:solidFill>
            </a:endParaRPr>
          </a:p>
          <a:p>
            <a:pPr>
              <a:buClr>
                <a:srgbClr val="759AA5">
                  <a:lumMod val="60000"/>
                  <a:lumOff val="40000"/>
                </a:srgbClr>
              </a:buClr>
            </a:pPr>
            <a:endParaRPr lang="pl-PL" sz="1200" dirty="0" smtClean="0">
              <a:solidFill>
                <a:srgbClr val="DFE6D0"/>
              </a:solidFill>
            </a:endParaRPr>
          </a:p>
          <a:p>
            <a:pPr>
              <a:buClr>
                <a:srgbClr val="759AA5">
                  <a:lumMod val="60000"/>
                  <a:lumOff val="40000"/>
                </a:srgbClr>
              </a:buClr>
            </a:pPr>
            <a:endParaRPr lang="pl-PL" sz="1200" dirty="0">
              <a:solidFill>
                <a:srgbClr val="DFE6D0"/>
              </a:solidFill>
            </a:endParaRPr>
          </a:p>
          <a:p>
            <a:endParaRPr lang="pl-PL" dirty="0"/>
          </a:p>
        </p:txBody>
      </p:sp>
    </p:spTree>
    <p:extLst>
      <p:ext uri="{BB962C8B-B14F-4D97-AF65-F5344CB8AC3E}">
        <p14:creationId xmlns:p14="http://schemas.microsoft.com/office/powerpoint/2010/main" val="197847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normAutofit/>
          </a:bodyPr>
          <a:lstStyle/>
          <a:p>
            <a:r>
              <a:rPr lang="pl-PL" sz="2800" dirty="0" smtClean="0"/>
              <a:t>Zasada konkurencyjności</a:t>
            </a:r>
            <a:endParaRPr lang="pl-PL" sz="2800" dirty="0"/>
          </a:p>
        </p:txBody>
      </p:sp>
      <p:sp>
        <p:nvSpPr>
          <p:cNvPr id="3" name="Symbol zastępczy zawartości 2"/>
          <p:cNvSpPr>
            <a:spLocks noGrp="1"/>
          </p:cNvSpPr>
          <p:nvPr>
            <p:ph idx="1"/>
          </p:nvPr>
        </p:nvSpPr>
        <p:spPr>
          <a:xfrm>
            <a:off x="457200" y="1052736"/>
            <a:ext cx="8229600" cy="5073427"/>
          </a:xfrm>
        </p:spPr>
        <p:txBody>
          <a:bodyPr>
            <a:normAutofit/>
          </a:bodyPr>
          <a:lstStyle/>
          <a:p>
            <a:r>
              <a:rPr lang="pl-PL" sz="1400" dirty="0" smtClean="0"/>
              <a:t>Ponoszenia wszystkich kosztów zadania z zachowaniem zasad równego traktowania , uczciwej konkurencji i przejrzystości oraz dołożenia wszelkich starań w celu uniknięcia konfliktu interesów, rozumianego jako brak bezstronności i obiektywności w wypełnianiu zadań objętych umową. W związku z tym </a:t>
            </a:r>
            <a:r>
              <a:rPr lang="pl-PL" sz="1400" dirty="0" err="1" smtClean="0"/>
              <a:t>grantobiorca</a:t>
            </a:r>
            <a:r>
              <a:rPr lang="pl-PL" sz="1400" dirty="0" smtClean="0"/>
              <a:t> zobowiązuje się do ponoszenia kosztów zadania zgodnie z przepisami o zamówieniach publicznych, a w przypadku gdy przepisy ustawy </a:t>
            </a:r>
            <a:r>
              <a:rPr lang="pl-PL" sz="1400" dirty="0" err="1" smtClean="0"/>
              <a:t>pzp</a:t>
            </a:r>
            <a:r>
              <a:rPr lang="pl-PL" sz="1400" dirty="0" smtClean="0"/>
              <a:t> nie będą miały zastosowania, a wartość danego kosztu ujętego w zestawieniu rzeczowo-finansowym zadania przekracza 20 000,00 zł netto, ponoszenia kosztów kwalifikowalnych zadania z zachowaniem rozeznania rynku. Rozeznanie rynku ma na celu potwierdzenie, że dana usługa, dostawa lub robota budowlana została wykonana po cenie nie wyższej niż cena rynkowa. Do udokumentowania, że zamówienie zostało wykonane po cenie nie większej niż cena rynkowa, niezbędne jest przedstawienie co najmniej wydruku zapytania ofertowego zamieszczonego na stronie internetowej </a:t>
            </a:r>
            <a:r>
              <a:rPr lang="pl-PL" sz="1400" dirty="0" err="1" smtClean="0"/>
              <a:t>grantobiorcy</a:t>
            </a:r>
            <a:r>
              <a:rPr lang="pl-PL" sz="1400" dirty="0" smtClean="0"/>
              <a:t> wraz z otrzymanymi ofertami, lub potwierdzenie skierowania zapytania ofertowego do co najmniej trzech potencjalnych wykonawców, o ile na rynku istnieje co najmniej trzech potencjalnych wykonawców danego zamówienia, wraz z otrzymanymi ofertami. W przypadku, gdy w wyniku upublicznienia zapytania ofertowego lub skierowania zapytania do potencjalnych wykonawców nie otrzymano ofert, niezbędne jest przedstawienie np. wydruków stron internetowych z opisem towaru/usługi i ceną lub wydruków maili z informacją na temat ceny za określony towar/usługę, albo innego dokumentu;  </a:t>
            </a:r>
            <a:endParaRPr lang="pl-PL" sz="1400" dirty="0"/>
          </a:p>
        </p:txBody>
      </p:sp>
    </p:spTree>
    <p:extLst>
      <p:ext uri="{BB962C8B-B14F-4D97-AF65-F5344CB8AC3E}">
        <p14:creationId xmlns:p14="http://schemas.microsoft.com/office/powerpoint/2010/main" val="32087323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980728"/>
            <a:ext cx="8229600" cy="5145435"/>
          </a:xfrm>
        </p:spPr>
        <p:txBody>
          <a:bodyPr/>
          <a:lstStyle/>
          <a:p>
            <a:endParaRPr lang="pl-PL" dirty="0" smtClean="0"/>
          </a:p>
          <a:p>
            <a:endParaRPr lang="pl-PL" dirty="0"/>
          </a:p>
          <a:p>
            <a:endParaRPr lang="pl-PL" dirty="0" smtClean="0"/>
          </a:p>
          <a:p>
            <a:endParaRPr lang="pl-PL" dirty="0"/>
          </a:p>
          <a:p>
            <a:pPr marL="0" indent="0" algn="ctr">
              <a:buNone/>
            </a:pPr>
            <a:r>
              <a:rPr lang="pl-PL" sz="3600" dirty="0" smtClean="0"/>
              <a:t>WARSZTATY</a:t>
            </a:r>
            <a:endParaRPr lang="pl-PL" sz="3600" dirty="0"/>
          </a:p>
        </p:txBody>
      </p:sp>
    </p:spTree>
    <p:extLst>
      <p:ext uri="{BB962C8B-B14F-4D97-AF65-F5344CB8AC3E}">
        <p14:creationId xmlns:p14="http://schemas.microsoft.com/office/powerpoint/2010/main" val="38953226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78098"/>
          </a:xfrm>
        </p:spPr>
        <p:txBody>
          <a:bodyPr>
            <a:normAutofit/>
          </a:bodyPr>
          <a:lstStyle/>
          <a:p>
            <a:r>
              <a:rPr lang="pl-PL" sz="2800" dirty="0" smtClean="0"/>
              <a:t>Zasady realizacji i rozliczenie grantu</a:t>
            </a:r>
            <a:endParaRPr lang="pl-PL" sz="2800" dirty="0"/>
          </a:p>
        </p:txBody>
      </p:sp>
      <p:sp>
        <p:nvSpPr>
          <p:cNvPr id="3" name="Symbol zastępczy zawartości 2"/>
          <p:cNvSpPr>
            <a:spLocks noGrp="1"/>
          </p:cNvSpPr>
          <p:nvPr>
            <p:ph idx="1"/>
          </p:nvPr>
        </p:nvSpPr>
        <p:spPr>
          <a:xfrm>
            <a:off x="290330" y="1124744"/>
            <a:ext cx="8407626" cy="1008112"/>
          </a:xfrm>
        </p:spPr>
        <p:txBody>
          <a:bodyPr>
            <a:noAutofit/>
          </a:bodyPr>
          <a:lstStyle/>
          <a:p>
            <a:r>
              <a:rPr lang="pl-PL" sz="1400" dirty="0" smtClean="0"/>
              <a:t>Realizacja powierzonego grantu : Zgodnie z zapisami umowy i zestawieniem rzeczowo-finansowym zadania, który stanowi załącznik do umowy</a:t>
            </a:r>
          </a:p>
          <a:p>
            <a:r>
              <a:rPr lang="pl-PL" sz="1400" dirty="0" smtClean="0"/>
              <a:t>Zabezpieczeniem należytego wykonania przez </a:t>
            </a:r>
            <a:r>
              <a:rPr lang="pl-PL" sz="1400" dirty="0" err="1" smtClean="0"/>
              <a:t>grantobiorców</a:t>
            </a:r>
            <a:r>
              <a:rPr lang="pl-PL" sz="1400" dirty="0" smtClean="0"/>
              <a:t> zobowiązań określonych w umowie jest weksel niezupełny (in blanco) wraz z deklaracją wekslową sporządzoną na formularzu udostępnionym prze LGD</a:t>
            </a:r>
          </a:p>
        </p:txBody>
      </p:sp>
      <p:sp>
        <p:nvSpPr>
          <p:cNvPr id="4" name="pole tekstowe 3"/>
          <p:cNvSpPr txBox="1"/>
          <p:nvPr/>
        </p:nvSpPr>
        <p:spPr>
          <a:xfrm>
            <a:off x="438234" y="2352058"/>
            <a:ext cx="8280920" cy="461665"/>
          </a:xfrm>
          <a:prstGeom prst="rect">
            <a:avLst/>
          </a:prstGeom>
          <a:noFill/>
        </p:spPr>
        <p:txBody>
          <a:bodyPr wrap="square" rtlCol="0">
            <a:spAutoFit/>
          </a:bodyPr>
          <a:lstStyle/>
          <a:p>
            <a:r>
              <a:rPr lang="pl-PL" sz="2400" dirty="0" smtClean="0">
                <a:latin typeface="+mj-lt"/>
              </a:rPr>
              <a:t>Zobowiązania </a:t>
            </a:r>
            <a:r>
              <a:rPr lang="pl-PL" sz="2400" dirty="0" err="1" smtClean="0">
                <a:latin typeface="+mj-lt"/>
              </a:rPr>
              <a:t>grantobiorcy</a:t>
            </a:r>
            <a:endParaRPr lang="pl-PL" sz="2400" dirty="0">
              <a:latin typeface="+mj-lt"/>
            </a:endParaRPr>
          </a:p>
        </p:txBody>
      </p:sp>
      <p:sp>
        <p:nvSpPr>
          <p:cNvPr id="5" name="pole tekstowe 4"/>
          <p:cNvSpPr txBox="1"/>
          <p:nvPr/>
        </p:nvSpPr>
        <p:spPr>
          <a:xfrm>
            <a:off x="290330" y="2813723"/>
            <a:ext cx="8712968" cy="4862870"/>
          </a:xfrm>
          <a:prstGeom prst="rect">
            <a:avLst/>
          </a:prstGeom>
          <a:noFill/>
        </p:spPr>
        <p:txBody>
          <a:bodyPr wrap="square" rtlCol="0">
            <a:spAutoFit/>
          </a:bodyPr>
          <a:lstStyle/>
          <a:p>
            <a:pPr marL="285750" indent="-285750">
              <a:buFont typeface="Arial" panose="020B0604020202020204" pitchFamily="34" charset="0"/>
              <a:buChar char="•"/>
            </a:pPr>
            <a:r>
              <a:rPr lang="pl-PL" sz="1400" dirty="0" smtClean="0"/>
              <a:t>Osiągnięcie celu zadania oraz wskaźników jego realizacji</a:t>
            </a:r>
          </a:p>
          <a:p>
            <a:pPr marL="285750" indent="-285750">
              <a:buFont typeface="Arial" panose="020B0604020202020204" pitchFamily="34" charset="0"/>
              <a:buChar char="•"/>
            </a:pPr>
            <a:r>
              <a:rPr lang="pl-PL" sz="1400" dirty="0" smtClean="0"/>
              <a:t>Przedstawienie wraz z wnioskiem o płatność końcową dokumentów potwierdzających osiągnięcie celu i wskaźników jego realizacji</a:t>
            </a:r>
          </a:p>
          <a:p>
            <a:pPr marL="285750" indent="-285750">
              <a:buFont typeface="Arial" panose="020B0604020202020204" pitchFamily="34" charset="0"/>
              <a:buChar char="•"/>
            </a:pPr>
            <a:r>
              <a:rPr lang="pl-PL" sz="1400" dirty="0" smtClean="0"/>
              <a:t>Realizacja zadania obejmującego koszty inwestycyjne na obszarze LSR</a:t>
            </a:r>
          </a:p>
          <a:p>
            <a:pPr marL="285750" indent="-285750">
              <a:buFont typeface="Arial" panose="020B0604020202020204" pitchFamily="34" charset="0"/>
              <a:buChar char="•"/>
            </a:pPr>
            <a:r>
              <a:rPr lang="pl-PL" sz="1400" dirty="0" smtClean="0"/>
              <a:t>Spełnienia warunków podmiotowych przyznania grantu dotyczących miejsca zamieszkania lub siedziby na obszarze wiejskim LSR – do dnia złożenia wniosku o rozliczenie grantu</a:t>
            </a:r>
          </a:p>
          <a:p>
            <a:pPr marL="285750" indent="-285750">
              <a:buFont typeface="Arial" panose="020B0604020202020204" pitchFamily="34" charset="0"/>
              <a:buChar char="•"/>
            </a:pPr>
            <a:r>
              <a:rPr lang="pl-PL" sz="1400" dirty="0" smtClean="0"/>
              <a:t>Dokumentowanie zrealizowania zadania oraz przechowywania całości dokumentacji związanej z przyznaniem grantem do dnia, w który upłynie 5 lat od dokonania płatności końcowej w ramach projektu grantowego</a:t>
            </a:r>
          </a:p>
          <a:p>
            <a:pPr marL="285750" indent="-285750">
              <a:buFont typeface="Arial" panose="020B0604020202020204" pitchFamily="34" charset="0"/>
              <a:buChar char="•"/>
            </a:pPr>
            <a:r>
              <a:rPr lang="pl-PL" sz="1400" dirty="0" smtClean="0"/>
              <a:t>Prowadzenie dokumentacji </a:t>
            </a:r>
            <a:r>
              <a:rPr lang="pl-PL" sz="1400" dirty="0" smtClean="0"/>
              <a:t>finansowo-księgowej</a:t>
            </a:r>
            <a:endParaRPr lang="pl-PL" sz="1400" dirty="0" smtClean="0"/>
          </a:p>
          <a:p>
            <a:pPr marL="285750" indent="-285750">
              <a:buFont typeface="Arial" panose="020B0604020202020204" pitchFamily="34" charset="0"/>
              <a:buChar char="•"/>
            </a:pPr>
            <a:r>
              <a:rPr lang="pl-PL" sz="1400" dirty="0" smtClean="0"/>
              <a:t>Wykonanie zakresu rzeczowego zadania , w tym poniesienia kosztów oraz złożenia wniosku o rozliczenie grantu</a:t>
            </a:r>
          </a:p>
          <a:p>
            <a:pPr marL="285750" indent="-285750">
              <a:buFont typeface="Arial" panose="020B0604020202020204" pitchFamily="34" charset="0"/>
              <a:buChar char="•"/>
            </a:pPr>
            <a:r>
              <a:rPr lang="pl-PL" sz="1400" dirty="0" smtClean="0"/>
              <a:t>Niewspółfinansowanie kosztów zadania z innych środków publicznych z wyłączeniem z wyłączeniem jednostek sektora finansów publicznych albo organizacja pożytku publicznego</a:t>
            </a:r>
          </a:p>
          <a:p>
            <a:pPr marL="285750" indent="-285750">
              <a:buFont typeface="Arial" panose="020B0604020202020204" pitchFamily="34" charset="0"/>
              <a:buChar char="•"/>
            </a:pPr>
            <a:r>
              <a:rPr lang="pl-PL" sz="1400" dirty="0" smtClean="0"/>
              <a:t>Zwrotu grantu, jeżeli w wyniku realizacji zadania </a:t>
            </a:r>
            <a:r>
              <a:rPr lang="pl-PL" sz="1400" dirty="0" err="1" smtClean="0"/>
              <a:t>grantobiorca</a:t>
            </a:r>
            <a:r>
              <a:rPr lang="pl-PL" sz="1400" dirty="0" smtClean="0"/>
              <a:t> uzyska przychód w wysokości wyższej niż wkład własny</a:t>
            </a:r>
          </a:p>
          <a:p>
            <a:pPr marL="285750" indent="-285750">
              <a:buFont typeface="Arial" panose="020B0604020202020204" pitchFamily="34" charset="0"/>
              <a:buChar char="•"/>
            </a:pPr>
            <a:r>
              <a:rPr lang="pl-PL" sz="1400" dirty="0" smtClean="0"/>
              <a:t>grantowego</a:t>
            </a:r>
          </a:p>
          <a:p>
            <a:pPr marL="285750" indent="-285750">
              <a:buFont typeface="Arial" panose="020B0604020202020204" pitchFamily="34" charset="0"/>
              <a:buChar char="•"/>
            </a:pPr>
            <a:endParaRPr lang="pl-PL" sz="1200" dirty="0" smtClean="0"/>
          </a:p>
          <a:p>
            <a:pPr marL="285750" indent="-285750">
              <a:buFont typeface="Arial" panose="020B0604020202020204" pitchFamily="34" charset="0"/>
              <a:buChar char="•"/>
            </a:pPr>
            <a:endParaRPr lang="pl-PL" sz="1200" dirty="0" smtClean="0"/>
          </a:p>
          <a:p>
            <a:pPr marL="285750" indent="-285750">
              <a:buFont typeface="Arial" panose="020B0604020202020204" pitchFamily="34" charset="0"/>
              <a:buChar char="•"/>
            </a:pPr>
            <a:endParaRPr lang="pl-PL" sz="1200" dirty="0" smtClean="0"/>
          </a:p>
          <a:p>
            <a:pPr marL="285750" indent="-285750">
              <a:buFont typeface="Arial" panose="020B0604020202020204" pitchFamily="34" charset="0"/>
              <a:buChar char="•"/>
            </a:pPr>
            <a:endParaRPr lang="pl-PL" sz="1200" dirty="0" smtClean="0"/>
          </a:p>
          <a:p>
            <a:pPr marL="285750" indent="-285750">
              <a:buFont typeface="Arial" panose="020B0604020202020204" pitchFamily="34" charset="0"/>
              <a:buChar char="•"/>
            </a:pPr>
            <a:endParaRPr lang="pl-PL" sz="1200" dirty="0" smtClean="0"/>
          </a:p>
          <a:p>
            <a:pPr marL="285750" indent="-285750">
              <a:buFont typeface="Arial" panose="020B0604020202020204" pitchFamily="34" charset="0"/>
              <a:buChar char="•"/>
            </a:pPr>
            <a:endParaRPr lang="pl-PL" sz="1200" dirty="0"/>
          </a:p>
        </p:txBody>
      </p:sp>
    </p:spTree>
    <p:extLst>
      <p:ext uri="{BB962C8B-B14F-4D97-AF65-F5344CB8AC3E}">
        <p14:creationId xmlns:p14="http://schemas.microsoft.com/office/powerpoint/2010/main" val="161308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800" dirty="0" smtClean="0"/>
              <a:t>Charakterystyka LSR – cele, przedsięwzięcia, wskaźniki</a:t>
            </a:r>
            <a:endParaRPr lang="pl-PL" sz="2800" dirty="0"/>
          </a:p>
        </p:txBody>
      </p:sp>
      <p:sp>
        <p:nvSpPr>
          <p:cNvPr id="3" name="Symbol zastępczy zawartości 2"/>
          <p:cNvSpPr>
            <a:spLocks noGrp="1"/>
          </p:cNvSpPr>
          <p:nvPr>
            <p:ph idx="1"/>
          </p:nvPr>
        </p:nvSpPr>
        <p:spPr>
          <a:xfrm>
            <a:off x="467544" y="1988840"/>
            <a:ext cx="8219256" cy="4137323"/>
          </a:xfrm>
        </p:spPr>
        <p:txBody>
          <a:bodyPr>
            <a:normAutofit/>
          </a:bodyPr>
          <a:lstStyle/>
          <a:p>
            <a:pPr marL="0" indent="0" algn="just">
              <a:buNone/>
            </a:pPr>
            <a:r>
              <a:rPr lang="pl-PL" sz="1600" dirty="0" smtClean="0"/>
              <a:t>Lokalna </a:t>
            </a:r>
            <a:r>
              <a:rPr lang="pl-PL" sz="1600" dirty="0"/>
              <a:t>Strategia Rozwoju (w </a:t>
            </a:r>
            <a:r>
              <a:rPr lang="pl-PL" sz="1600" dirty="0" smtClean="0"/>
              <a:t>skrócie </a:t>
            </a:r>
            <a:r>
              <a:rPr lang="pl-PL" sz="1600" dirty="0"/>
              <a:t>LSR) jest dokumentem, który stanowi podstawę do działań podejmowanych przez Lokalną Grupę Działania (LGD) w ramach Programu Rozwoju </a:t>
            </a:r>
            <a:r>
              <a:rPr lang="pl-PL" sz="1600" dirty="0" smtClean="0"/>
              <a:t>Obszarów </a:t>
            </a:r>
            <a:r>
              <a:rPr lang="pl-PL" sz="1600" dirty="0"/>
              <a:t>wiejskich na lata </a:t>
            </a:r>
            <a:r>
              <a:rPr lang="pl-PL" sz="1600" dirty="0" smtClean="0"/>
              <a:t>2014-2020. Istota </a:t>
            </a:r>
            <a:r>
              <a:rPr lang="pl-PL" sz="1600" dirty="0"/>
              <a:t>LSR polega na wskazaniu kierunków rozwoju obszaru objętego LSR. </a:t>
            </a:r>
            <a:endParaRPr lang="pl-PL" sz="1600" dirty="0" smtClean="0"/>
          </a:p>
          <a:p>
            <a:pPr marL="0" indent="0" algn="just">
              <a:buNone/>
            </a:pPr>
            <a:endParaRPr lang="pl-PL" sz="1600" dirty="0"/>
          </a:p>
          <a:p>
            <a:pPr marL="0" indent="0" algn="just">
              <a:buNone/>
            </a:pPr>
            <a:r>
              <a:rPr lang="pl-PL" sz="1600" dirty="0" smtClean="0"/>
              <a:t>LSR między innymi opisuje cele i wskaźniki, które zostaną osiągnięte poprzez realizację zadań przez:</a:t>
            </a:r>
          </a:p>
          <a:p>
            <a:pPr algn="just"/>
            <a:r>
              <a:rPr lang="pl-PL" sz="1600" dirty="0" smtClean="0"/>
              <a:t>samo LGD </a:t>
            </a:r>
          </a:p>
          <a:p>
            <a:pPr algn="just"/>
            <a:r>
              <a:rPr lang="pl-PL" sz="1600" dirty="0" smtClean="0"/>
              <a:t>projekty realizowane przez wnioskodawców</a:t>
            </a:r>
          </a:p>
          <a:p>
            <a:pPr algn="just"/>
            <a:r>
              <a:rPr lang="pl-PL" sz="1600" dirty="0" smtClean="0"/>
              <a:t>projekty realizowane przez  </a:t>
            </a:r>
            <a:r>
              <a:rPr lang="pl-PL" sz="1600" dirty="0" err="1" smtClean="0"/>
              <a:t>grantobiorców</a:t>
            </a:r>
            <a:r>
              <a:rPr lang="pl-PL" sz="1600" dirty="0" smtClean="0"/>
              <a:t>. </a:t>
            </a:r>
            <a:endParaRPr lang="pl-PL" sz="1600" dirty="0"/>
          </a:p>
        </p:txBody>
      </p:sp>
    </p:spTree>
    <p:extLst>
      <p:ext uri="{BB962C8B-B14F-4D97-AF65-F5344CB8AC3E}">
        <p14:creationId xmlns:p14="http://schemas.microsoft.com/office/powerpoint/2010/main" val="1497215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normAutofit fontScale="90000"/>
          </a:bodyPr>
          <a:lstStyle/>
          <a:p>
            <a:pPr lvl="0">
              <a:spcBef>
                <a:spcPts val="0"/>
              </a:spcBef>
              <a:tabLst/>
            </a:pPr>
            <a:r>
              <a:rPr lang="pl-PL" sz="2400" b="0" spc="0" dirty="0" smtClean="0">
                <a:ln>
                  <a:noFill/>
                </a:ln>
                <a:solidFill>
                  <a:prstClr val="white"/>
                </a:solidFill>
                <a:ea typeface="+mn-ea"/>
                <a:cs typeface="+mn-cs"/>
              </a:rPr>
              <a:t/>
            </a:r>
            <a:br>
              <a:rPr lang="pl-PL" sz="2400" b="0" spc="0" dirty="0" smtClean="0">
                <a:ln>
                  <a:noFill/>
                </a:ln>
                <a:solidFill>
                  <a:prstClr val="white"/>
                </a:solidFill>
                <a:ea typeface="+mn-ea"/>
                <a:cs typeface="+mn-cs"/>
              </a:rPr>
            </a:br>
            <a:r>
              <a:rPr lang="pl-PL" sz="2400" b="0" spc="0" dirty="0">
                <a:ln>
                  <a:noFill/>
                </a:ln>
                <a:solidFill>
                  <a:prstClr val="white"/>
                </a:solidFill>
                <a:ea typeface="+mn-ea"/>
                <a:cs typeface="+mn-cs"/>
              </a:rPr>
              <a:t/>
            </a:r>
            <a:br>
              <a:rPr lang="pl-PL" sz="2400" b="0" spc="0" dirty="0">
                <a:ln>
                  <a:noFill/>
                </a:ln>
                <a:solidFill>
                  <a:prstClr val="white"/>
                </a:solidFill>
                <a:ea typeface="+mn-ea"/>
                <a:cs typeface="+mn-cs"/>
              </a:rPr>
            </a:br>
            <a:r>
              <a:rPr lang="pl-PL" sz="2400" b="0" spc="0" dirty="0" smtClean="0">
                <a:ln>
                  <a:noFill/>
                </a:ln>
                <a:solidFill>
                  <a:prstClr val="white"/>
                </a:solidFill>
                <a:ea typeface="+mn-ea"/>
                <a:cs typeface="+mn-cs"/>
              </a:rPr>
              <a:t/>
            </a:r>
            <a:br>
              <a:rPr lang="pl-PL" sz="2400" b="0" spc="0" dirty="0" smtClean="0">
                <a:ln>
                  <a:noFill/>
                </a:ln>
                <a:solidFill>
                  <a:prstClr val="white"/>
                </a:solidFill>
                <a:ea typeface="+mn-ea"/>
                <a:cs typeface="+mn-cs"/>
              </a:rPr>
            </a:br>
            <a:r>
              <a:rPr lang="pl-PL" sz="2400" b="0" spc="0" dirty="0">
                <a:ln>
                  <a:noFill/>
                </a:ln>
                <a:solidFill>
                  <a:prstClr val="white"/>
                </a:solidFill>
                <a:ea typeface="+mn-ea"/>
                <a:cs typeface="+mn-cs"/>
              </a:rPr>
              <a:t/>
            </a:r>
            <a:br>
              <a:rPr lang="pl-PL" sz="2400" b="0" spc="0" dirty="0">
                <a:ln>
                  <a:noFill/>
                </a:ln>
                <a:solidFill>
                  <a:prstClr val="white"/>
                </a:solidFill>
                <a:ea typeface="+mn-ea"/>
                <a:cs typeface="+mn-cs"/>
              </a:rPr>
            </a:br>
            <a:r>
              <a:rPr lang="pl-PL" sz="2400" b="0" spc="0" dirty="0" smtClean="0">
                <a:ln>
                  <a:noFill/>
                </a:ln>
                <a:solidFill>
                  <a:prstClr val="white"/>
                </a:solidFill>
                <a:ea typeface="+mn-ea"/>
                <a:cs typeface="+mn-cs"/>
              </a:rPr>
              <a:t/>
            </a:r>
            <a:br>
              <a:rPr lang="pl-PL" sz="2400" b="0" spc="0" dirty="0" smtClean="0">
                <a:ln>
                  <a:noFill/>
                </a:ln>
                <a:solidFill>
                  <a:prstClr val="white"/>
                </a:solidFill>
                <a:ea typeface="+mn-ea"/>
                <a:cs typeface="+mn-cs"/>
              </a:rPr>
            </a:br>
            <a:r>
              <a:rPr lang="pl-PL" sz="2400" b="0" spc="0" dirty="0">
                <a:ln>
                  <a:noFill/>
                </a:ln>
                <a:solidFill>
                  <a:prstClr val="white"/>
                </a:solidFill>
                <a:ea typeface="+mn-ea"/>
                <a:cs typeface="+mn-cs"/>
              </a:rPr>
              <a:t/>
            </a:r>
            <a:br>
              <a:rPr lang="pl-PL" sz="2400" b="0" spc="0" dirty="0">
                <a:ln>
                  <a:noFill/>
                </a:ln>
                <a:solidFill>
                  <a:prstClr val="white"/>
                </a:solidFill>
                <a:ea typeface="+mn-ea"/>
                <a:cs typeface="+mn-cs"/>
              </a:rPr>
            </a:br>
            <a:r>
              <a:rPr lang="pl-PL" sz="2400" b="0" spc="0" dirty="0" smtClean="0">
                <a:ln>
                  <a:noFill/>
                </a:ln>
                <a:solidFill>
                  <a:prstClr val="white"/>
                </a:solidFill>
                <a:ea typeface="+mn-ea"/>
                <a:cs typeface="+mn-cs"/>
              </a:rPr>
              <a:t/>
            </a:r>
            <a:br>
              <a:rPr lang="pl-PL" sz="2400" b="0" spc="0" dirty="0" smtClean="0">
                <a:ln>
                  <a:noFill/>
                </a:ln>
                <a:solidFill>
                  <a:prstClr val="white"/>
                </a:solidFill>
                <a:ea typeface="+mn-ea"/>
                <a:cs typeface="+mn-cs"/>
              </a:rPr>
            </a:br>
            <a:r>
              <a:rPr lang="pl-PL" sz="2400" b="0" spc="0" dirty="0">
                <a:ln>
                  <a:noFill/>
                </a:ln>
                <a:solidFill>
                  <a:prstClr val="white"/>
                </a:solidFill>
                <a:ea typeface="+mn-ea"/>
                <a:cs typeface="+mn-cs"/>
              </a:rPr>
              <a:t/>
            </a:r>
            <a:br>
              <a:rPr lang="pl-PL" sz="2400" b="0" spc="0" dirty="0">
                <a:ln>
                  <a:noFill/>
                </a:ln>
                <a:solidFill>
                  <a:prstClr val="white"/>
                </a:solidFill>
                <a:ea typeface="+mn-ea"/>
                <a:cs typeface="+mn-cs"/>
              </a:rPr>
            </a:br>
            <a:r>
              <a:rPr lang="pl-PL" sz="2400" b="0" spc="0" dirty="0" smtClean="0">
                <a:ln>
                  <a:noFill/>
                </a:ln>
                <a:solidFill>
                  <a:prstClr val="white"/>
                </a:solidFill>
                <a:ea typeface="+mn-ea"/>
                <a:cs typeface="+mn-cs"/>
              </a:rPr>
              <a:t/>
            </a:r>
            <a:br>
              <a:rPr lang="pl-PL" sz="2400" b="0" spc="0" dirty="0" smtClean="0">
                <a:ln>
                  <a:noFill/>
                </a:ln>
                <a:solidFill>
                  <a:prstClr val="white"/>
                </a:solidFill>
                <a:ea typeface="+mn-ea"/>
                <a:cs typeface="+mn-cs"/>
              </a:rPr>
            </a:br>
            <a:r>
              <a:rPr lang="pl-PL" sz="2400" b="0" spc="0" dirty="0">
                <a:ln>
                  <a:noFill/>
                </a:ln>
                <a:solidFill>
                  <a:prstClr val="white"/>
                </a:solidFill>
                <a:ea typeface="+mn-ea"/>
                <a:cs typeface="+mn-cs"/>
              </a:rPr>
              <a:t/>
            </a:r>
            <a:br>
              <a:rPr lang="pl-PL" sz="2400" b="0" spc="0" dirty="0">
                <a:ln>
                  <a:noFill/>
                </a:ln>
                <a:solidFill>
                  <a:prstClr val="white"/>
                </a:solidFill>
                <a:ea typeface="+mn-ea"/>
                <a:cs typeface="+mn-cs"/>
              </a:rPr>
            </a:br>
            <a:r>
              <a:rPr lang="pl-PL" sz="2400" b="0" spc="0" dirty="0" smtClean="0">
                <a:ln>
                  <a:noFill/>
                </a:ln>
                <a:solidFill>
                  <a:prstClr val="white"/>
                </a:solidFill>
                <a:ea typeface="+mn-ea"/>
                <a:cs typeface="+mn-cs"/>
              </a:rPr>
              <a:t/>
            </a:r>
            <a:br>
              <a:rPr lang="pl-PL" sz="2400" b="0" spc="0" dirty="0" smtClean="0">
                <a:ln>
                  <a:noFill/>
                </a:ln>
                <a:solidFill>
                  <a:prstClr val="white"/>
                </a:solidFill>
                <a:ea typeface="+mn-ea"/>
                <a:cs typeface="+mn-cs"/>
              </a:rPr>
            </a:br>
            <a:r>
              <a:rPr lang="pl-PL" sz="2400" b="0" spc="0" dirty="0">
                <a:ln>
                  <a:noFill/>
                </a:ln>
                <a:solidFill>
                  <a:prstClr val="white"/>
                </a:solidFill>
                <a:ea typeface="+mn-ea"/>
                <a:cs typeface="+mn-cs"/>
              </a:rPr>
              <a:t/>
            </a:r>
            <a:br>
              <a:rPr lang="pl-PL" sz="2400" b="0" spc="0" dirty="0">
                <a:ln>
                  <a:noFill/>
                </a:ln>
                <a:solidFill>
                  <a:prstClr val="white"/>
                </a:solidFill>
                <a:ea typeface="+mn-ea"/>
                <a:cs typeface="+mn-cs"/>
              </a:rPr>
            </a:br>
            <a:r>
              <a:rPr lang="pl-PL" sz="2400" b="0" spc="0" dirty="0" smtClean="0">
                <a:ln>
                  <a:noFill/>
                </a:ln>
                <a:solidFill>
                  <a:prstClr val="white"/>
                </a:solidFill>
                <a:ea typeface="+mn-ea"/>
                <a:cs typeface="+mn-cs"/>
              </a:rPr>
              <a:t/>
            </a:r>
            <a:br>
              <a:rPr lang="pl-PL" sz="2400" b="0" spc="0" dirty="0" smtClean="0">
                <a:ln>
                  <a:noFill/>
                </a:ln>
                <a:solidFill>
                  <a:prstClr val="white"/>
                </a:solidFill>
                <a:ea typeface="+mn-ea"/>
                <a:cs typeface="+mn-cs"/>
              </a:rPr>
            </a:br>
            <a:r>
              <a:rPr lang="pl-PL" sz="2400" b="0" spc="0" dirty="0">
                <a:ln>
                  <a:noFill/>
                </a:ln>
                <a:solidFill>
                  <a:prstClr val="white"/>
                </a:solidFill>
                <a:ea typeface="+mn-ea"/>
                <a:cs typeface="+mn-cs"/>
              </a:rPr>
              <a:t/>
            </a:r>
            <a:br>
              <a:rPr lang="pl-PL" sz="2400" b="0" spc="0" dirty="0">
                <a:ln>
                  <a:noFill/>
                </a:ln>
                <a:solidFill>
                  <a:prstClr val="white"/>
                </a:solidFill>
                <a:ea typeface="+mn-ea"/>
                <a:cs typeface="+mn-cs"/>
              </a:rPr>
            </a:br>
            <a:r>
              <a:rPr lang="pl-PL" sz="2400" b="0" spc="0" dirty="0" smtClean="0">
                <a:ln>
                  <a:noFill/>
                </a:ln>
                <a:solidFill>
                  <a:prstClr val="white"/>
                </a:solidFill>
                <a:ea typeface="+mn-ea"/>
                <a:cs typeface="+mn-cs"/>
              </a:rPr>
              <a:t/>
            </a:r>
            <a:br>
              <a:rPr lang="pl-PL" sz="2400" b="0" spc="0" dirty="0" smtClean="0">
                <a:ln>
                  <a:noFill/>
                </a:ln>
                <a:solidFill>
                  <a:prstClr val="white"/>
                </a:solidFill>
                <a:ea typeface="+mn-ea"/>
                <a:cs typeface="+mn-cs"/>
              </a:rPr>
            </a:br>
            <a:r>
              <a:rPr lang="pl-PL" sz="2400" b="0" spc="0" dirty="0">
                <a:ln>
                  <a:noFill/>
                </a:ln>
                <a:solidFill>
                  <a:prstClr val="white"/>
                </a:solidFill>
                <a:ea typeface="+mn-ea"/>
                <a:cs typeface="+mn-cs"/>
              </a:rPr>
              <a:t/>
            </a:r>
            <a:br>
              <a:rPr lang="pl-PL" sz="2400" b="0" spc="0" dirty="0">
                <a:ln>
                  <a:noFill/>
                </a:ln>
                <a:solidFill>
                  <a:prstClr val="white"/>
                </a:solidFill>
                <a:ea typeface="+mn-ea"/>
                <a:cs typeface="+mn-cs"/>
              </a:rPr>
            </a:br>
            <a:r>
              <a:rPr lang="pl-PL" sz="2400" b="0" spc="0" dirty="0" smtClean="0">
                <a:ln>
                  <a:noFill/>
                </a:ln>
                <a:solidFill>
                  <a:prstClr val="white"/>
                </a:solidFill>
                <a:ea typeface="+mn-ea"/>
                <a:cs typeface="+mn-cs"/>
              </a:rPr>
              <a:t/>
            </a:r>
            <a:br>
              <a:rPr lang="pl-PL" sz="2400" b="0" spc="0" dirty="0" smtClean="0">
                <a:ln>
                  <a:noFill/>
                </a:ln>
                <a:solidFill>
                  <a:prstClr val="white"/>
                </a:solidFill>
                <a:ea typeface="+mn-ea"/>
                <a:cs typeface="+mn-cs"/>
              </a:rPr>
            </a:br>
            <a:r>
              <a:rPr lang="pl-PL" sz="2400" b="0" spc="0" dirty="0">
                <a:ln>
                  <a:noFill/>
                </a:ln>
                <a:solidFill>
                  <a:prstClr val="white"/>
                </a:solidFill>
                <a:ea typeface="+mn-ea"/>
                <a:cs typeface="+mn-cs"/>
              </a:rPr>
              <a:t/>
            </a:r>
            <a:br>
              <a:rPr lang="pl-PL" sz="2400" b="0" spc="0" dirty="0">
                <a:ln>
                  <a:noFill/>
                </a:ln>
                <a:solidFill>
                  <a:prstClr val="white"/>
                </a:solidFill>
                <a:ea typeface="+mn-ea"/>
                <a:cs typeface="+mn-cs"/>
              </a:rPr>
            </a:br>
            <a:r>
              <a:rPr lang="pl-PL" sz="2400" b="0" spc="0" dirty="0" smtClean="0">
                <a:ln>
                  <a:noFill/>
                </a:ln>
                <a:solidFill>
                  <a:prstClr val="white"/>
                </a:solidFill>
                <a:ea typeface="+mn-ea"/>
                <a:cs typeface="+mn-cs"/>
              </a:rPr>
              <a:t/>
            </a:r>
            <a:br>
              <a:rPr lang="pl-PL" sz="2400" b="0" spc="0" dirty="0" smtClean="0">
                <a:ln>
                  <a:noFill/>
                </a:ln>
                <a:solidFill>
                  <a:prstClr val="white"/>
                </a:solidFill>
                <a:ea typeface="+mn-ea"/>
                <a:cs typeface="+mn-cs"/>
              </a:rPr>
            </a:br>
            <a:r>
              <a:rPr lang="pl-PL" sz="2400" b="0" spc="0" dirty="0">
                <a:ln>
                  <a:noFill/>
                </a:ln>
                <a:solidFill>
                  <a:prstClr val="white"/>
                </a:solidFill>
                <a:ea typeface="+mn-ea"/>
                <a:cs typeface="+mn-cs"/>
              </a:rPr>
              <a:t/>
            </a:r>
            <a:br>
              <a:rPr lang="pl-PL" sz="2400" b="0" spc="0" dirty="0">
                <a:ln>
                  <a:noFill/>
                </a:ln>
                <a:solidFill>
                  <a:prstClr val="white"/>
                </a:solidFill>
                <a:ea typeface="+mn-ea"/>
                <a:cs typeface="+mn-cs"/>
              </a:rPr>
            </a:br>
            <a:r>
              <a:rPr lang="pl-PL" sz="2400" b="0" spc="0" dirty="0">
                <a:ln>
                  <a:noFill/>
                </a:ln>
                <a:solidFill>
                  <a:prstClr val="white"/>
                </a:solidFill>
                <a:ea typeface="+mn-ea"/>
                <a:cs typeface="+mn-cs"/>
              </a:rPr>
              <a:t/>
            </a:r>
            <a:br>
              <a:rPr lang="pl-PL" sz="2400" b="0" spc="0" dirty="0">
                <a:ln>
                  <a:noFill/>
                </a:ln>
                <a:solidFill>
                  <a:prstClr val="white"/>
                </a:solidFill>
                <a:ea typeface="+mn-ea"/>
                <a:cs typeface="+mn-cs"/>
              </a:rPr>
            </a:br>
            <a:r>
              <a:rPr lang="pl-PL" sz="3100" b="0" spc="0" dirty="0">
                <a:ln>
                  <a:noFill/>
                </a:ln>
                <a:solidFill>
                  <a:prstClr val="white"/>
                </a:solidFill>
              </a:rPr>
              <a:t>Zobowiązania </a:t>
            </a:r>
            <a:r>
              <a:rPr lang="pl-PL" sz="3100" b="0" spc="0" dirty="0" err="1" smtClean="0">
                <a:ln>
                  <a:noFill/>
                </a:ln>
                <a:solidFill>
                  <a:prstClr val="white"/>
                </a:solidFill>
              </a:rPr>
              <a:t>grantobiorcy</a:t>
            </a:r>
            <a:r>
              <a:rPr lang="pl-PL" sz="3100" b="0" spc="0" dirty="0" smtClean="0">
                <a:ln>
                  <a:noFill/>
                </a:ln>
                <a:solidFill>
                  <a:prstClr val="white"/>
                </a:solidFill>
              </a:rPr>
              <a:t> </a:t>
            </a:r>
            <a:r>
              <a:rPr lang="pl-PL" sz="3200" dirty="0"/>
              <a:t>cd.</a:t>
            </a:r>
            <a:endParaRPr lang="pl-PL" sz="3100" dirty="0"/>
          </a:p>
        </p:txBody>
      </p:sp>
      <p:sp>
        <p:nvSpPr>
          <p:cNvPr id="3" name="Symbol zastępczy zawartości 2"/>
          <p:cNvSpPr>
            <a:spLocks noGrp="1"/>
          </p:cNvSpPr>
          <p:nvPr>
            <p:ph idx="1"/>
          </p:nvPr>
        </p:nvSpPr>
        <p:spPr>
          <a:xfrm>
            <a:off x="467544" y="1196752"/>
            <a:ext cx="8229600" cy="4525963"/>
          </a:xfrm>
        </p:spPr>
        <p:txBody>
          <a:bodyPr>
            <a:normAutofit lnSpcReduction="10000"/>
          </a:bodyPr>
          <a:lstStyle/>
          <a:p>
            <a:pPr marL="285750" indent="-285750"/>
            <a:r>
              <a:rPr lang="pl-PL" sz="1400" dirty="0"/>
              <a:t>Zwrotu grantu w przypadku wykorzystania go niezgodnie z celami projektu</a:t>
            </a:r>
          </a:p>
          <a:p>
            <a:pPr marL="285750" indent="-285750"/>
            <a:r>
              <a:rPr lang="pl-PL" sz="1400" dirty="0"/>
              <a:t>Nieprzenoszenia prawa własności lub posiadania nieruchomości, na której jest realizowana inwestycja w ramach zadania lub posiadania rzeczy nabytych w ramach realizacji zadania oraz wykorzystania ich zgodnie z przeznaczeniem przez okres 5 lat od dnia dokonania płatności końcowej w ramach projektu</a:t>
            </a:r>
            <a:endParaRPr lang="pl-PL" sz="1400" dirty="0" smtClean="0"/>
          </a:p>
          <a:p>
            <a:pPr marL="285750" indent="-285750"/>
            <a:r>
              <a:rPr lang="pl-PL" sz="1400" dirty="0" smtClean="0"/>
              <a:t>Poddawania się monitoringowi i kontroli realizacji zadania w okresie realizacji, po jego zakończeniu w okresie trwałości zadania</a:t>
            </a:r>
          </a:p>
          <a:p>
            <a:pPr marL="285750" indent="-285750"/>
            <a:r>
              <a:rPr lang="pl-PL" sz="1400" dirty="0" smtClean="0"/>
              <a:t>Poinformowanie </a:t>
            </a:r>
            <a:r>
              <a:rPr lang="pl-PL" sz="1400" dirty="0"/>
              <a:t>LGD w terminie 14 dni od dnia zawarcia umowy o miejscu przechowywania dokumentów, jeżeli są przechowywane poza miejscem zamieszkania/ siedzibą </a:t>
            </a:r>
            <a:r>
              <a:rPr lang="pl-PL" sz="1400" dirty="0" err="1"/>
              <a:t>grantobiorcy</a:t>
            </a:r>
            <a:r>
              <a:rPr lang="pl-PL" sz="1400" dirty="0"/>
              <a:t>, jak również o zmianie miejsca przechowywania </a:t>
            </a:r>
            <a:r>
              <a:rPr lang="pl-PL" sz="1400" dirty="0" smtClean="0"/>
              <a:t>dokumentów</a:t>
            </a:r>
          </a:p>
          <a:p>
            <a:r>
              <a:rPr lang="pl-PL" sz="1400" dirty="0" smtClean="0"/>
              <a:t>Ponoszenie wszystkich kosztów zadania z zachowanie zasad równego traktowania , uczciwej konkurencji i przejrzystości </a:t>
            </a:r>
          </a:p>
          <a:p>
            <a:r>
              <a:rPr lang="pl-PL" sz="1400" dirty="0" smtClean="0"/>
              <a:t>Prowadzenie odrębnego systemu rachunkowości umożliwiającego identyfikację wszystkich zdarzeń związanych z realizacją zadania</a:t>
            </a:r>
          </a:p>
          <a:p>
            <a:r>
              <a:rPr lang="pl-PL" sz="1400" dirty="0" smtClean="0"/>
              <a:t>Przetwarzanie danych osobowych w związku z realizacja zadania</a:t>
            </a:r>
          </a:p>
          <a:p>
            <a:r>
              <a:rPr lang="pl-PL" sz="1400" dirty="0" smtClean="0"/>
              <a:t>Udostępnienie na rzecz LGD dokumentacji fotograficznej w formie cyfrowej wraz z zgodą autora na jej wykorzystanie do celów informacyjnych i promocyjnych</a:t>
            </a:r>
          </a:p>
          <a:p>
            <a:r>
              <a:rPr lang="pl-PL" sz="1400" dirty="0" smtClean="0"/>
              <a:t>Informowanie i rozpowszechnianie informacji o pomocy otrzymanej z EFRROW </a:t>
            </a:r>
          </a:p>
          <a:p>
            <a:r>
              <a:rPr lang="pl-PL" sz="1400" dirty="0" smtClean="0"/>
              <a:t>Niezwłoczne informowanie LGD o planowanych albo zaistniałych zdarzeniach w tym związanych ze zmianą sytuacji faktycznej lub prawnej </a:t>
            </a:r>
            <a:r>
              <a:rPr lang="pl-PL" sz="1400" dirty="0" err="1" smtClean="0"/>
              <a:t>grantobiorcy</a:t>
            </a:r>
            <a:r>
              <a:rPr lang="pl-PL" sz="1400" dirty="0" smtClean="0"/>
              <a:t>, mogących mieć wpływ na realizacje zadania, wypłatę grantu, wypełnia warunków określonych w umowie.</a:t>
            </a:r>
          </a:p>
          <a:p>
            <a:endParaRPr lang="pl-PL" sz="1200" dirty="0"/>
          </a:p>
          <a:p>
            <a:endParaRPr lang="pl-PL" sz="1200" dirty="0" smtClean="0"/>
          </a:p>
          <a:p>
            <a:endParaRPr lang="pl-PL" sz="1200" dirty="0"/>
          </a:p>
          <a:p>
            <a:endParaRPr lang="pl-PL" sz="1200" dirty="0" smtClean="0"/>
          </a:p>
          <a:p>
            <a:endParaRPr lang="pl-PL" sz="1200" dirty="0"/>
          </a:p>
          <a:p>
            <a:endParaRPr lang="pl-PL" sz="1200" dirty="0" smtClean="0"/>
          </a:p>
          <a:p>
            <a:endParaRPr lang="pl-PL" sz="1200" dirty="0"/>
          </a:p>
          <a:p>
            <a:endParaRPr lang="pl-PL" sz="1200" dirty="0" smtClean="0"/>
          </a:p>
          <a:p>
            <a:endParaRPr lang="pl-PL" sz="1200" dirty="0"/>
          </a:p>
          <a:p>
            <a:endParaRPr lang="pl-PL" sz="1200" dirty="0" smtClean="0"/>
          </a:p>
          <a:p>
            <a:endParaRPr lang="pl-PL" sz="1200" dirty="0"/>
          </a:p>
          <a:p>
            <a:endParaRPr lang="pl-PL" sz="1200" dirty="0"/>
          </a:p>
        </p:txBody>
      </p:sp>
    </p:spTree>
    <p:extLst>
      <p:ext uri="{BB962C8B-B14F-4D97-AF65-F5344CB8AC3E}">
        <p14:creationId xmlns:p14="http://schemas.microsoft.com/office/powerpoint/2010/main" val="1796433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78098"/>
          </a:xfrm>
        </p:spPr>
        <p:txBody>
          <a:bodyPr>
            <a:normAutofit/>
          </a:bodyPr>
          <a:lstStyle/>
          <a:p>
            <a:r>
              <a:rPr lang="pl-PL" sz="2800" dirty="0" smtClean="0"/>
              <a:t>Rozliczenie </a:t>
            </a:r>
            <a:r>
              <a:rPr lang="pl-PL" sz="2800" dirty="0" smtClean="0"/>
              <a:t>zadania</a:t>
            </a:r>
            <a:endParaRPr lang="pl-PL" sz="2800" dirty="0"/>
          </a:p>
        </p:txBody>
      </p:sp>
      <p:sp>
        <p:nvSpPr>
          <p:cNvPr id="3" name="Symbol zastępczy zawartości 2"/>
          <p:cNvSpPr>
            <a:spLocks noGrp="1"/>
          </p:cNvSpPr>
          <p:nvPr>
            <p:ph idx="1"/>
          </p:nvPr>
        </p:nvSpPr>
        <p:spPr>
          <a:xfrm>
            <a:off x="539552" y="1772816"/>
            <a:ext cx="8229600" cy="3744416"/>
          </a:xfrm>
        </p:spPr>
        <p:txBody>
          <a:bodyPr>
            <a:normAutofit/>
          </a:bodyPr>
          <a:lstStyle/>
          <a:p>
            <a:r>
              <a:rPr lang="pl-PL" sz="1400" dirty="0" smtClean="0"/>
              <a:t>Każdy </a:t>
            </a:r>
            <a:r>
              <a:rPr lang="pl-PL" sz="1400" dirty="0" err="1" smtClean="0"/>
              <a:t>grantobiorca</a:t>
            </a:r>
            <a:r>
              <a:rPr lang="pl-PL" sz="1400" dirty="0" smtClean="0"/>
              <a:t> zobowiązuje się do złożenia wniosku o rozliczenie grantu wraz z dokumentami potwierdzającymi realizacje zadania i poniesienia kosztów </a:t>
            </a:r>
          </a:p>
          <a:p>
            <a:r>
              <a:rPr lang="pl-PL" sz="1400" dirty="0" smtClean="0"/>
              <a:t>Wniosek sporządzany jest na formularzu udostępnionym przez LGD. Integralna cześć wniosku o rozliczenie grantu stanowi sprawozdanie z realizacji przez </a:t>
            </a:r>
            <a:r>
              <a:rPr lang="pl-PL" sz="1400" dirty="0" err="1" smtClean="0"/>
              <a:t>grantobiorcę</a:t>
            </a:r>
            <a:r>
              <a:rPr lang="pl-PL" sz="1400" dirty="0" smtClean="0"/>
              <a:t> zadania</a:t>
            </a:r>
          </a:p>
          <a:p>
            <a:r>
              <a:rPr lang="pl-PL" sz="1400" dirty="0" smtClean="0"/>
              <a:t>Wniosek wraz z załącznikami składa się w Biurze LGD w formie jednego egzemplarza wniosku w wersji papierowej wraz z załącznikami oraz jednego egzemplarza w wersji elektronicznej</a:t>
            </a:r>
          </a:p>
          <a:p>
            <a:r>
              <a:rPr lang="pl-PL" sz="1400" dirty="0" smtClean="0"/>
              <a:t>Weryfikacja wniosku trwa 21 dni od dnia jego złożenia</a:t>
            </a:r>
          </a:p>
          <a:p>
            <a:r>
              <a:rPr lang="pl-PL" sz="1400" dirty="0" smtClean="0"/>
              <a:t>Bieg terminu wniosku o  rozliczenie grantu ulega zawieszeniu, w przypadku : uzupełnienia lub poprawy wniosku o rozliczenie grantu o termin wskazany w piśmie; gdy w chwili złożenia wniosku jest prowadzona kontrola zadania do czasu zakończenia kontroli lub przekazania informacji o wykonaniu zaleceń pokontrolnych w razie ich sformułowania</a:t>
            </a:r>
          </a:p>
          <a:p>
            <a:r>
              <a:rPr lang="pl-PL" sz="1400" dirty="0" smtClean="0"/>
              <a:t>LGD może jednokrotnie pisemnie wezwać </a:t>
            </a:r>
            <a:r>
              <a:rPr lang="pl-PL" sz="1400" dirty="0" err="1" smtClean="0"/>
              <a:t>grantobiorcę</a:t>
            </a:r>
            <a:r>
              <a:rPr lang="pl-PL" sz="1400" dirty="0" smtClean="0"/>
              <a:t> do uzupełnienia lub poprawy wniosku o rozliczenie grantu lub dostarczenia dodatkowych dokumentów i złożenia dodatkowych wyjaśnień, wyznaczając </a:t>
            </a:r>
            <a:r>
              <a:rPr lang="pl-PL" sz="1400" dirty="0" err="1" smtClean="0"/>
              <a:t>grantobiorcy</a:t>
            </a:r>
            <a:r>
              <a:rPr lang="pl-PL" sz="1400" dirty="0" smtClean="0"/>
              <a:t> termin max. 7 dni.</a:t>
            </a:r>
            <a:endParaRPr lang="pl-PL" sz="1400" dirty="0"/>
          </a:p>
        </p:txBody>
      </p:sp>
    </p:spTree>
    <p:extLst>
      <p:ext uri="{BB962C8B-B14F-4D97-AF65-F5344CB8AC3E}">
        <p14:creationId xmlns:p14="http://schemas.microsoft.com/office/powerpoint/2010/main" val="2213896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txBox="1">
            <a:spLocks noGrp="1"/>
          </p:cNvSpPr>
          <p:nvPr>
            <p:ph type="title"/>
          </p:nvPr>
        </p:nvSpPr>
        <p:spPr>
          <a:xfrm>
            <a:off x="467544" y="404664"/>
            <a:ext cx="8229600" cy="523220"/>
          </a:xfrm>
          <a:prstGeom prst="rect">
            <a:avLst/>
          </a:prstGeom>
          <a:noFill/>
        </p:spPr>
        <p:txBody>
          <a:bodyPr wrap="square" rtlCol="0">
            <a:spAutoFit/>
          </a:bodyPr>
          <a:lstStyle/>
          <a:p>
            <a:r>
              <a:rPr lang="pl-PL" sz="2800" dirty="0" smtClean="0"/>
              <a:t>Schemat oceny wniosku o rozliczenie grantu</a:t>
            </a:r>
            <a:endParaRPr lang="pl-PL" sz="2800" dirty="0"/>
          </a:p>
        </p:txBody>
      </p:sp>
      <p:graphicFrame>
        <p:nvGraphicFramePr>
          <p:cNvPr id="7" name="Symbol zastępczy zawartości 6"/>
          <p:cNvGraphicFramePr>
            <a:graphicFrameLocks noGrp="1"/>
          </p:cNvGraphicFramePr>
          <p:nvPr>
            <p:ph idx="1"/>
            <p:extLst>
              <p:ext uri="{D42A27DB-BD31-4B8C-83A1-F6EECF244321}">
                <p14:modId xmlns:p14="http://schemas.microsoft.com/office/powerpoint/2010/main" val="3554199229"/>
              </p:ext>
            </p:extLst>
          </p:nvPr>
        </p:nvGraphicFramePr>
        <p:xfrm>
          <a:off x="467544" y="1556792"/>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0112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normAutofit/>
          </a:bodyPr>
          <a:lstStyle/>
          <a:p>
            <a:r>
              <a:rPr lang="pl-PL" sz="2800" dirty="0" smtClean="0"/>
              <a:t>Monitoring i kontrola</a:t>
            </a:r>
            <a:endParaRPr lang="pl-PL" sz="2800" dirty="0"/>
          </a:p>
        </p:txBody>
      </p:sp>
      <p:sp>
        <p:nvSpPr>
          <p:cNvPr id="3" name="Symbol zastępczy zawartości 2"/>
          <p:cNvSpPr>
            <a:spLocks noGrp="1"/>
          </p:cNvSpPr>
          <p:nvPr>
            <p:ph idx="1"/>
          </p:nvPr>
        </p:nvSpPr>
        <p:spPr>
          <a:xfrm>
            <a:off x="457200" y="1196752"/>
            <a:ext cx="8229600" cy="4929411"/>
          </a:xfrm>
        </p:spPr>
        <p:txBody>
          <a:bodyPr>
            <a:normAutofit/>
          </a:bodyPr>
          <a:lstStyle/>
          <a:p>
            <a:r>
              <a:rPr lang="pl-PL" sz="1400" dirty="0" err="1" smtClean="0"/>
              <a:t>Grantobiorca</a:t>
            </a:r>
            <a:r>
              <a:rPr lang="pl-PL" sz="1400" dirty="0" smtClean="0"/>
              <a:t> ma obowiązek poddania się monitoringowi i kontroli realizacji zadania , której celem jest sprawdzenie prawidłowości merytorycznej (osiąganie wskaźników produktu i rezultatu) i finansowej (prawidłowości wydatkowania grantu , dokumentacja finansowo-księgowa) realizacja zadania, sporządzania dokumentacja z realizacji zadania oraz informowania i rozpowszechniania informacji o źródle finansowania zadania.</a:t>
            </a:r>
          </a:p>
          <a:p>
            <a:r>
              <a:rPr lang="pl-PL" sz="1400" dirty="0" smtClean="0"/>
              <a:t>MONITORING realizacji zadania – przeprowadzany w miejscu realizacji zadania lub siedzibie </a:t>
            </a:r>
            <a:r>
              <a:rPr lang="pl-PL" sz="1400" dirty="0" err="1" smtClean="0"/>
              <a:t>grantpbiorcy</a:t>
            </a:r>
            <a:r>
              <a:rPr lang="pl-PL" sz="1400" dirty="0" smtClean="0"/>
              <a:t>, w okresie realizacji zadania przed złożeniem przez </a:t>
            </a:r>
            <a:r>
              <a:rPr lang="pl-PL" sz="1400" dirty="0" err="1" smtClean="0"/>
              <a:t>grantobiorcę</a:t>
            </a:r>
            <a:r>
              <a:rPr lang="pl-PL" sz="1400" dirty="0" smtClean="0"/>
              <a:t> wniosku o rozliczenie grantu</a:t>
            </a:r>
          </a:p>
          <a:p>
            <a:r>
              <a:rPr lang="pl-PL" sz="1400" dirty="0" smtClean="0"/>
              <a:t>KONTROLA realizacji zadania – przeprowadzana w miejscu realizacji zadania lub siedzibie </a:t>
            </a:r>
            <a:r>
              <a:rPr lang="pl-PL" sz="1400" dirty="0" err="1" smtClean="0"/>
              <a:t>grantobiorcy</a:t>
            </a:r>
            <a:r>
              <a:rPr lang="pl-PL" sz="1400" dirty="0" smtClean="0"/>
              <a:t> po zakończeniu realizacji zadania , przed dokonaniem płatności końcowej/zatwierdzeniem rozliczenia</a:t>
            </a:r>
          </a:p>
          <a:p>
            <a:r>
              <a:rPr lang="pl-PL" sz="1400" dirty="0" smtClean="0"/>
              <a:t>Kontrola zadania może być również w okresie trwałości projektu ( 5 lat od dokonania płatności końcowej)</a:t>
            </a:r>
          </a:p>
          <a:p>
            <a:r>
              <a:rPr lang="pl-PL" sz="1400" dirty="0" smtClean="0"/>
              <a:t>W przypadku stwierdzenia nieprawidłowości w realizacji zadania w celu sprawdzenia wykonania zaleceń pokontrolnych, LGD ma prawo przeprowadzić monitoring i kontrolę bez konieczności informowania </a:t>
            </a:r>
            <a:r>
              <a:rPr lang="pl-PL" sz="1400" dirty="0" err="1" smtClean="0"/>
              <a:t>grantobiorcy</a:t>
            </a:r>
            <a:endParaRPr lang="pl-PL" sz="1400" dirty="0"/>
          </a:p>
        </p:txBody>
      </p:sp>
    </p:spTree>
    <p:extLst>
      <p:ext uri="{BB962C8B-B14F-4D97-AF65-F5344CB8AC3E}">
        <p14:creationId xmlns:p14="http://schemas.microsoft.com/office/powerpoint/2010/main" val="235412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dirty="0"/>
          </a:p>
        </p:txBody>
      </p:sp>
      <p:sp>
        <p:nvSpPr>
          <p:cNvPr id="3" name="Symbol zastępczy zawartości 2"/>
          <p:cNvSpPr>
            <a:spLocks noGrp="1"/>
          </p:cNvSpPr>
          <p:nvPr>
            <p:ph idx="1"/>
          </p:nvPr>
        </p:nvSpPr>
        <p:spPr/>
        <p:txBody>
          <a:bodyPr/>
          <a:lstStyle/>
          <a:p>
            <a:endParaRPr lang="pl-PL" dirty="0" smtClean="0"/>
          </a:p>
          <a:p>
            <a:endParaRPr lang="pl-PL" dirty="0"/>
          </a:p>
          <a:p>
            <a:endParaRPr lang="pl-PL" dirty="0" smtClean="0"/>
          </a:p>
          <a:p>
            <a:endParaRPr lang="pl-PL" dirty="0"/>
          </a:p>
          <a:p>
            <a:pPr marL="0" indent="0" algn="ctr">
              <a:buNone/>
            </a:pPr>
            <a:r>
              <a:rPr lang="pl-PL" sz="2800" dirty="0" smtClean="0"/>
              <a:t>Dziękujemy za uwagę </a:t>
            </a:r>
            <a:r>
              <a:rPr lang="pl-PL" sz="2800" dirty="0" smtClean="0">
                <a:sym typeface="Wingdings" panose="05000000000000000000" pitchFamily="2" charset="2"/>
              </a:rPr>
              <a:t></a:t>
            </a:r>
            <a:endParaRPr lang="pl-PL" sz="2800" dirty="0"/>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505" y="116632"/>
            <a:ext cx="8925712" cy="1478046"/>
          </a:xfrm>
        </p:spPr>
      </p:pic>
    </p:spTree>
    <p:extLst>
      <p:ext uri="{BB962C8B-B14F-4D97-AF65-F5344CB8AC3E}">
        <p14:creationId xmlns:p14="http://schemas.microsoft.com/office/powerpoint/2010/main" val="1379732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normAutofit fontScale="90000"/>
          </a:bodyPr>
          <a:lstStyle/>
          <a:p>
            <a:r>
              <a:rPr lang="pl-PL" sz="2800" dirty="0" smtClean="0"/>
              <a:t>Charakterystyka LSR - grupy </a:t>
            </a:r>
            <a:r>
              <a:rPr lang="pl-PL" sz="2800" dirty="0" err="1" smtClean="0"/>
              <a:t>defaworyzowane</a:t>
            </a:r>
            <a:r>
              <a:rPr lang="pl-PL" sz="2800" dirty="0" smtClean="0"/>
              <a:t> </a:t>
            </a:r>
            <a:endParaRPr lang="pl-PL" sz="2800" dirty="0"/>
          </a:p>
        </p:txBody>
      </p:sp>
      <p:graphicFrame>
        <p:nvGraphicFramePr>
          <p:cNvPr id="5" name="Symbol zastępczy zawartości 4"/>
          <p:cNvGraphicFramePr>
            <a:graphicFrameLocks noGrp="1"/>
          </p:cNvGraphicFramePr>
          <p:nvPr>
            <p:ph idx="1"/>
            <p:extLst>
              <p:ext uri="{D42A27DB-BD31-4B8C-83A1-F6EECF244321}">
                <p14:modId xmlns:p14="http://schemas.microsoft.com/office/powerpoint/2010/main" val="322205883"/>
              </p:ext>
            </p:extLst>
          </p:nvPr>
        </p:nvGraphicFramePr>
        <p:xfrm>
          <a:off x="467544" y="1412776"/>
          <a:ext cx="8219256" cy="47133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952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800" dirty="0"/>
              <a:t>Charakterystyka LSR – cele, przedsięwzięcia, wskaźniki</a:t>
            </a:r>
          </a:p>
        </p:txBody>
      </p:sp>
      <p:sp>
        <p:nvSpPr>
          <p:cNvPr id="3" name="Symbol zastępczy zawartości 2"/>
          <p:cNvSpPr>
            <a:spLocks noGrp="1"/>
          </p:cNvSpPr>
          <p:nvPr>
            <p:ph idx="1"/>
          </p:nvPr>
        </p:nvSpPr>
        <p:spPr/>
        <p:txBody>
          <a:bodyPr>
            <a:normAutofit/>
          </a:bodyPr>
          <a:lstStyle/>
          <a:p>
            <a:pPr marL="0" indent="0">
              <a:buNone/>
            </a:pPr>
            <a:r>
              <a:rPr lang="pl-PL" sz="1600" dirty="0" smtClean="0"/>
              <a:t>Zakresy tematyczne, w ramach których można składać wnioski o przyznanie grantu:</a:t>
            </a:r>
          </a:p>
          <a:p>
            <a:r>
              <a:rPr lang="pl-PL" sz="1600" dirty="0" smtClean="0"/>
              <a:t>Oferta kulturalna 300.000,00 zł</a:t>
            </a:r>
          </a:p>
          <a:p>
            <a:r>
              <a:rPr lang="pl-PL" sz="1600" dirty="0" smtClean="0"/>
              <a:t>Czas wolny dla dzieci, młodzieży i seniorów 100.000,00 zł</a:t>
            </a:r>
          </a:p>
          <a:p>
            <a:r>
              <a:rPr lang="pl-PL" sz="1600" dirty="0" smtClean="0"/>
              <a:t>Promocja przedsiębiorczości 120.000,00 zł</a:t>
            </a:r>
          </a:p>
          <a:p>
            <a:r>
              <a:rPr lang="pl-PL" sz="1600" dirty="0" smtClean="0"/>
              <a:t>Produkty turystyczne 60.000,00 zł</a:t>
            </a:r>
          </a:p>
          <a:p>
            <a:r>
              <a:rPr lang="pl-PL" sz="1600" dirty="0" smtClean="0"/>
              <a:t>Inicjatywy </a:t>
            </a:r>
            <a:r>
              <a:rPr lang="pl-PL" sz="1600" dirty="0" err="1" smtClean="0"/>
              <a:t>prośrodowiskowe</a:t>
            </a:r>
            <a:r>
              <a:rPr lang="pl-PL" sz="1600" dirty="0" smtClean="0"/>
              <a:t> 60.000,00 zł</a:t>
            </a:r>
          </a:p>
          <a:p>
            <a:endParaRPr lang="pl-PL" sz="1600" dirty="0"/>
          </a:p>
          <a:p>
            <a:pPr marL="0" indent="0">
              <a:buNone/>
            </a:pPr>
            <a:endParaRPr lang="pl-PL" sz="1600" dirty="0"/>
          </a:p>
        </p:txBody>
      </p:sp>
      <p:graphicFrame>
        <p:nvGraphicFramePr>
          <p:cNvPr id="4" name="Wykres 3"/>
          <p:cNvGraphicFramePr/>
          <p:nvPr>
            <p:extLst>
              <p:ext uri="{D42A27DB-BD31-4B8C-83A1-F6EECF244321}">
                <p14:modId xmlns:p14="http://schemas.microsoft.com/office/powerpoint/2010/main" val="2367543800"/>
              </p:ext>
            </p:extLst>
          </p:nvPr>
        </p:nvGraphicFramePr>
        <p:xfrm>
          <a:off x="323528" y="3717032"/>
          <a:ext cx="8640960" cy="28083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39092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260648"/>
            <a:ext cx="8229600" cy="1008112"/>
          </a:xfrm>
        </p:spPr>
        <p:txBody>
          <a:bodyPr>
            <a:normAutofit/>
          </a:bodyPr>
          <a:lstStyle/>
          <a:p>
            <a:r>
              <a:rPr lang="pl-PL" sz="2800" dirty="0"/>
              <a:t>Charakterystyka LSR – cele, przedsięwzięcia, wskaźniki</a:t>
            </a:r>
          </a:p>
        </p:txBody>
      </p:sp>
      <p:sp>
        <p:nvSpPr>
          <p:cNvPr id="3" name="Symbol zastępczy zawartości 2"/>
          <p:cNvSpPr>
            <a:spLocks noGrp="1"/>
          </p:cNvSpPr>
          <p:nvPr>
            <p:ph idx="1"/>
          </p:nvPr>
        </p:nvSpPr>
        <p:spPr>
          <a:xfrm>
            <a:off x="457200" y="1528193"/>
            <a:ext cx="8229600" cy="3845023"/>
          </a:xfrm>
        </p:spPr>
        <p:txBody>
          <a:bodyPr>
            <a:normAutofit/>
          </a:bodyPr>
          <a:lstStyle/>
          <a:p>
            <a:r>
              <a:rPr lang="pl-PL" sz="1600" dirty="0" smtClean="0"/>
              <a:t>Zakres tematyczny: </a:t>
            </a:r>
            <a:r>
              <a:rPr lang="pl-PL" sz="1600" i="1" dirty="0" smtClean="0"/>
              <a:t>Oferta </a:t>
            </a:r>
            <a:r>
              <a:rPr lang="pl-PL" sz="1600" i="1" dirty="0" smtClean="0"/>
              <a:t>kulturalna (</a:t>
            </a:r>
            <a:r>
              <a:rPr lang="pl-PL" sz="1200" i="1" dirty="0" smtClean="0"/>
              <a:t>zakres z rozporządzenia: zachowanie dziedzictwa lokalnego)</a:t>
            </a:r>
            <a:endParaRPr lang="pl-PL" sz="1200" i="1" dirty="0" smtClean="0"/>
          </a:p>
          <a:p>
            <a:endParaRPr lang="pl-PL" sz="1600" i="1" dirty="0"/>
          </a:p>
        </p:txBody>
      </p:sp>
      <p:graphicFrame>
        <p:nvGraphicFramePr>
          <p:cNvPr id="4" name="Tabela 3"/>
          <p:cNvGraphicFramePr>
            <a:graphicFrameLocks noGrp="1"/>
          </p:cNvGraphicFramePr>
          <p:nvPr>
            <p:extLst>
              <p:ext uri="{D42A27DB-BD31-4B8C-83A1-F6EECF244321}">
                <p14:modId xmlns:p14="http://schemas.microsoft.com/office/powerpoint/2010/main" val="1799577030"/>
              </p:ext>
            </p:extLst>
          </p:nvPr>
        </p:nvGraphicFramePr>
        <p:xfrm>
          <a:off x="395536" y="1988840"/>
          <a:ext cx="8424936" cy="3391027"/>
        </p:xfrm>
        <a:graphic>
          <a:graphicData uri="http://schemas.openxmlformats.org/drawingml/2006/table">
            <a:tbl>
              <a:tblPr firstRow="1" bandRow="1">
                <a:tableStyleId>{7DF18680-E054-41AD-8BC1-D1AEF772440D}</a:tableStyleId>
              </a:tblPr>
              <a:tblGrid>
                <a:gridCol w="2583772"/>
                <a:gridCol w="2442668"/>
                <a:gridCol w="1730192"/>
                <a:gridCol w="1668304"/>
              </a:tblGrid>
              <a:tr h="329184">
                <a:tc gridSpan="4">
                  <a:txBody>
                    <a:bodyPr/>
                    <a:lstStyle/>
                    <a:p>
                      <a:r>
                        <a:rPr lang="pl-PL" sz="1200" dirty="0" smtClean="0"/>
                        <a:t>CEL OGÓLNY nr 2 Rozwój turystyki,</a:t>
                      </a:r>
                      <a:r>
                        <a:rPr lang="pl-PL" sz="1200" baseline="0" dirty="0" smtClean="0"/>
                        <a:t> kultury i rekreacji na obszarze LGD</a:t>
                      </a:r>
                      <a:endParaRPr lang="pl-PL"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5">
                        <a:lumMod val="50000"/>
                      </a:schemeClr>
                    </a:solidFill>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tr>
              <a:tr h="469640">
                <a:tc gridSpan="4">
                  <a:txBody>
                    <a:bodyPr/>
                    <a:lstStyle/>
                    <a:p>
                      <a:r>
                        <a:rPr lang="pl-PL" sz="1200" dirty="0" smtClean="0"/>
                        <a:t>Cel</a:t>
                      </a:r>
                      <a:r>
                        <a:rPr lang="pl-PL" sz="1200" baseline="0" dirty="0" smtClean="0"/>
                        <a:t> szczegółowy 2.2 Zwiększenie dostępności do kultury mieszkańców LGD oraz budowanie marki kulturalnej obszaru</a:t>
                      </a:r>
                      <a:endParaRPr lang="pl-PL"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5">
                        <a:lumMod val="75000"/>
                      </a:schemeClr>
                    </a:solidFill>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tr>
              <a:tr h="507298">
                <a:tc>
                  <a:txBody>
                    <a:bodyPr/>
                    <a:lstStyle/>
                    <a:p>
                      <a:r>
                        <a:rPr lang="pl-PL" sz="1200" dirty="0" smtClean="0"/>
                        <a:t>Nazwa</a:t>
                      </a:r>
                      <a:r>
                        <a:rPr lang="pl-PL" dirty="0" smtClean="0"/>
                        <a:t> </a:t>
                      </a:r>
                      <a:r>
                        <a:rPr lang="pl-PL" sz="1200" dirty="0" smtClean="0"/>
                        <a:t>przedsięwzięcia</a:t>
                      </a:r>
                      <a:endParaRPr lang="pl-PL" dirty="0"/>
                    </a:p>
                  </a:txBody>
                  <a:tcPr>
                    <a:lnL w="12700" cap="flat" cmpd="sng" algn="ctr">
                      <a:no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a:txBody>
                    <a:bodyPr/>
                    <a:lstStyle/>
                    <a:p>
                      <a:r>
                        <a:rPr lang="pl-PL" sz="1200" dirty="0" smtClean="0"/>
                        <a:t>Nazwa</a:t>
                      </a:r>
                      <a:r>
                        <a:rPr lang="pl-PL" sz="1200" baseline="0" dirty="0" smtClean="0"/>
                        <a:t> wskaźnika produktu</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a:txBody>
                    <a:bodyPr/>
                    <a:lstStyle/>
                    <a:p>
                      <a:r>
                        <a:rPr lang="pl-PL" sz="1200" dirty="0" smtClean="0"/>
                        <a:t>Wartość z jednostką miary</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a:txBody>
                    <a:bodyPr/>
                    <a:lstStyle/>
                    <a:p>
                      <a:r>
                        <a:rPr lang="pl-PL" sz="1200" dirty="0" smtClean="0"/>
                        <a:t>Planowane wsparcie</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r>
              <a:tr h="1033207">
                <a:tc>
                  <a:txBody>
                    <a:bodyPr/>
                    <a:lstStyle/>
                    <a:p>
                      <a:r>
                        <a:rPr lang="pl-PL" sz="1200" dirty="0" smtClean="0"/>
                        <a:t>Przedsięwzięcie</a:t>
                      </a:r>
                      <a:r>
                        <a:rPr lang="pl-PL" sz="1200" baseline="0" dirty="0" smtClean="0"/>
                        <a:t> 2.2.2 Wypracowanie i rozbudowa ofert kulturalnej z myślą o mieszkańcach z różnych grup wiekowych</a:t>
                      </a:r>
                      <a:endParaRPr lang="pl-PL" sz="1200" dirty="0"/>
                    </a:p>
                  </a:txBody>
                  <a:tcPr>
                    <a:lnL w="12700" cap="flat" cmpd="sng" algn="ctr">
                      <a:no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5">
                        <a:lumMod val="20000"/>
                        <a:lumOff val="80000"/>
                      </a:schemeClr>
                    </a:solidFill>
                  </a:tcPr>
                </a:tc>
                <a:tc>
                  <a:txBody>
                    <a:bodyPr/>
                    <a:lstStyle/>
                    <a:p>
                      <a:r>
                        <a:rPr lang="pl-PL" sz="1200" dirty="0" smtClean="0"/>
                        <a:t>Liczba podmiotów działających w sferze kultury , które otrzymały wsparcie w ramach realizacji LSR</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5">
                        <a:lumMod val="20000"/>
                        <a:lumOff val="80000"/>
                      </a:schemeClr>
                    </a:solidFill>
                  </a:tcPr>
                </a:tc>
                <a:tc>
                  <a:txBody>
                    <a:bodyPr/>
                    <a:lstStyle/>
                    <a:p>
                      <a:r>
                        <a:rPr lang="pl-PL" sz="1200" dirty="0" smtClean="0"/>
                        <a:t> 10</a:t>
                      </a:r>
                      <a:r>
                        <a:rPr lang="pl-PL" sz="1200" baseline="0" dirty="0" smtClean="0"/>
                        <a:t> sztuk</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5">
                        <a:lumMod val="20000"/>
                        <a:lumOff val="80000"/>
                      </a:schemeClr>
                    </a:solidFill>
                  </a:tcPr>
                </a:tc>
                <a:tc>
                  <a:txBody>
                    <a:bodyPr/>
                    <a:lstStyle/>
                    <a:p>
                      <a:r>
                        <a:rPr lang="pl-PL" sz="1200" dirty="0" smtClean="0"/>
                        <a:t>300 000,00 zł</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5">
                        <a:lumMod val="20000"/>
                        <a:lumOff val="80000"/>
                      </a:schemeClr>
                    </a:solidFill>
                  </a:tcPr>
                </a:tc>
              </a:tr>
              <a:tr h="544400">
                <a:tc gridSpan="2">
                  <a:txBody>
                    <a:bodyPr/>
                    <a:lstStyle/>
                    <a:p>
                      <a:r>
                        <a:rPr lang="pl-PL" sz="1200" dirty="0" smtClean="0"/>
                        <a:t>Wskaźnik</a:t>
                      </a:r>
                      <a:r>
                        <a:rPr lang="pl-PL" sz="1200" baseline="0" dirty="0" smtClean="0"/>
                        <a:t> rezultatu</a:t>
                      </a:r>
                      <a:endParaRPr lang="pl-PL" sz="1200" dirty="0"/>
                    </a:p>
                  </a:txBody>
                  <a:tcPr>
                    <a:lnL w="12700" cap="flat" cmpd="sng" algn="ctr">
                      <a:no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hMerge="1">
                  <a:txBody>
                    <a:bodyPr/>
                    <a:lstStyle/>
                    <a:p>
                      <a:endParaRPr lang="pl-PL" sz="1200" dirty="0"/>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200" dirty="0" smtClean="0"/>
                        <a:t>Wartość</a:t>
                      </a:r>
                      <a:r>
                        <a:rPr lang="pl-PL" sz="1200" baseline="0" dirty="0" smtClean="0"/>
                        <a:t> z jednostką miary</a:t>
                      </a:r>
                      <a:endParaRPr lang="pl-PL" sz="1200" dirty="0" smtClean="0"/>
                    </a:p>
                    <a:p>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hMerge="1">
                  <a:txBody>
                    <a:bodyPr/>
                    <a:lstStyle/>
                    <a:p>
                      <a:endParaRPr lang="pl-PL" sz="1200" dirty="0"/>
                    </a:p>
                  </a:txBody>
                  <a:tcPr/>
                </a:tc>
              </a:tr>
              <a:tr h="507298">
                <a:tc gridSpan="2">
                  <a:txBody>
                    <a:bodyPr/>
                    <a:lstStyle/>
                    <a:p>
                      <a:r>
                        <a:rPr lang="pl-PL" sz="1200" dirty="0" smtClean="0"/>
                        <a:t>Liczba uczestników inicjatyw kulturalnych dostępnych dla mieszkańców obszaru</a:t>
                      </a:r>
                      <a:r>
                        <a:rPr lang="pl-PL" sz="1200" baseline="0" dirty="0" smtClean="0"/>
                        <a:t> objętych wsparciem w ramach grantu</a:t>
                      </a:r>
                      <a:endParaRPr lang="pl-PL" sz="1200" dirty="0"/>
                    </a:p>
                  </a:txBody>
                  <a:tcPr>
                    <a:lnL w="12700" cap="flat" cmpd="sng" algn="ctr">
                      <a:no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noFill/>
                      <a:prstDash val="solid"/>
                      <a:round/>
                      <a:headEnd type="none" w="med" len="med"/>
                      <a:tailEnd type="none" w="med" len="med"/>
                    </a:lnB>
                    <a:solidFill>
                      <a:schemeClr val="accent5">
                        <a:lumMod val="20000"/>
                        <a:lumOff val="80000"/>
                      </a:schemeClr>
                    </a:solidFill>
                  </a:tcPr>
                </a:tc>
                <a:tc hMerge="1">
                  <a:txBody>
                    <a:bodyPr/>
                    <a:lstStyle/>
                    <a:p>
                      <a:endParaRPr lang="pl-PL" sz="1200" dirty="0"/>
                    </a:p>
                  </a:txBody>
                  <a:tcPr/>
                </a:tc>
                <a:tc gridSpan="2">
                  <a:txBody>
                    <a:bodyPr/>
                    <a:lstStyle/>
                    <a:p>
                      <a:r>
                        <a:rPr lang="pl-PL" sz="1200" dirty="0" smtClean="0"/>
                        <a:t>3000 osób</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5">
                        <a:lumMod val="20000"/>
                        <a:lumOff val="80000"/>
                      </a:schemeClr>
                    </a:solidFill>
                  </a:tcPr>
                </a:tc>
                <a:tc hMerge="1">
                  <a:txBody>
                    <a:bodyPr/>
                    <a:lstStyle/>
                    <a:p>
                      <a:endParaRPr lang="pl-PL" sz="1200" dirty="0"/>
                    </a:p>
                  </a:txBody>
                  <a:tcPr/>
                </a:tc>
              </a:tr>
            </a:tbl>
          </a:graphicData>
        </a:graphic>
      </p:graphicFrame>
      <p:sp>
        <p:nvSpPr>
          <p:cNvPr id="5" name="pole tekstowe 4"/>
          <p:cNvSpPr txBox="1"/>
          <p:nvPr/>
        </p:nvSpPr>
        <p:spPr>
          <a:xfrm>
            <a:off x="395536" y="5589240"/>
            <a:ext cx="8424936" cy="553998"/>
          </a:xfrm>
          <a:prstGeom prst="rect">
            <a:avLst/>
          </a:prstGeom>
          <a:noFill/>
        </p:spPr>
        <p:txBody>
          <a:bodyPr wrap="square" rtlCol="0">
            <a:spAutoFit/>
          </a:bodyPr>
          <a:lstStyle/>
          <a:p>
            <a:r>
              <a:rPr lang="pl-PL" dirty="0" smtClean="0"/>
              <a:t>UWAGA! </a:t>
            </a:r>
            <a:r>
              <a:rPr lang="pl-PL" sz="1200" dirty="0" smtClean="0"/>
              <a:t>Każdy projekt musi być zgodny z zakresem tematycznym oraz przyczyniać się do osiągnięcia celów i wskaźników produktu i rezultatu określonych przez LGD w ogłoszeniu o naborze.</a:t>
            </a:r>
            <a:endParaRPr lang="pl-PL" dirty="0"/>
          </a:p>
        </p:txBody>
      </p:sp>
    </p:spTree>
    <p:extLst>
      <p:ext uri="{BB962C8B-B14F-4D97-AF65-F5344CB8AC3E}">
        <p14:creationId xmlns:p14="http://schemas.microsoft.com/office/powerpoint/2010/main" val="4204380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94122"/>
          </a:xfrm>
        </p:spPr>
        <p:txBody>
          <a:bodyPr>
            <a:normAutofit/>
          </a:bodyPr>
          <a:lstStyle/>
          <a:p>
            <a:r>
              <a:rPr lang="pl-PL" sz="2800" dirty="0"/>
              <a:t>Charakterystyka LSR – cele, przedsięwzięcia, wskaźniki</a:t>
            </a:r>
          </a:p>
        </p:txBody>
      </p:sp>
      <p:sp>
        <p:nvSpPr>
          <p:cNvPr id="3" name="Symbol zastępczy zawartości 2"/>
          <p:cNvSpPr>
            <a:spLocks noGrp="1"/>
          </p:cNvSpPr>
          <p:nvPr>
            <p:ph idx="1"/>
          </p:nvPr>
        </p:nvSpPr>
        <p:spPr>
          <a:xfrm>
            <a:off x="457200" y="1600200"/>
            <a:ext cx="8229600" cy="4853136"/>
          </a:xfrm>
        </p:spPr>
        <p:txBody>
          <a:bodyPr>
            <a:normAutofit/>
          </a:bodyPr>
          <a:lstStyle/>
          <a:p>
            <a:r>
              <a:rPr lang="pl-PL" sz="1600" i="1" dirty="0" smtClean="0"/>
              <a:t>Zakres tematyczny: Czas wolny dla dzieci, młodzieży i </a:t>
            </a:r>
            <a:r>
              <a:rPr lang="pl-PL" sz="1600" i="1" dirty="0" smtClean="0"/>
              <a:t>seniorów </a:t>
            </a:r>
            <a:r>
              <a:rPr lang="pl-PL" sz="1200" i="1" dirty="0" smtClean="0"/>
              <a:t> (zakres z rozporządzenia: wzmocnienie kapitału społecznego, w tym przez podnoszenie wiedzy społeczności lokalnej w zakresie ochrony środowiska i zmian klimatycznych, także z wykorzystaniem rozwiązań innowacyjnych)</a:t>
            </a:r>
            <a:endParaRPr lang="pl-PL" sz="1600" i="1" dirty="0"/>
          </a:p>
        </p:txBody>
      </p:sp>
      <p:graphicFrame>
        <p:nvGraphicFramePr>
          <p:cNvPr id="5" name="Tabela 4"/>
          <p:cNvGraphicFramePr>
            <a:graphicFrameLocks noGrp="1"/>
          </p:cNvGraphicFramePr>
          <p:nvPr>
            <p:extLst>
              <p:ext uri="{D42A27DB-BD31-4B8C-83A1-F6EECF244321}">
                <p14:modId xmlns:p14="http://schemas.microsoft.com/office/powerpoint/2010/main" val="2087093620"/>
              </p:ext>
            </p:extLst>
          </p:nvPr>
        </p:nvGraphicFramePr>
        <p:xfrm>
          <a:off x="323528" y="2348880"/>
          <a:ext cx="8640960" cy="4127584"/>
        </p:xfrm>
        <a:graphic>
          <a:graphicData uri="http://schemas.openxmlformats.org/drawingml/2006/table">
            <a:tbl>
              <a:tblPr firstRow="1" bandRow="1">
                <a:tableStyleId>{7DF18680-E054-41AD-8BC1-D1AEF772440D}</a:tableStyleId>
              </a:tblPr>
              <a:tblGrid>
                <a:gridCol w="2214246"/>
                <a:gridCol w="2142238"/>
                <a:gridCol w="2142238"/>
                <a:gridCol w="2142238"/>
              </a:tblGrid>
              <a:tr h="490925">
                <a:tc gridSpan="4">
                  <a:txBody>
                    <a:bodyPr/>
                    <a:lstStyle/>
                    <a:p>
                      <a:r>
                        <a:rPr lang="pl-PL" sz="1200" dirty="0" smtClean="0"/>
                        <a:t>CEL OGÓLNY nr 3 Rozwój wysokiej jakości przestrzeni</a:t>
                      </a:r>
                      <a:endParaRPr lang="pl-PL" sz="1200" b="0" dirty="0"/>
                    </a:p>
                  </a:txBody>
                  <a:tcPr>
                    <a:lnB w="12700" cap="flat" cmpd="sng" algn="ctr">
                      <a:solidFill>
                        <a:schemeClr val="accent6">
                          <a:lumMod val="75000"/>
                        </a:schemeClr>
                      </a:solidFill>
                      <a:prstDash val="solid"/>
                      <a:round/>
                      <a:headEnd type="none" w="med" len="med"/>
                      <a:tailEnd type="none" w="med" len="med"/>
                    </a:lnB>
                    <a:solidFill>
                      <a:schemeClr val="accent5">
                        <a:lumMod val="50000"/>
                      </a:schemeClr>
                    </a:solidFill>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tr>
              <a:tr h="374434">
                <a:tc gridSpan="4">
                  <a:txBody>
                    <a:bodyPr/>
                    <a:lstStyle/>
                    <a:p>
                      <a:r>
                        <a:rPr lang="pl-PL" sz="1200" dirty="0" smtClean="0"/>
                        <a:t>Cel szczegółowy</a:t>
                      </a:r>
                      <a:r>
                        <a:rPr lang="pl-PL" sz="1200" baseline="0" dirty="0" smtClean="0"/>
                        <a:t> 3.1 Kreowanie atrakcyjnej oferty czasu wolnego wzmacniającej rozwój lokalnej społeczności</a:t>
                      </a:r>
                      <a:endParaRPr lang="pl-PL" sz="1200" dirty="0"/>
                    </a:p>
                  </a:txBody>
                  <a:tcP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5">
                        <a:lumMod val="75000"/>
                      </a:schemeClr>
                    </a:solidFill>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tr>
              <a:tr h="490925">
                <a:tc>
                  <a:txBody>
                    <a:bodyPr/>
                    <a:lstStyle/>
                    <a:p>
                      <a:r>
                        <a:rPr lang="pl-PL" sz="1200" dirty="0" smtClean="0"/>
                        <a:t>Nazwa</a:t>
                      </a:r>
                      <a:r>
                        <a:rPr lang="pl-PL" sz="1200" baseline="0" dirty="0" smtClean="0"/>
                        <a:t> przedsięwzięcia</a:t>
                      </a:r>
                      <a:endParaRPr lang="pl-PL" sz="1200" dirty="0"/>
                    </a:p>
                  </a:txBody>
                  <a:tcPr>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a:txBody>
                    <a:bodyPr/>
                    <a:lstStyle/>
                    <a:p>
                      <a:r>
                        <a:rPr lang="pl-PL" sz="1200" dirty="0" smtClean="0"/>
                        <a:t>Nazwa wskaźnika</a:t>
                      </a:r>
                      <a:r>
                        <a:rPr lang="pl-PL" sz="1200" baseline="0" dirty="0" smtClean="0"/>
                        <a:t> produktu</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a:txBody>
                    <a:bodyPr/>
                    <a:lstStyle/>
                    <a:p>
                      <a:r>
                        <a:rPr lang="pl-PL" sz="1200" dirty="0" smtClean="0"/>
                        <a:t>Wartość z jednostką miary</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a:txBody>
                    <a:bodyPr/>
                    <a:lstStyle/>
                    <a:p>
                      <a:r>
                        <a:rPr lang="pl-PL" sz="1200" dirty="0" smtClean="0"/>
                        <a:t>Planowane wsparcie</a:t>
                      </a:r>
                      <a:endParaRPr lang="pl-PL" sz="1200" dirty="0"/>
                    </a:p>
                  </a:txBody>
                  <a:tcPr>
                    <a:lnL w="12700" cap="flat" cmpd="sng" algn="ctr">
                      <a:solidFill>
                        <a:schemeClr val="accent6">
                          <a:lumMod val="75000"/>
                        </a:schemeClr>
                      </a:solidFill>
                      <a:prstDash val="solid"/>
                      <a:round/>
                      <a:headEnd type="none" w="med" len="med"/>
                      <a:tailEnd type="none" w="med" len="med"/>
                    </a:lnL>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r>
              <a:tr h="817335">
                <a:tc>
                  <a:txBody>
                    <a:bodyPr/>
                    <a:lstStyle/>
                    <a:p>
                      <a:r>
                        <a:rPr lang="pl-PL" sz="1200" dirty="0" smtClean="0"/>
                        <a:t>Przedsięwzięcie 3.1.1</a:t>
                      </a:r>
                      <a:r>
                        <a:rPr lang="pl-PL" sz="1200" baseline="0" dirty="0" smtClean="0"/>
                        <a:t> Rozwój oferty zajęć pozalekcyjnych dla dzieci i młodzieży</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20000"/>
                        <a:lumOff val="80000"/>
                      </a:schemeClr>
                    </a:solidFill>
                  </a:tcPr>
                </a:tc>
                <a:tc rowSpan="2">
                  <a:txBody>
                    <a:bodyPr/>
                    <a:lstStyle/>
                    <a:p>
                      <a:r>
                        <a:rPr lang="pl-PL" sz="1200" dirty="0" smtClean="0"/>
                        <a:t>Liczba inicjatyw,</a:t>
                      </a:r>
                      <a:r>
                        <a:rPr lang="pl-PL" sz="1200" baseline="0" dirty="0" smtClean="0"/>
                        <a:t> które zostały objęte wsparciem w ramach grantów na organizację czasu wolnego (dzieci i młodzież/seniorzy)</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20000"/>
                        <a:lumOff val="80000"/>
                      </a:schemeClr>
                    </a:solidFill>
                  </a:tcPr>
                </a:tc>
                <a:tc rowSpan="2">
                  <a:txBody>
                    <a:bodyPr/>
                    <a:lstStyle/>
                    <a:p>
                      <a:r>
                        <a:rPr lang="pl-PL" sz="1200" dirty="0" smtClean="0"/>
                        <a:t>5 sztuk (w tym 3 na rzecz dzieci i młodzieży)</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20000"/>
                        <a:lumOff val="80000"/>
                      </a:schemeClr>
                    </a:solidFill>
                  </a:tcPr>
                </a:tc>
                <a:tc rowSpan="2">
                  <a:txBody>
                    <a:bodyPr/>
                    <a:lstStyle/>
                    <a:p>
                      <a:r>
                        <a:rPr lang="pl-PL" sz="1200" dirty="0" smtClean="0"/>
                        <a:t>100.000.00</a:t>
                      </a:r>
                      <a:r>
                        <a:rPr lang="pl-PL" sz="1200" baseline="0" dirty="0" smtClean="0"/>
                        <a:t> zł</a:t>
                      </a:r>
                      <a:endParaRPr lang="pl-PL" sz="1200" dirty="0"/>
                    </a:p>
                  </a:txBody>
                  <a:tcPr>
                    <a:lnL w="12700" cap="flat" cmpd="sng" algn="ctr">
                      <a:solidFill>
                        <a:schemeClr val="accent6">
                          <a:lumMod val="75000"/>
                        </a:schemeClr>
                      </a:solidFill>
                      <a:prstDash val="solid"/>
                      <a:round/>
                      <a:headEnd type="none" w="med" len="med"/>
                      <a:tailEnd type="none" w="med" len="med"/>
                    </a:lnL>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20000"/>
                        <a:lumOff val="80000"/>
                      </a:schemeClr>
                    </a:solidFill>
                  </a:tcPr>
                </a:tc>
              </a:tr>
              <a:tr h="817335">
                <a:tc>
                  <a:txBody>
                    <a:bodyPr/>
                    <a:lstStyle/>
                    <a:p>
                      <a:r>
                        <a:rPr lang="pl-PL" sz="1200" dirty="0" smtClean="0"/>
                        <a:t>Przedsięwzięcie 3.1.2 Zwiększenie dostępności do oferty rozwojowej dla seniorów</a:t>
                      </a:r>
                      <a:endParaRPr lang="pl-PL" sz="1200" dirty="0"/>
                    </a:p>
                  </a:txBody>
                  <a:tcPr>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20000"/>
                        <a:lumOff val="80000"/>
                      </a:schemeClr>
                    </a:solidFill>
                  </a:tcPr>
                </a:tc>
                <a:tc vMerge="1">
                  <a:txBody>
                    <a:bodyPr/>
                    <a:lstStyle/>
                    <a:p>
                      <a:endParaRPr lang="pl-PL" sz="1200" dirty="0"/>
                    </a:p>
                  </a:txBody>
                  <a:tcPr/>
                </a:tc>
                <a:tc vMerge="1">
                  <a:txBody>
                    <a:bodyPr/>
                    <a:lstStyle/>
                    <a:p>
                      <a:endParaRPr lang="pl-PL" sz="1200" dirty="0"/>
                    </a:p>
                  </a:txBody>
                  <a:tcPr/>
                </a:tc>
                <a:tc vMerge="1">
                  <a:txBody>
                    <a:bodyPr/>
                    <a:lstStyle/>
                    <a:p>
                      <a:endParaRPr lang="pl-PL" sz="1200" dirty="0"/>
                    </a:p>
                  </a:txBody>
                  <a:tcPr/>
                </a:tc>
              </a:tr>
              <a:tr h="490925">
                <a:tc gridSpan="2">
                  <a:txBody>
                    <a:bodyPr/>
                    <a:lstStyle/>
                    <a:p>
                      <a:r>
                        <a:rPr lang="pl-PL" sz="1200" dirty="0" smtClean="0"/>
                        <a:t>Wskaźnik rezultatu</a:t>
                      </a:r>
                      <a:endParaRPr lang="pl-PL" sz="1200" dirty="0"/>
                    </a:p>
                  </a:txBody>
                  <a:tcPr>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hMerge="1">
                  <a:txBody>
                    <a:bodyPr/>
                    <a:lstStyle/>
                    <a:p>
                      <a:endParaRPr lang="pl-PL" dirty="0"/>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200" dirty="0" smtClean="0"/>
                        <a:t>Wartość</a:t>
                      </a:r>
                      <a:r>
                        <a:rPr lang="pl-PL" sz="1200" baseline="0" dirty="0" smtClean="0"/>
                        <a:t> z jednostką miary</a:t>
                      </a:r>
                      <a:endParaRPr lang="pl-PL" sz="1200" dirty="0" smtClean="0"/>
                    </a:p>
                    <a:p>
                      <a:endParaRPr lang="pl-PL" sz="1200" dirty="0"/>
                    </a:p>
                  </a:txBody>
                  <a:tcPr>
                    <a:lnL w="12700" cap="flat" cmpd="sng" algn="ctr">
                      <a:solidFill>
                        <a:schemeClr val="accent6">
                          <a:lumMod val="75000"/>
                        </a:schemeClr>
                      </a:solidFill>
                      <a:prstDash val="solid"/>
                      <a:round/>
                      <a:headEnd type="none" w="med" len="med"/>
                      <a:tailEnd type="none" w="med" len="med"/>
                    </a:lnL>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hMerge="1">
                  <a:txBody>
                    <a:bodyPr/>
                    <a:lstStyle/>
                    <a:p>
                      <a:endParaRPr lang="pl-PL" sz="1200" dirty="0"/>
                    </a:p>
                  </a:txBody>
                  <a:tcPr/>
                </a:tc>
              </a:tr>
              <a:tr h="635705">
                <a:tc gridSpan="2">
                  <a:txBody>
                    <a:bodyPr/>
                    <a:lstStyle/>
                    <a:p>
                      <a:r>
                        <a:rPr lang="pl-PL" sz="1200" dirty="0" smtClean="0"/>
                        <a:t>Liczba dzieci i młodzieży/seniorów</a:t>
                      </a:r>
                      <a:r>
                        <a:rPr lang="pl-PL" sz="1200" baseline="0" dirty="0" smtClean="0"/>
                        <a:t> uczestniczących w inicjatywach, które zostały objęte wsparciem w ramach grantów na organizację czasu wolnego</a:t>
                      </a:r>
                      <a:endParaRPr lang="pl-PL" sz="1200" dirty="0"/>
                    </a:p>
                  </a:txBody>
                  <a:tcPr>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20000"/>
                        <a:lumOff val="80000"/>
                      </a:schemeClr>
                    </a:solidFill>
                  </a:tcPr>
                </a:tc>
                <a:tc hMerge="1">
                  <a:txBody>
                    <a:bodyPr/>
                    <a:lstStyle/>
                    <a:p>
                      <a:endParaRPr lang="pl-PL" sz="1200" dirty="0"/>
                    </a:p>
                  </a:txBody>
                  <a:tcPr/>
                </a:tc>
                <a:tc gridSpan="2">
                  <a:txBody>
                    <a:bodyPr/>
                    <a:lstStyle/>
                    <a:p>
                      <a:r>
                        <a:rPr lang="pl-PL" sz="1200" dirty="0" smtClean="0"/>
                        <a:t>250 osób</a:t>
                      </a:r>
                      <a:endParaRPr lang="pl-PL" sz="1200" dirty="0"/>
                    </a:p>
                  </a:txBody>
                  <a:tcPr>
                    <a:lnL w="12700" cap="flat" cmpd="sng" algn="ctr">
                      <a:solidFill>
                        <a:schemeClr val="accent6">
                          <a:lumMod val="75000"/>
                        </a:schemeClr>
                      </a:solidFill>
                      <a:prstDash val="solid"/>
                      <a:round/>
                      <a:headEnd type="none" w="med" len="med"/>
                      <a:tailEnd type="none" w="med" len="med"/>
                    </a:lnL>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20000"/>
                        <a:lumOff val="80000"/>
                      </a:schemeClr>
                    </a:solidFill>
                  </a:tcPr>
                </a:tc>
                <a:tc hMerge="1">
                  <a:txBody>
                    <a:bodyPr/>
                    <a:lstStyle/>
                    <a:p>
                      <a:endParaRPr lang="pl-PL" sz="1200" dirty="0"/>
                    </a:p>
                  </a:txBody>
                  <a:tcPr/>
                </a:tc>
              </a:tr>
            </a:tbl>
          </a:graphicData>
        </a:graphic>
      </p:graphicFrame>
    </p:spTree>
    <p:extLst>
      <p:ext uri="{BB962C8B-B14F-4D97-AF65-F5344CB8AC3E}">
        <p14:creationId xmlns:p14="http://schemas.microsoft.com/office/powerpoint/2010/main" val="3545916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066130"/>
          </a:xfrm>
        </p:spPr>
        <p:txBody>
          <a:bodyPr>
            <a:normAutofit/>
          </a:bodyPr>
          <a:lstStyle/>
          <a:p>
            <a:r>
              <a:rPr lang="pl-PL" sz="2800" dirty="0"/>
              <a:t>Charakterystyka LSR – cele, przedsięwzięcia, wskaźniki</a:t>
            </a:r>
          </a:p>
        </p:txBody>
      </p:sp>
      <p:sp>
        <p:nvSpPr>
          <p:cNvPr id="3" name="Symbol zastępczy zawartości 2"/>
          <p:cNvSpPr>
            <a:spLocks noGrp="1"/>
          </p:cNvSpPr>
          <p:nvPr>
            <p:ph idx="1"/>
          </p:nvPr>
        </p:nvSpPr>
        <p:spPr/>
        <p:txBody>
          <a:bodyPr>
            <a:normAutofit/>
          </a:bodyPr>
          <a:lstStyle/>
          <a:p>
            <a:r>
              <a:rPr lang="pl-PL" sz="1600" dirty="0" smtClean="0"/>
              <a:t>Zakres tematyczny </a:t>
            </a:r>
            <a:r>
              <a:rPr lang="pl-PL" sz="1600" i="1" dirty="0" smtClean="0"/>
              <a:t>Promocja </a:t>
            </a:r>
            <a:r>
              <a:rPr lang="pl-PL" sz="1600" i="1" dirty="0"/>
              <a:t>przedsiębiorczości </a:t>
            </a:r>
            <a:r>
              <a:rPr lang="pl-PL" sz="1200" i="1" dirty="0"/>
              <a:t>(zakres z rozporządzenia: wzmocnienie kapitału społecznego, w tym przez podnoszenie wiedzy społeczności lokalnej w zakresie ochrony środowiska i zmian klimatycznych, także z wykorzystaniem rozwiązań innowacyjnych)</a:t>
            </a:r>
          </a:p>
          <a:p>
            <a:endParaRPr lang="pl-PL" sz="1600" i="1" dirty="0" smtClean="0"/>
          </a:p>
          <a:p>
            <a:pPr marL="0" indent="0">
              <a:buNone/>
            </a:pPr>
            <a:endParaRPr lang="pl-PL" sz="1600" i="1" dirty="0"/>
          </a:p>
        </p:txBody>
      </p:sp>
      <p:graphicFrame>
        <p:nvGraphicFramePr>
          <p:cNvPr id="4" name="Tabela 3"/>
          <p:cNvGraphicFramePr>
            <a:graphicFrameLocks noGrp="1"/>
          </p:cNvGraphicFramePr>
          <p:nvPr>
            <p:extLst>
              <p:ext uri="{D42A27DB-BD31-4B8C-83A1-F6EECF244321}">
                <p14:modId xmlns:p14="http://schemas.microsoft.com/office/powerpoint/2010/main" val="3674559166"/>
              </p:ext>
            </p:extLst>
          </p:nvPr>
        </p:nvGraphicFramePr>
        <p:xfrm>
          <a:off x="395536" y="2348880"/>
          <a:ext cx="8496944" cy="4248474"/>
        </p:xfrm>
        <a:graphic>
          <a:graphicData uri="http://schemas.openxmlformats.org/drawingml/2006/table">
            <a:tbl>
              <a:tblPr firstRow="1" bandRow="1">
                <a:tableStyleId>{7DF18680-E054-41AD-8BC1-D1AEF772440D}</a:tableStyleId>
              </a:tblPr>
              <a:tblGrid>
                <a:gridCol w="2520280"/>
                <a:gridCol w="2448272"/>
                <a:gridCol w="1872208"/>
                <a:gridCol w="1656184"/>
              </a:tblGrid>
              <a:tr h="583818">
                <a:tc gridSpan="4">
                  <a:txBody>
                    <a:bodyPr/>
                    <a:lstStyle/>
                    <a:p>
                      <a:r>
                        <a:rPr lang="pl-PL" sz="1200" dirty="0" smtClean="0"/>
                        <a:t>CEL OGÓLNY  nr 1 Rozwój i promowanie przedsiębiorczości</a:t>
                      </a:r>
                      <a:endParaRPr lang="pl-PL" sz="1200" dirty="0"/>
                    </a:p>
                  </a:txBody>
                  <a:tcPr>
                    <a:lnB w="12700" cap="flat" cmpd="sng" algn="ctr">
                      <a:solidFill>
                        <a:schemeClr val="accent6">
                          <a:lumMod val="75000"/>
                        </a:schemeClr>
                      </a:solidFill>
                      <a:prstDash val="solid"/>
                      <a:round/>
                      <a:headEnd type="none" w="med" len="med"/>
                      <a:tailEnd type="none" w="med" len="med"/>
                    </a:lnB>
                    <a:solidFill>
                      <a:schemeClr val="accent5">
                        <a:lumMod val="50000"/>
                      </a:schemeClr>
                    </a:solidFill>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tr>
              <a:tr h="583818">
                <a:tc gridSpan="4">
                  <a:txBody>
                    <a:bodyPr/>
                    <a:lstStyle/>
                    <a:p>
                      <a:r>
                        <a:rPr lang="pl-PL" sz="1200" dirty="0" smtClean="0"/>
                        <a:t>Cel szczegółowy 1.1 Rozwój istniejących</a:t>
                      </a:r>
                      <a:r>
                        <a:rPr lang="pl-PL" sz="1200" baseline="0" dirty="0" smtClean="0"/>
                        <a:t> i wsparcie dla nowych działalności gospodarczych wykorzystujących lokalne zasoby i zaspokajających potrzeby lokalnych społeczności</a:t>
                      </a:r>
                      <a:endParaRPr lang="pl-PL" sz="1200" dirty="0"/>
                    </a:p>
                  </a:txBody>
                  <a:tcP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5">
                        <a:lumMod val="75000"/>
                      </a:schemeClr>
                    </a:solidFill>
                  </a:tcPr>
                </a:tc>
                <a:tc hMerge="1">
                  <a:txBody>
                    <a:bodyPr/>
                    <a:lstStyle/>
                    <a:p>
                      <a:endParaRPr lang="pl-PL"/>
                    </a:p>
                  </a:txBody>
                  <a:tcPr/>
                </a:tc>
                <a:tc hMerge="1">
                  <a:txBody>
                    <a:bodyPr/>
                    <a:lstStyle/>
                    <a:p>
                      <a:endParaRPr lang="pl-PL"/>
                    </a:p>
                  </a:txBody>
                  <a:tcPr/>
                </a:tc>
                <a:tc hMerge="1">
                  <a:txBody>
                    <a:bodyPr/>
                    <a:lstStyle/>
                    <a:p>
                      <a:endParaRPr lang="pl-PL" dirty="0"/>
                    </a:p>
                  </a:txBody>
                  <a:tcPr/>
                </a:tc>
              </a:tr>
              <a:tr h="583818">
                <a:tc>
                  <a:txBody>
                    <a:bodyPr/>
                    <a:lstStyle/>
                    <a:p>
                      <a:r>
                        <a:rPr lang="pl-PL" sz="1200" dirty="0" smtClean="0"/>
                        <a:t>Nazwa</a:t>
                      </a:r>
                      <a:r>
                        <a:rPr lang="pl-PL" sz="1200" baseline="0" dirty="0" smtClean="0"/>
                        <a:t> przedsięwzięcia</a:t>
                      </a:r>
                      <a:endParaRPr lang="pl-PL" sz="1200" dirty="0"/>
                    </a:p>
                  </a:txBody>
                  <a:tcPr>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a:txBody>
                    <a:bodyPr/>
                    <a:lstStyle/>
                    <a:p>
                      <a:r>
                        <a:rPr lang="pl-PL" sz="1200" dirty="0" smtClean="0"/>
                        <a:t>Nazwa wskaźnika</a:t>
                      </a:r>
                      <a:r>
                        <a:rPr lang="pl-PL" sz="1200" baseline="0" dirty="0" smtClean="0"/>
                        <a:t> produktu</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a:txBody>
                    <a:bodyPr/>
                    <a:lstStyle/>
                    <a:p>
                      <a:r>
                        <a:rPr lang="pl-PL" sz="1200" dirty="0" smtClean="0"/>
                        <a:t>Wartość z jednostką miary</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a:txBody>
                    <a:bodyPr/>
                    <a:lstStyle/>
                    <a:p>
                      <a:r>
                        <a:rPr lang="pl-PL" sz="1200" dirty="0" smtClean="0"/>
                        <a:t>Planowane wsparcie</a:t>
                      </a:r>
                      <a:endParaRPr lang="pl-PL" sz="1200" dirty="0"/>
                    </a:p>
                  </a:txBody>
                  <a:tcPr>
                    <a:lnL w="12700" cap="flat" cmpd="sng" algn="ctr">
                      <a:solidFill>
                        <a:schemeClr val="accent6">
                          <a:lumMod val="75000"/>
                        </a:schemeClr>
                      </a:solidFill>
                      <a:prstDash val="solid"/>
                      <a:round/>
                      <a:headEnd type="none" w="med" len="med"/>
                      <a:tailEnd type="none" w="med" len="med"/>
                    </a:lnL>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r>
              <a:tr h="1243581">
                <a:tc>
                  <a:txBody>
                    <a:bodyPr/>
                    <a:lstStyle/>
                    <a:p>
                      <a:r>
                        <a:rPr lang="pl-PL" sz="1200" dirty="0" smtClean="0"/>
                        <a:t>Przedsięwzięcie 1.3.2 Zwiększenie</a:t>
                      </a:r>
                      <a:r>
                        <a:rPr lang="pl-PL" sz="1200" baseline="0" dirty="0" smtClean="0"/>
                        <a:t> dostępu do informacji o przedsiębiorczości i jej promocja, w tym poprzez uruchomienie platformy internetowej</a:t>
                      </a:r>
                      <a:endParaRPr lang="pl-PL" sz="1200" dirty="0"/>
                    </a:p>
                  </a:txBody>
                  <a:tcPr>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20000"/>
                        <a:lumOff val="80000"/>
                      </a:schemeClr>
                    </a:solidFill>
                  </a:tcPr>
                </a:tc>
                <a:tc>
                  <a:txBody>
                    <a:bodyPr/>
                    <a:lstStyle/>
                    <a:p>
                      <a:r>
                        <a:rPr lang="pl-PL" sz="1200" dirty="0" smtClean="0"/>
                        <a:t>Liczba inicjatyw objętych grantem na promowanie przedsiębiorczości</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20000"/>
                        <a:lumOff val="80000"/>
                      </a:schemeClr>
                    </a:solidFill>
                  </a:tcPr>
                </a:tc>
                <a:tc>
                  <a:txBody>
                    <a:bodyPr/>
                    <a:lstStyle/>
                    <a:p>
                      <a:r>
                        <a:rPr lang="pl-PL" sz="1200" dirty="0" smtClean="0"/>
                        <a:t>4 sztuki</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20000"/>
                        <a:lumOff val="80000"/>
                      </a:schemeClr>
                    </a:solidFill>
                  </a:tcPr>
                </a:tc>
                <a:tc>
                  <a:txBody>
                    <a:bodyPr/>
                    <a:lstStyle/>
                    <a:p>
                      <a:r>
                        <a:rPr lang="pl-PL" sz="1200" dirty="0" smtClean="0"/>
                        <a:t>120.000.00 zł</a:t>
                      </a:r>
                      <a:endParaRPr lang="pl-PL" sz="1200" dirty="0"/>
                    </a:p>
                  </a:txBody>
                  <a:tcPr>
                    <a:lnL w="12700" cap="flat" cmpd="sng" algn="ctr">
                      <a:solidFill>
                        <a:schemeClr val="accent6">
                          <a:lumMod val="75000"/>
                        </a:schemeClr>
                      </a:solidFill>
                      <a:prstDash val="solid"/>
                      <a:round/>
                      <a:headEnd type="none" w="med" len="med"/>
                      <a:tailEnd type="none" w="med" len="med"/>
                    </a:lnL>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20000"/>
                        <a:lumOff val="80000"/>
                      </a:schemeClr>
                    </a:solidFill>
                  </a:tcPr>
                </a:tc>
              </a:tr>
              <a:tr h="583818">
                <a:tc gridSpan="2">
                  <a:txBody>
                    <a:bodyPr/>
                    <a:lstStyle/>
                    <a:p>
                      <a:r>
                        <a:rPr lang="pl-PL" sz="1200" dirty="0" smtClean="0"/>
                        <a:t>Wskaźnik rezultatu</a:t>
                      </a:r>
                      <a:endParaRPr lang="pl-PL" sz="1200" dirty="0"/>
                    </a:p>
                  </a:txBody>
                  <a:tcPr>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hMerge="1">
                  <a:txBody>
                    <a:bodyPr/>
                    <a:lstStyle/>
                    <a:p>
                      <a:endParaRPr lang="pl-PL" dirty="0"/>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200" dirty="0" smtClean="0"/>
                        <a:t>Wartość</a:t>
                      </a:r>
                      <a:r>
                        <a:rPr lang="pl-PL" sz="1200" baseline="0" dirty="0" smtClean="0"/>
                        <a:t> z jednostką miary</a:t>
                      </a:r>
                      <a:endParaRPr lang="pl-PL" sz="1200" dirty="0" smtClean="0"/>
                    </a:p>
                  </a:txBody>
                  <a:tcPr>
                    <a:lnL w="12700" cap="flat" cmpd="sng" algn="ctr">
                      <a:solidFill>
                        <a:schemeClr val="accent6">
                          <a:lumMod val="75000"/>
                        </a:schemeClr>
                      </a:solidFill>
                      <a:prstDash val="solid"/>
                      <a:round/>
                      <a:headEnd type="none" w="med" len="med"/>
                      <a:tailEnd type="none" w="med" len="med"/>
                    </a:lnL>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hMerge="1">
                  <a:txBody>
                    <a:bodyPr/>
                    <a:lstStyle/>
                    <a:p>
                      <a:endParaRPr lang="pl-PL" sz="1200" dirty="0"/>
                    </a:p>
                  </a:txBody>
                  <a:tcPr/>
                </a:tc>
              </a:tr>
              <a:tr h="669621">
                <a:tc gridSpan="2">
                  <a:txBody>
                    <a:bodyPr/>
                    <a:lstStyle/>
                    <a:p>
                      <a:r>
                        <a:rPr lang="pl-PL" sz="1200" dirty="0" smtClean="0"/>
                        <a:t>Liczba odbiorców inicjatyw objętych grantem na</a:t>
                      </a:r>
                      <a:r>
                        <a:rPr lang="pl-PL" sz="1200" baseline="0" dirty="0" smtClean="0"/>
                        <a:t> promowanie przedsiębiorczości</a:t>
                      </a:r>
                      <a:endParaRPr lang="pl-PL" sz="1200" dirty="0"/>
                    </a:p>
                  </a:txBody>
                  <a:tcPr>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solidFill>
                      <a:schemeClr val="accent2">
                        <a:lumMod val="20000"/>
                        <a:lumOff val="80000"/>
                      </a:schemeClr>
                    </a:solidFill>
                  </a:tcPr>
                </a:tc>
                <a:tc hMerge="1">
                  <a:txBody>
                    <a:bodyPr/>
                    <a:lstStyle/>
                    <a:p>
                      <a:endParaRPr lang="pl-PL" sz="1200" dirty="0"/>
                    </a:p>
                  </a:txBody>
                  <a:tcPr/>
                </a:tc>
                <a:tc gridSpan="2">
                  <a:txBody>
                    <a:bodyPr/>
                    <a:lstStyle/>
                    <a:p>
                      <a:r>
                        <a:rPr lang="pl-PL" sz="1200" dirty="0" smtClean="0"/>
                        <a:t>240 osób</a:t>
                      </a:r>
                      <a:endParaRPr lang="pl-PL" sz="1200" dirty="0"/>
                    </a:p>
                  </a:txBody>
                  <a:tcPr>
                    <a:lnL w="12700" cap="flat" cmpd="sng" algn="ctr">
                      <a:solidFill>
                        <a:schemeClr val="accent6">
                          <a:lumMod val="75000"/>
                        </a:schemeClr>
                      </a:solidFill>
                      <a:prstDash val="solid"/>
                      <a:round/>
                      <a:headEnd type="none" w="med" len="med"/>
                      <a:tailEnd type="none" w="med" len="med"/>
                    </a:lnL>
                    <a:lnT w="12700" cap="flat" cmpd="sng" algn="ctr">
                      <a:solidFill>
                        <a:schemeClr val="accent6">
                          <a:lumMod val="75000"/>
                        </a:schemeClr>
                      </a:solidFill>
                      <a:prstDash val="solid"/>
                      <a:round/>
                      <a:headEnd type="none" w="med" len="med"/>
                      <a:tailEnd type="none" w="med" len="med"/>
                    </a:lnT>
                    <a:solidFill>
                      <a:schemeClr val="accent2">
                        <a:lumMod val="20000"/>
                        <a:lumOff val="80000"/>
                      </a:schemeClr>
                    </a:solidFill>
                  </a:tcPr>
                </a:tc>
                <a:tc hMerge="1">
                  <a:txBody>
                    <a:bodyPr/>
                    <a:lstStyle/>
                    <a:p>
                      <a:endParaRPr lang="pl-PL" sz="1200" dirty="0"/>
                    </a:p>
                  </a:txBody>
                  <a:tcPr/>
                </a:tc>
              </a:tr>
            </a:tbl>
          </a:graphicData>
        </a:graphic>
      </p:graphicFrame>
      <p:graphicFrame>
        <p:nvGraphicFramePr>
          <p:cNvPr id="5" name="Tabela 4"/>
          <p:cNvGraphicFramePr>
            <a:graphicFrameLocks noGrp="1"/>
          </p:cNvGraphicFramePr>
          <p:nvPr/>
        </p:nvGraphicFramePr>
        <p:xfrm>
          <a:off x="4604657" y="6498771"/>
          <a:ext cx="208280" cy="365760"/>
        </p:xfrm>
        <a:graphic>
          <a:graphicData uri="http://schemas.openxmlformats.org/drawingml/2006/table">
            <a:tbl>
              <a:tblPr/>
              <a:tblGrid>
                <a:gridCol w="208280"/>
              </a:tblGrid>
              <a:tr h="0">
                <a:tc>
                  <a:txBody>
                    <a:bodyPr/>
                    <a:lstStyle/>
                    <a:p>
                      <a:endParaRPr lang="pl-PL" dirty="0"/>
                    </a:p>
                  </a:txBody>
                  <a:tcPr>
                    <a:lnL w="12700" cmpd="sng">
                      <a:solidFill>
                        <a:schemeClr val="accent6">
                          <a:lumMod val="75000"/>
                        </a:schemeClr>
                      </a:solidFill>
                      <a:prstDash val="solid"/>
                    </a:lnL>
                    <a:lnR w="12700" cmpd="sng">
                      <a:solidFill>
                        <a:schemeClr val="accent6">
                          <a:lumMod val="75000"/>
                        </a:schemeClr>
                      </a:solidFill>
                      <a:prstDash val="solid"/>
                    </a:lnR>
                    <a:lnT w="12700" cmpd="sng">
                      <a:solidFill>
                        <a:schemeClr val="accent6">
                          <a:lumMod val="75000"/>
                        </a:schemeClr>
                      </a:solidFill>
                      <a:prstDash val="solid"/>
                    </a:lnT>
                    <a:lnB w="12700" cmpd="sng">
                      <a:solidFill>
                        <a:schemeClr val="accent6">
                          <a:lumMod val="75000"/>
                        </a:schemeClr>
                      </a:solidFill>
                      <a:prstDash val="solid"/>
                    </a:lnB>
                  </a:tcPr>
                </a:tc>
              </a:tr>
            </a:tbl>
          </a:graphicData>
        </a:graphic>
      </p:graphicFrame>
    </p:spTree>
    <p:extLst>
      <p:ext uri="{BB962C8B-B14F-4D97-AF65-F5344CB8AC3E}">
        <p14:creationId xmlns:p14="http://schemas.microsoft.com/office/powerpoint/2010/main" val="2207527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260648"/>
            <a:ext cx="8229600" cy="922114"/>
          </a:xfrm>
        </p:spPr>
        <p:txBody>
          <a:bodyPr>
            <a:normAutofit fontScale="90000"/>
          </a:bodyPr>
          <a:lstStyle/>
          <a:p>
            <a:r>
              <a:rPr lang="pl-PL" sz="2800" dirty="0"/>
              <a:t>Charakterystyka LSR – cele, przedsięwzięcia, wskaźniki</a:t>
            </a:r>
          </a:p>
        </p:txBody>
      </p:sp>
      <p:sp>
        <p:nvSpPr>
          <p:cNvPr id="3" name="Symbol zastępczy zawartości 2"/>
          <p:cNvSpPr>
            <a:spLocks noGrp="1"/>
          </p:cNvSpPr>
          <p:nvPr>
            <p:ph idx="1"/>
          </p:nvPr>
        </p:nvSpPr>
        <p:spPr>
          <a:xfrm>
            <a:off x="395536" y="1340768"/>
            <a:ext cx="8229600" cy="4525963"/>
          </a:xfrm>
        </p:spPr>
        <p:txBody>
          <a:bodyPr>
            <a:normAutofit/>
          </a:bodyPr>
          <a:lstStyle/>
          <a:p>
            <a:r>
              <a:rPr lang="pl-PL" sz="1600" dirty="0" smtClean="0"/>
              <a:t>Zakres tematyczny </a:t>
            </a:r>
            <a:r>
              <a:rPr lang="pl-PL" sz="1600" i="1" dirty="0" smtClean="0"/>
              <a:t>Produkty </a:t>
            </a:r>
            <a:r>
              <a:rPr lang="pl-PL" sz="1600" i="1" dirty="0" smtClean="0"/>
              <a:t>turystyczne </a:t>
            </a:r>
            <a:r>
              <a:rPr lang="pl-PL" sz="1200" i="1" dirty="0" smtClean="0"/>
              <a:t>(zakres z rozporządzenia: promowanie obszaru objętego LSR, w tym produktów lub usług lokalnych)</a:t>
            </a:r>
            <a:endParaRPr lang="pl-PL" sz="1600" dirty="0"/>
          </a:p>
        </p:txBody>
      </p:sp>
      <p:graphicFrame>
        <p:nvGraphicFramePr>
          <p:cNvPr id="4" name="Tabela 3"/>
          <p:cNvGraphicFramePr>
            <a:graphicFrameLocks noGrp="1"/>
          </p:cNvGraphicFramePr>
          <p:nvPr>
            <p:extLst>
              <p:ext uri="{D42A27DB-BD31-4B8C-83A1-F6EECF244321}">
                <p14:modId xmlns:p14="http://schemas.microsoft.com/office/powerpoint/2010/main" val="1323446355"/>
              </p:ext>
            </p:extLst>
          </p:nvPr>
        </p:nvGraphicFramePr>
        <p:xfrm>
          <a:off x="251520" y="2204864"/>
          <a:ext cx="8640960" cy="3729836"/>
        </p:xfrm>
        <a:graphic>
          <a:graphicData uri="http://schemas.openxmlformats.org/drawingml/2006/table">
            <a:tbl>
              <a:tblPr firstRow="1" bandRow="1">
                <a:tableStyleId>{7DF18680-E054-41AD-8BC1-D1AEF772440D}</a:tableStyleId>
              </a:tblPr>
              <a:tblGrid>
                <a:gridCol w="2160240"/>
                <a:gridCol w="3744416"/>
                <a:gridCol w="1728192"/>
                <a:gridCol w="1008112"/>
              </a:tblGrid>
              <a:tr h="144017">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200" dirty="0" smtClean="0"/>
                        <a:t>CEL OGÓLNY nr 2 Rozwój turystyki,</a:t>
                      </a:r>
                      <a:r>
                        <a:rPr lang="pl-PL" sz="1200" baseline="0" dirty="0" smtClean="0"/>
                        <a:t> kultury i rekreacji na obszarze LGD</a:t>
                      </a:r>
                      <a:endParaRPr lang="pl-PL" sz="1200" dirty="0" smtClean="0"/>
                    </a:p>
                  </a:txBody>
                  <a:tcPr>
                    <a:solidFill>
                      <a:schemeClr val="accent5">
                        <a:lumMod val="50000"/>
                      </a:schemeClr>
                    </a:solidFill>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tr>
              <a:tr h="441994">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200" dirty="0" smtClean="0"/>
                        <a:t>Cel</a:t>
                      </a:r>
                      <a:r>
                        <a:rPr lang="pl-PL" sz="1200" baseline="0" dirty="0" smtClean="0"/>
                        <a:t> szczegółowy 2.1Rozbudowa oferty turystyki aktywnej i rekreacji bazującej na lokalnych potencjałach przyczyniających się do utrzymania lub utworzenia miejsc pracy</a:t>
                      </a:r>
                      <a:endParaRPr lang="pl-PL" sz="1200" dirty="0"/>
                    </a:p>
                  </a:txBody>
                  <a:tcPr>
                    <a:solidFill>
                      <a:schemeClr val="accent5">
                        <a:lumMod val="75000"/>
                      </a:schemeClr>
                    </a:solidFill>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tr>
              <a:tr h="290305">
                <a:tc>
                  <a:txBody>
                    <a:bodyPr/>
                    <a:lstStyle/>
                    <a:p>
                      <a:r>
                        <a:rPr lang="pl-PL" sz="1200" dirty="0" smtClean="0"/>
                        <a:t>Nazwa</a:t>
                      </a:r>
                      <a:r>
                        <a:rPr lang="pl-PL" sz="1200" baseline="0" dirty="0" smtClean="0"/>
                        <a:t> przedsięwzięcia</a:t>
                      </a:r>
                      <a:endParaRPr lang="pl-PL" sz="1200" dirty="0"/>
                    </a:p>
                  </a:txBody>
                  <a:tcPr>
                    <a:lnR w="12700" cap="flat" cmpd="sng" algn="ctr">
                      <a:solidFill>
                        <a:schemeClr val="accent6">
                          <a:lumMod val="75000"/>
                        </a:schemeClr>
                      </a:solidFill>
                      <a:prstDash val="solid"/>
                      <a:round/>
                      <a:headEnd type="none" w="med" len="med"/>
                      <a:tailEnd type="none" w="med" len="med"/>
                    </a:lnR>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a:txBody>
                    <a:bodyPr/>
                    <a:lstStyle/>
                    <a:p>
                      <a:r>
                        <a:rPr lang="pl-PL" sz="1200" dirty="0" smtClean="0"/>
                        <a:t>Nazwa wskaźnika</a:t>
                      </a:r>
                      <a:r>
                        <a:rPr lang="pl-PL" sz="1200" baseline="0" dirty="0" smtClean="0"/>
                        <a:t> produktu</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a:txBody>
                    <a:bodyPr/>
                    <a:lstStyle/>
                    <a:p>
                      <a:r>
                        <a:rPr lang="pl-PL" sz="1200" dirty="0" smtClean="0"/>
                        <a:t>Wartość z jednostką miary</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a:txBody>
                    <a:bodyPr/>
                    <a:lstStyle/>
                    <a:p>
                      <a:r>
                        <a:rPr lang="pl-PL" sz="1200" dirty="0" smtClean="0"/>
                        <a:t>Planowane wsparcie</a:t>
                      </a:r>
                      <a:endParaRPr lang="pl-PL" sz="1200" dirty="0"/>
                    </a:p>
                  </a:txBody>
                  <a:tcPr>
                    <a:lnL w="12700" cap="flat" cmpd="sng" algn="ctr">
                      <a:solidFill>
                        <a:schemeClr val="accent6">
                          <a:lumMod val="75000"/>
                        </a:schemeClr>
                      </a:solidFill>
                      <a:prstDash val="solid"/>
                      <a:round/>
                      <a:headEnd type="none" w="med" len="med"/>
                      <a:tailEnd type="none" w="med" len="med"/>
                    </a:lnL>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r>
              <a:tr h="972386">
                <a:tc>
                  <a:txBody>
                    <a:bodyPr/>
                    <a:lstStyle/>
                    <a:p>
                      <a:r>
                        <a:rPr lang="pl-PL" sz="1200" dirty="0" smtClean="0"/>
                        <a:t>Przedsięwzięcie</a:t>
                      </a:r>
                      <a:r>
                        <a:rPr lang="pl-PL" sz="1200" baseline="0" dirty="0" smtClean="0"/>
                        <a:t> 2.1.2 Kreowanie nowych produktów turystycznych na bazie lokalnych potencjałów</a:t>
                      </a:r>
                      <a:endParaRPr lang="pl-PL" sz="1200" dirty="0"/>
                    </a:p>
                  </a:txBody>
                  <a:tcPr>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20000"/>
                        <a:lumOff val="80000"/>
                      </a:schemeClr>
                    </a:solidFill>
                  </a:tcPr>
                </a:tc>
                <a:tc>
                  <a:txBody>
                    <a:bodyPr/>
                    <a:lstStyle/>
                    <a:p>
                      <a:r>
                        <a:rPr lang="pl-PL" sz="1200" dirty="0" smtClean="0"/>
                        <a:t>Liczba powstałych/poszerzonych/wypromowanych</a:t>
                      </a:r>
                      <a:r>
                        <a:rPr lang="pl-PL" sz="1200" baseline="0" dirty="0" smtClean="0"/>
                        <a:t> produktów turystycznych bazujących na lokalnych potencjałach</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20000"/>
                        <a:lumOff val="80000"/>
                      </a:schemeClr>
                    </a:solidFill>
                  </a:tcPr>
                </a:tc>
                <a:tc>
                  <a:txBody>
                    <a:bodyPr/>
                    <a:lstStyle/>
                    <a:p>
                      <a:r>
                        <a:rPr lang="pl-PL" sz="1200" dirty="0" smtClean="0"/>
                        <a:t>2 sztuki</a:t>
                      </a:r>
                      <a:endParaRPr lang="pl-PL" sz="12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20000"/>
                        <a:lumOff val="80000"/>
                      </a:schemeClr>
                    </a:solidFill>
                  </a:tcPr>
                </a:tc>
                <a:tc>
                  <a:txBody>
                    <a:bodyPr/>
                    <a:lstStyle/>
                    <a:p>
                      <a:r>
                        <a:rPr lang="pl-PL" sz="1200" dirty="0" smtClean="0"/>
                        <a:t>60.000.00 zł</a:t>
                      </a:r>
                      <a:endParaRPr lang="pl-PL" sz="1200" dirty="0"/>
                    </a:p>
                  </a:txBody>
                  <a:tcPr>
                    <a:lnL w="12700" cap="flat" cmpd="sng" algn="ctr">
                      <a:solidFill>
                        <a:schemeClr val="accent6">
                          <a:lumMod val="75000"/>
                        </a:schemeClr>
                      </a:solidFill>
                      <a:prstDash val="solid"/>
                      <a:round/>
                      <a:headEnd type="none" w="med" len="med"/>
                      <a:tailEnd type="none" w="med" len="med"/>
                    </a:lnL>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20000"/>
                        <a:lumOff val="80000"/>
                      </a:schemeClr>
                    </a:solidFill>
                  </a:tcPr>
                </a:tc>
              </a:tr>
              <a:tr h="561485">
                <a:tc gridSpan="2">
                  <a:txBody>
                    <a:bodyPr/>
                    <a:lstStyle/>
                    <a:p>
                      <a:r>
                        <a:rPr lang="pl-PL" sz="1200" dirty="0" smtClean="0"/>
                        <a:t>Wskaźnik rezultatu</a:t>
                      </a:r>
                      <a:endParaRPr lang="pl-PL" sz="1200" dirty="0"/>
                    </a:p>
                  </a:txBody>
                  <a:tcPr>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hMerge="1">
                  <a:txBody>
                    <a:bodyPr/>
                    <a:lstStyle/>
                    <a:p>
                      <a:endParaRPr lang="pl-PL" dirty="0"/>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200" dirty="0" smtClean="0"/>
                        <a:t>Wartość</a:t>
                      </a:r>
                      <a:r>
                        <a:rPr lang="pl-PL" sz="1200" baseline="0" dirty="0" smtClean="0"/>
                        <a:t> z jednostką miary</a:t>
                      </a:r>
                      <a:endParaRPr lang="pl-PL" sz="1200" dirty="0" smtClean="0"/>
                    </a:p>
                  </a:txBody>
                  <a:tcPr>
                    <a:lnL w="12700" cap="flat" cmpd="sng" algn="ctr">
                      <a:solidFill>
                        <a:schemeClr val="accent6">
                          <a:lumMod val="75000"/>
                        </a:schemeClr>
                      </a:solidFill>
                      <a:prstDash val="solid"/>
                      <a:round/>
                      <a:headEnd type="none" w="med" len="med"/>
                      <a:tailEnd type="none" w="med" len="med"/>
                    </a:lnL>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2">
                        <a:lumMod val="60000"/>
                        <a:lumOff val="40000"/>
                      </a:schemeClr>
                    </a:solidFill>
                  </a:tcPr>
                </a:tc>
                <a:tc hMerge="1">
                  <a:txBody>
                    <a:bodyPr/>
                    <a:lstStyle/>
                    <a:p>
                      <a:endParaRPr lang="pl-PL" sz="1200" dirty="0"/>
                    </a:p>
                  </a:txBody>
                  <a:tcPr/>
                </a:tc>
              </a:tr>
              <a:tr h="1007245">
                <a:tc gridSpan="2">
                  <a:txBody>
                    <a:bodyPr/>
                    <a:lstStyle/>
                    <a:p>
                      <a:r>
                        <a:rPr lang="pl-PL" sz="1200" dirty="0" smtClean="0"/>
                        <a:t>Liczba osób i podmiotów</a:t>
                      </a:r>
                      <a:r>
                        <a:rPr lang="pl-PL" sz="1200" baseline="0" dirty="0" smtClean="0"/>
                        <a:t> (turyści, odwiedzający, mieszkańcy) korzystających z powstałych/poszerzonych/wypromowanych produktów turystycznych bazujących na lokalnych potencjałach</a:t>
                      </a:r>
                      <a:endParaRPr lang="pl-PL" sz="1200" dirty="0"/>
                    </a:p>
                  </a:txBody>
                  <a:tcPr>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hMerge="1">
                  <a:txBody>
                    <a:bodyPr/>
                    <a:lstStyle/>
                    <a:p>
                      <a:endParaRPr lang="pl-PL" sz="1200" dirty="0"/>
                    </a:p>
                  </a:txBody>
                  <a:tcPr/>
                </a:tc>
                <a:tc gridSpan="2">
                  <a:txBody>
                    <a:bodyPr/>
                    <a:lstStyle/>
                    <a:p>
                      <a:r>
                        <a:rPr lang="pl-PL" sz="1200" dirty="0" smtClean="0"/>
                        <a:t>1600 osób</a:t>
                      </a:r>
                      <a:endParaRPr lang="pl-PL" sz="1200" dirty="0"/>
                    </a:p>
                  </a:txBody>
                  <a:tcPr>
                    <a:lnL w="12700" cap="flat" cmpd="sng" algn="ctr">
                      <a:solidFill>
                        <a:schemeClr val="accent6">
                          <a:lumMod val="75000"/>
                        </a:schemeClr>
                      </a:solidFill>
                      <a:prstDash val="solid"/>
                      <a:round/>
                      <a:headEnd type="none" w="med" len="med"/>
                      <a:tailEnd type="none" w="med" len="med"/>
                    </a:lnL>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hMerge="1">
                  <a:txBody>
                    <a:bodyPr/>
                    <a:lstStyle/>
                    <a:p>
                      <a:endParaRPr lang="pl-PL" sz="1200" dirty="0"/>
                    </a:p>
                  </a:txBody>
                  <a:tcPr/>
                </a:tc>
              </a:tr>
            </a:tbl>
          </a:graphicData>
        </a:graphic>
      </p:graphicFrame>
    </p:spTree>
    <p:extLst>
      <p:ext uri="{BB962C8B-B14F-4D97-AF65-F5344CB8AC3E}">
        <p14:creationId xmlns:p14="http://schemas.microsoft.com/office/powerpoint/2010/main" val="919421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Strzecha">
  <a:themeElements>
    <a:clrScheme name="Strzecha">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Średni">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trzecha">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1765</TotalTime>
  <Words>3283</Words>
  <Application>Microsoft Office PowerPoint</Application>
  <PresentationFormat>Pokaz na ekranie (4:3)</PresentationFormat>
  <Paragraphs>307</Paragraphs>
  <Slides>34</Slides>
  <Notes>1</Notes>
  <HiddenSlides>0</HiddenSlides>
  <MMClips>0</MMClips>
  <ScaleCrop>false</ScaleCrop>
  <HeadingPairs>
    <vt:vector size="4" baseType="variant">
      <vt:variant>
        <vt:lpstr>Motyw</vt:lpstr>
      </vt:variant>
      <vt:variant>
        <vt:i4>1</vt:i4>
      </vt:variant>
      <vt:variant>
        <vt:lpstr>Tytuły slajdów</vt:lpstr>
      </vt:variant>
      <vt:variant>
        <vt:i4>34</vt:i4>
      </vt:variant>
    </vt:vector>
  </HeadingPairs>
  <TitlesOfParts>
    <vt:vector size="35" baseType="lpstr">
      <vt:lpstr>Strzecha</vt:lpstr>
      <vt:lpstr>Prezentacja programu PowerPoint</vt:lpstr>
      <vt:lpstr>Program szkolenia</vt:lpstr>
      <vt:lpstr>Charakterystyka LSR – cele, przedsięwzięcia, wskaźniki</vt:lpstr>
      <vt:lpstr>Charakterystyka LSR - grupy defaworyzowane </vt:lpstr>
      <vt:lpstr>Charakterystyka LSR – cele, przedsięwzięcia, wskaźniki</vt:lpstr>
      <vt:lpstr>Charakterystyka LSR – cele, przedsięwzięcia, wskaźniki</vt:lpstr>
      <vt:lpstr>Charakterystyka LSR – cele, przedsięwzięcia, wskaźniki</vt:lpstr>
      <vt:lpstr>Charakterystyka LSR – cele, przedsięwzięcia, wskaźniki</vt:lpstr>
      <vt:lpstr>Charakterystyka LSR – cele, przedsięwzięcia, wskaźniki</vt:lpstr>
      <vt:lpstr>Charakterystyka LSR – cele, przedsięwzięcia, wskaźniki</vt:lpstr>
      <vt:lpstr>Zasady ubiegania się o granty</vt:lpstr>
      <vt:lpstr>Zasady ubiegania się o granty</vt:lpstr>
      <vt:lpstr>Zasady ubiegania się o granty</vt:lpstr>
      <vt:lpstr>Zasady ubiegania się o granty</vt:lpstr>
      <vt:lpstr>Omówienie kryteriów oceny grantobiorców i zadań objętych wnioskami o przyznanie grantu</vt:lpstr>
      <vt:lpstr>Omówienie kryteriów oceny grantobiorców i zadań objętych wnioskami o przyznanie grantu</vt:lpstr>
      <vt:lpstr>Omówienie kryteriów oceny grantobiorców i zadań objętych wnioskami o przyznanie grantu</vt:lpstr>
      <vt:lpstr>Omówienie kryteriów oceny grantobiorców i zadań objętych wnioskami o przyznanie grantu</vt:lpstr>
      <vt:lpstr>Omówienie kryteriów oceny grantobiorców i zadań objętych wnioskami o przyznanie grantu</vt:lpstr>
      <vt:lpstr>Omówienie kryteriów oceny grantobiorców i zadań objętych wnioskami o przyznanie grantu</vt:lpstr>
      <vt:lpstr>Omówienie kryteriów oceny grantobiorców i zadań objętych wnioskami o przyznanie grantu</vt:lpstr>
      <vt:lpstr>Ocena wniosku w LGD</vt:lpstr>
      <vt:lpstr>Wstępna ocena wniosków</vt:lpstr>
      <vt:lpstr>Ocena zgodności z LSR</vt:lpstr>
      <vt:lpstr>Ustalenie kwoty wsparcia</vt:lpstr>
      <vt:lpstr>Kwalifikacja kosztów</vt:lpstr>
      <vt:lpstr>Zasada konkurencyjności</vt:lpstr>
      <vt:lpstr>Prezentacja programu PowerPoint</vt:lpstr>
      <vt:lpstr>Zasady realizacji i rozliczenie grantu</vt:lpstr>
      <vt:lpstr>                     Zobowiązania grantobiorcy cd.</vt:lpstr>
      <vt:lpstr>Rozliczenie zadania</vt:lpstr>
      <vt:lpstr>Schemat oceny wniosku o rozliczenie grantu</vt:lpstr>
      <vt:lpstr>Monitoring i kontrola</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mdabrowska</dc:creator>
  <cp:lastModifiedBy>mdabrowska</cp:lastModifiedBy>
  <cp:revision>105</cp:revision>
  <cp:lastPrinted>2017-05-17T11:38:53Z</cp:lastPrinted>
  <dcterms:created xsi:type="dcterms:W3CDTF">2017-05-10T08:57:54Z</dcterms:created>
  <dcterms:modified xsi:type="dcterms:W3CDTF">2017-05-17T11:38:55Z</dcterms:modified>
</cp:coreProperties>
</file>