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Lst>
  <p:notesMasterIdLst>
    <p:notesMasterId r:id="rId66"/>
  </p:notesMasterIdLst>
  <p:sldIdLst>
    <p:sldId id="256" r:id="rId2"/>
    <p:sldId id="257" r:id="rId3"/>
    <p:sldId id="258" r:id="rId4"/>
    <p:sldId id="259" r:id="rId5"/>
    <p:sldId id="260" r:id="rId6"/>
    <p:sldId id="262" r:id="rId7"/>
    <p:sldId id="263" r:id="rId8"/>
    <p:sldId id="264" r:id="rId9"/>
    <p:sldId id="261" r:id="rId10"/>
    <p:sldId id="265" r:id="rId11"/>
    <p:sldId id="266" r:id="rId12"/>
    <p:sldId id="267" r:id="rId13"/>
    <p:sldId id="268" r:id="rId14"/>
    <p:sldId id="269" r:id="rId15"/>
    <p:sldId id="271" r:id="rId16"/>
    <p:sldId id="270"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7" r:id="rId32"/>
    <p:sldId id="288" r:id="rId33"/>
    <p:sldId id="286" r:id="rId34"/>
    <p:sldId id="289" r:id="rId35"/>
    <p:sldId id="290" r:id="rId36"/>
    <p:sldId id="321" r:id="rId37"/>
    <p:sldId id="292" r:id="rId38"/>
    <p:sldId id="293" r:id="rId39"/>
    <p:sldId id="322"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3" r:id="rId58"/>
    <p:sldId id="312" r:id="rId59"/>
    <p:sldId id="314" r:id="rId60"/>
    <p:sldId id="315" r:id="rId61"/>
    <p:sldId id="316" r:id="rId62"/>
    <p:sldId id="317" r:id="rId63"/>
    <p:sldId id="318" r:id="rId64"/>
    <p:sldId id="319" r:id="rId65"/>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76" autoAdjust="0"/>
    <p:restoredTop sz="94669" autoAdjust="0"/>
  </p:normalViewPr>
  <p:slideViewPr>
    <p:cSldViewPr>
      <p:cViewPr varScale="1">
        <p:scale>
          <a:sx n="87" d="100"/>
          <a:sy n="87" d="100"/>
        </p:scale>
        <p:origin x="-1458" y="-78"/>
      </p:cViewPr>
      <p:guideLst>
        <p:guide orient="horz" pos="2160"/>
        <p:guide pos="2880"/>
      </p:guideLst>
    </p:cSldViewPr>
  </p:slideViewPr>
  <p:outlineViewPr>
    <p:cViewPr>
      <p:scale>
        <a:sx n="33" d="100"/>
        <a:sy n="33" d="100"/>
      </p:scale>
      <p:origin x="0" y="141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78CB08-6992-41CA-933F-B834C8B7B7C0}" type="datetimeFigureOut">
              <a:rPr lang="pl-PL" smtClean="0"/>
              <a:t>2019-08-26</a:t>
            </a:fld>
            <a:endParaRPr lang="pl-PL"/>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B31641-9327-4430-B074-92A0E3807DC5}" type="slidenum">
              <a:rPr lang="pl-PL" smtClean="0"/>
              <a:t>‹#›</a:t>
            </a:fld>
            <a:endParaRPr lang="pl-PL"/>
          </a:p>
        </p:txBody>
      </p:sp>
    </p:spTree>
    <p:extLst>
      <p:ext uri="{BB962C8B-B14F-4D97-AF65-F5344CB8AC3E}">
        <p14:creationId xmlns:p14="http://schemas.microsoft.com/office/powerpoint/2010/main" val="2232422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B31641-9327-4430-B074-92A0E3807DC5}" type="slidenum">
              <a:rPr lang="pl-PL" smtClean="0"/>
              <a:t>16</a:t>
            </a:fld>
            <a:endParaRPr lang="pl-PL"/>
          </a:p>
        </p:txBody>
      </p:sp>
    </p:spTree>
    <p:extLst>
      <p:ext uri="{BB962C8B-B14F-4D97-AF65-F5344CB8AC3E}">
        <p14:creationId xmlns:p14="http://schemas.microsoft.com/office/powerpoint/2010/main" val="1305777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B31641-9327-4430-B074-92A0E3807DC5}" type="slidenum">
              <a:rPr lang="pl-PL" smtClean="0"/>
              <a:t>21</a:t>
            </a:fld>
            <a:endParaRPr lang="pl-PL"/>
          </a:p>
        </p:txBody>
      </p:sp>
    </p:spTree>
    <p:extLst>
      <p:ext uri="{BB962C8B-B14F-4D97-AF65-F5344CB8AC3E}">
        <p14:creationId xmlns:p14="http://schemas.microsoft.com/office/powerpoint/2010/main" val="48000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B31641-9327-4430-B074-92A0E3807DC5}" type="slidenum">
              <a:rPr lang="pl-PL" smtClean="0"/>
              <a:t>27</a:t>
            </a:fld>
            <a:endParaRPr lang="pl-PL"/>
          </a:p>
        </p:txBody>
      </p:sp>
    </p:spTree>
    <p:extLst>
      <p:ext uri="{BB962C8B-B14F-4D97-AF65-F5344CB8AC3E}">
        <p14:creationId xmlns:p14="http://schemas.microsoft.com/office/powerpoint/2010/main" val="48000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AB31641-9327-4430-B074-92A0E3807DC5}" type="slidenum">
              <a:rPr lang="pl-PL" smtClean="0"/>
              <a:t>41</a:t>
            </a:fld>
            <a:endParaRPr lang="pl-PL"/>
          </a:p>
        </p:txBody>
      </p:sp>
    </p:spTree>
    <p:extLst>
      <p:ext uri="{BB962C8B-B14F-4D97-AF65-F5344CB8AC3E}">
        <p14:creationId xmlns:p14="http://schemas.microsoft.com/office/powerpoint/2010/main" val="2666675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pl-PL" smtClean="0"/>
              <a:t>Kliknij, aby edytować styl</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FD17FA3B-C404-4317-B0BC-953931111309}" type="datetimeFigureOut">
              <a:rPr lang="pl-PL" smtClean="0"/>
              <a:t>2019-08-26</a:t>
            </a:fld>
            <a:endParaRPr lang="pl-PL"/>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pl-PL"/>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0931897F-8F23-433E-A660-EFF8D3EDA506}" type="slidenum">
              <a:rPr lang="pl-PL" smtClean="0"/>
              <a:t>‹#›</a:t>
            </a:fld>
            <a:endParaRPr lang="pl-PL"/>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3" name="Vertical Text Placeholder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10"/>
          </p:nvPr>
        </p:nvSpPr>
        <p:spPr/>
        <p:txBody>
          <a:bodyPr/>
          <a:lstStyle/>
          <a:p>
            <a:fld id="{FD17FA3B-C404-4317-B0BC-953931111309}" type="datetimeFigureOut">
              <a:rPr lang="pl-PL" smtClean="0"/>
              <a:t>2019-08-26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pl-PL" smtClean="0"/>
              <a:t>Kliknij, aby edytować styl</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10"/>
          </p:nvPr>
        </p:nvSpPr>
        <p:spPr/>
        <p:txBody>
          <a:bodyPr/>
          <a:lstStyle/>
          <a:p>
            <a:fld id="{FD17FA3B-C404-4317-B0BC-953931111309}" type="datetimeFigureOut">
              <a:rPr lang="pl-PL" smtClean="0"/>
              <a:t>2019-08-26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3" name="Content Placeholder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FD17FA3B-C404-4317-B0BC-953931111309}" type="datetimeFigureOut">
              <a:rPr lang="pl-PL" smtClean="0"/>
              <a:t>2019-08-26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pl-PL" smtClean="0"/>
              <a:t>Kliknij, aby edytować styl</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FD17FA3B-C404-4317-B0BC-953931111309}" type="datetimeFigureOut">
              <a:rPr lang="pl-PL" smtClean="0"/>
              <a:t>2019-08-26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5" name="Date Placeholder 4"/>
          <p:cNvSpPr>
            <a:spLocks noGrp="1"/>
          </p:cNvSpPr>
          <p:nvPr>
            <p:ph type="dt" sz="half" idx="10"/>
          </p:nvPr>
        </p:nvSpPr>
        <p:spPr/>
        <p:txBody>
          <a:bodyPr/>
          <a:lstStyle/>
          <a:p>
            <a:fld id="{FD17FA3B-C404-4317-B0BC-953931111309}" type="datetimeFigureOut">
              <a:rPr lang="pl-PL" smtClean="0"/>
              <a:t>2019-08-26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0931897F-8F23-433E-A660-EFF8D3EDA506}" type="slidenum">
              <a:rPr lang="pl-PL" smtClean="0"/>
              <a:t>‹#›</a:t>
            </a:fld>
            <a:endParaRPr lang="pl-PL"/>
          </a:p>
        </p:txBody>
      </p:sp>
      <p:sp>
        <p:nvSpPr>
          <p:cNvPr id="9" name="Content Placeholder 8"/>
          <p:cNvSpPr>
            <a:spLocks noGrp="1"/>
          </p:cNvSpPr>
          <p:nvPr>
            <p:ph sz="quarter" idx="13"/>
          </p:nvPr>
        </p:nvSpPr>
        <p:spPr>
          <a:xfrm>
            <a:off x="1042416" y="2313432"/>
            <a:ext cx="3419856" cy="349300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smtClean="0"/>
              <a:t>Kliknij, aby edytować styl</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Date Placeholder 6"/>
          <p:cNvSpPr>
            <a:spLocks noGrp="1"/>
          </p:cNvSpPr>
          <p:nvPr>
            <p:ph type="dt" sz="half" idx="10"/>
          </p:nvPr>
        </p:nvSpPr>
        <p:spPr/>
        <p:txBody>
          <a:bodyPr/>
          <a:lstStyle/>
          <a:p>
            <a:fld id="{FD17FA3B-C404-4317-B0BC-953931111309}" type="datetimeFigureOut">
              <a:rPr lang="pl-PL" smtClean="0"/>
              <a:t>2019-08-26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3" name="Date Placeholder 2"/>
          <p:cNvSpPr>
            <a:spLocks noGrp="1"/>
          </p:cNvSpPr>
          <p:nvPr>
            <p:ph type="dt" sz="half" idx="10"/>
          </p:nvPr>
        </p:nvSpPr>
        <p:spPr/>
        <p:txBody>
          <a:bodyPr/>
          <a:lstStyle/>
          <a:p>
            <a:fld id="{FD17FA3B-C404-4317-B0BC-953931111309}" type="datetimeFigureOut">
              <a:rPr lang="pl-PL" smtClean="0"/>
              <a:t>2019-08-26</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17FA3B-C404-4317-B0BC-953931111309}" type="datetimeFigureOut">
              <a:rPr lang="pl-PL" smtClean="0"/>
              <a:t>2019-08-26</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FD17FA3B-C404-4317-B0BC-953931111309}" type="datetimeFigureOut">
              <a:rPr lang="pl-PL" smtClean="0"/>
              <a:t>2019-08-26</a:t>
            </a:fld>
            <a:endParaRPr lang="pl-PL"/>
          </a:p>
        </p:txBody>
      </p:sp>
      <p:sp>
        <p:nvSpPr>
          <p:cNvPr id="7" name="Slide Number Placeholder 6"/>
          <p:cNvSpPr>
            <a:spLocks noGrp="1"/>
          </p:cNvSpPr>
          <p:nvPr>
            <p:ph type="sldNum" sz="quarter" idx="12"/>
          </p:nvPr>
        </p:nvSpPr>
        <p:spPr/>
        <p:txBody>
          <a:bodyPr/>
          <a:lstStyle/>
          <a:p>
            <a:fld id="{0931897F-8F23-433E-A660-EFF8D3EDA506}" type="slidenum">
              <a:rPr lang="pl-PL" smtClean="0"/>
              <a:t>‹#›</a:t>
            </a:fld>
            <a:endParaRPr lang="pl-PL"/>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pl-PL"/>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pl-PL" smtClean="0"/>
              <a:t>Kliknij, aby edytować styl</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pl-PL" smtClean="0"/>
              <a:t>Kliknij, aby edytować styl</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smtClean="0"/>
              <a:t>Kliknij ikonę, aby dodać obraz</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fld id="{FD17FA3B-C404-4317-B0BC-953931111309}" type="datetimeFigureOut">
              <a:rPr lang="pl-PL" smtClean="0"/>
              <a:t>2019-08-26</a:t>
            </a:fld>
            <a:endParaRPr lang="pl-PL"/>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pl-PL"/>
          </a:p>
        </p:txBody>
      </p:sp>
      <p:sp>
        <p:nvSpPr>
          <p:cNvPr id="7" name="Slide Number Placeholder 6"/>
          <p:cNvSpPr>
            <a:spLocks noGrp="1"/>
          </p:cNvSpPr>
          <p:nvPr>
            <p:ph type="sldNum" sz="quarter" idx="12"/>
          </p:nvPr>
        </p:nvSpPr>
        <p:spPr/>
        <p:txBody>
          <a:bodyPr/>
          <a:lstStyle/>
          <a:p>
            <a:fld id="{0931897F-8F23-433E-A660-EFF8D3EDA506}" type="slidenum">
              <a:rPr lang="pl-PL" smtClean="0"/>
              <a:t>‹#›</a:t>
            </a:fld>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pl-PL" smtClean="0"/>
              <a:t>Kliknij, aby edytować styl</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FD17FA3B-C404-4317-B0BC-953931111309}" type="datetimeFigureOut">
              <a:rPr lang="pl-PL" smtClean="0"/>
              <a:t>2019-08-26</a:t>
            </a:fld>
            <a:endParaRPr lang="pl-PL"/>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pl-PL"/>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0931897F-8F23-433E-A660-EFF8D3EDA506}" type="slidenum">
              <a:rPr lang="pl-PL" smtClean="0"/>
              <a:t>‹#›</a:t>
            </a:fld>
            <a:endParaRPr lang="pl-PL"/>
          </a:p>
        </p:txBody>
      </p:sp>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www.arimr.gov.pl/" TargetMode="External"/><Relationship Id="rId2" Type="http://schemas.openxmlformats.org/officeDocument/2006/relationships/hyperlink" Target="http://www.lgdkoronasadecka.pl/" TargetMode="Externa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hyperlink" Target="http://www.minrol.gov.pl/" TargetMode="External"/></Relationships>
</file>

<file path=ppt/slides/_rels/slide6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1"/>
          </p:nvPr>
        </p:nvSpPr>
        <p:spPr>
          <a:xfrm>
            <a:off x="4572000" y="2255722"/>
            <a:ext cx="3672407" cy="3312368"/>
          </a:xfrm>
        </p:spPr>
        <p:txBody>
          <a:bodyPr>
            <a:normAutofit fontScale="92500" lnSpcReduction="10000"/>
          </a:bodyPr>
          <a:lstStyle/>
          <a:p>
            <a:pPr algn="ctr"/>
            <a:r>
              <a:rPr lang="pl-PL" sz="2600" b="1" dirty="0" smtClean="0">
                <a:solidFill>
                  <a:schemeClr val="tx1">
                    <a:lumMod val="95000"/>
                    <a:lumOff val="5000"/>
                  </a:schemeClr>
                </a:solidFill>
              </a:rPr>
              <a:t>SZKOLENIE DLA WNIOSKODAWCÓW</a:t>
            </a:r>
          </a:p>
          <a:p>
            <a:pPr algn="ctr"/>
            <a:endParaRPr lang="pl-PL" b="1" dirty="0" smtClean="0"/>
          </a:p>
          <a:p>
            <a:pPr algn="ctr"/>
            <a:r>
              <a:rPr lang="pl-PL" dirty="0" smtClean="0"/>
              <a:t>Poddziałania 19.2 „Wsparcie na wdrażanie operacji w ramach strategii rozwoju lokalnego kierowanego przez społeczność objętego Programem</a:t>
            </a:r>
          </a:p>
          <a:p>
            <a:pPr algn="ctr"/>
            <a:r>
              <a:rPr lang="pl-PL" dirty="0" smtClean="0"/>
              <a:t>Rozwoju Obszarów Wiejskich na lata 2014 2020</a:t>
            </a:r>
          </a:p>
          <a:p>
            <a:pPr algn="ctr"/>
            <a:r>
              <a:rPr lang="pl-PL" dirty="0" smtClean="0"/>
              <a:t>Urząd Gminy w Chełmcu, 26.08.2019 r.</a:t>
            </a:r>
            <a:endParaRPr lang="pl-PL" dirty="0"/>
          </a:p>
        </p:txBody>
      </p:sp>
      <p:pic>
        <p:nvPicPr>
          <p:cNvPr id="18" name="Obraz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3848" y="136678"/>
            <a:ext cx="1317371" cy="83779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9" name="Obraz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3688" y="539447"/>
            <a:ext cx="1618730" cy="108361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0" name="Obraz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014" y="2034599"/>
            <a:ext cx="2152651" cy="136815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1" name="Obraz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016" y="3933056"/>
            <a:ext cx="2267745" cy="147872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2" name="Obraz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63688" y="2975181"/>
            <a:ext cx="2151351" cy="14401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3" name="Obraz 2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84260" y="1473669"/>
            <a:ext cx="2051720" cy="131837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5" name="Obraz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5517232"/>
            <a:ext cx="8233767" cy="1340768"/>
          </a:xfrm>
          <a:prstGeom prst="rect">
            <a:avLst/>
          </a:prstGeom>
        </p:spPr>
      </p:pic>
    </p:spTree>
    <p:extLst>
      <p:ext uri="{BB962C8B-B14F-4D97-AF65-F5344CB8AC3E}">
        <p14:creationId xmlns:p14="http://schemas.microsoft.com/office/powerpoint/2010/main" val="9184635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a:solidFill>
                  <a:schemeClr val="tx1">
                    <a:lumMod val="95000"/>
                    <a:lumOff val="5000"/>
                  </a:schemeClr>
                </a:solidFill>
              </a:rPr>
              <a:t>Rozwój turystyki, kultury i rekreacji na obszarze LGD</a:t>
            </a:r>
            <a:endParaRPr lang="pl-PL" dirty="0"/>
          </a:p>
        </p:txBody>
      </p:sp>
      <p:sp>
        <p:nvSpPr>
          <p:cNvPr id="3" name="Symbol zastępczy zawartości 2"/>
          <p:cNvSpPr>
            <a:spLocks noGrp="1"/>
          </p:cNvSpPr>
          <p:nvPr>
            <p:ph idx="1"/>
          </p:nvPr>
        </p:nvSpPr>
        <p:spPr/>
        <p:txBody>
          <a:bodyPr>
            <a:normAutofit fontScale="70000" lnSpcReduction="20000"/>
          </a:bodyPr>
          <a:lstStyle/>
          <a:p>
            <a:pPr marL="68580" indent="0">
              <a:buNone/>
            </a:pPr>
            <a:r>
              <a:rPr lang="pl-PL" b="1" dirty="0"/>
              <a:t>Cel szczegółowy 2.1 </a:t>
            </a:r>
            <a:r>
              <a:rPr lang="pl-PL" dirty="0"/>
              <a:t>Rozbudowa oferty turystyki aktywnej i rekreacji bazującej na lokalnych potencjałach przyczyniająca się do utrzymania lub utworzenia miejsc </a:t>
            </a:r>
            <a:r>
              <a:rPr lang="pl-PL" dirty="0" smtClean="0"/>
              <a:t>pracy</a:t>
            </a:r>
          </a:p>
          <a:p>
            <a:pPr marL="68580" indent="0">
              <a:buNone/>
            </a:pPr>
            <a:endParaRPr lang="pl-PL" dirty="0"/>
          </a:p>
          <a:p>
            <a:r>
              <a:rPr lang="pl-PL" b="1" dirty="0"/>
              <a:t>Przedsięwzięcie 2.1.1</a:t>
            </a:r>
            <a:r>
              <a:rPr lang="pl-PL" dirty="0"/>
              <a:t>Budowa lub modernizacja istniejącej bazy i infrastruktury bazującej na lokalnych potencjałach, sprzyjającej aktywnemu wypoczynkowi mieszkańców i </a:t>
            </a:r>
            <a:r>
              <a:rPr lang="pl-PL" dirty="0" smtClean="0"/>
              <a:t>turystów</a:t>
            </a:r>
          </a:p>
          <a:p>
            <a:endParaRPr lang="pl-PL" dirty="0"/>
          </a:p>
          <a:p>
            <a:r>
              <a:rPr lang="pl-PL" b="1" dirty="0"/>
              <a:t>Przedsięwzięcie 2.1.2 </a:t>
            </a:r>
            <a:r>
              <a:rPr lang="pl-PL" dirty="0"/>
              <a:t>Kreowanie nowych produktów turystycznych na bazie lokalnych </a:t>
            </a:r>
            <a:r>
              <a:rPr lang="pl-PL" dirty="0" smtClean="0"/>
              <a:t>potencjałów</a:t>
            </a:r>
          </a:p>
          <a:p>
            <a:pPr marL="68580" indent="0">
              <a:buNone/>
            </a:pPr>
            <a:endParaRPr lang="pl-PL" dirty="0"/>
          </a:p>
          <a:p>
            <a:r>
              <a:rPr lang="pl-PL" b="1" dirty="0"/>
              <a:t>Przedsięwzięcie 2.1.3 </a:t>
            </a:r>
            <a:r>
              <a:rPr lang="pl-PL" dirty="0"/>
              <a:t>Poszerzanie oferty rekreacyjnej na terenie LGD bazującej na lokalnych potencjałach</a:t>
            </a:r>
          </a:p>
        </p:txBody>
      </p:sp>
    </p:spTree>
    <p:extLst>
      <p:ext uri="{BB962C8B-B14F-4D97-AF65-F5344CB8AC3E}">
        <p14:creationId xmlns:p14="http://schemas.microsoft.com/office/powerpoint/2010/main" val="3268849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a:solidFill>
                  <a:schemeClr val="tx1">
                    <a:lumMod val="95000"/>
                    <a:lumOff val="5000"/>
                  </a:schemeClr>
                </a:solidFill>
              </a:rPr>
              <a:t>Rozwój turystyki, kultury i rekreacji na obszarze LGD</a:t>
            </a:r>
            <a:endParaRPr lang="pl-PL" dirty="0"/>
          </a:p>
        </p:txBody>
      </p:sp>
      <p:sp>
        <p:nvSpPr>
          <p:cNvPr id="3" name="Symbol zastępczy zawartości 2"/>
          <p:cNvSpPr>
            <a:spLocks noGrp="1"/>
          </p:cNvSpPr>
          <p:nvPr>
            <p:ph idx="1"/>
          </p:nvPr>
        </p:nvSpPr>
        <p:spPr/>
        <p:txBody>
          <a:bodyPr>
            <a:normAutofit/>
          </a:bodyPr>
          <a:lstStyle/>
          <a:p>
            <a:pPr marL="68580" indent="0">
              <a:buNone/>
            </a:pPr>
            <a:r>
              <a:rPr lang="pl-PL" sz="1700" b="1" dirty="0"/>
              <a:t>Cel szczegółowy 2.2 </a:t>
            </a:r>
            <a:r>
              <a:rPr lang="pl-PL" sz="1700" dirty="0"/>
              <a:t>Zwiększenie dostępności do kultury mieszkańców LGD oraz budowanie marki kulturalnej </a:t>
            </a:r>
            <a:r>
              <a:rPr lang="pl-PL" sz="1700" dirty="0" smtClean="0"/>
              <a:t>obszaru</a:t>
            </a:r>
          </a:p>
          <a:p>
            <a:pPr marL="68580" indent="0">
              <a:buNone/>
            </a:pPr>
            <a:endParaRPr lang="pl-PL" sz="1700" dirty="0"/>
          </a:p>
          <a:p>
            <a:r>
              <a:rPr lang="pl-PL" sz="1700" b="1" dirty="0"/>
              <a:t>Przedsięwzięcie 2.2.1 </a:t>
            </a:r>
            <a:r>
              <a:rPr lang="pl-PL" sz="1700" dirty="0"/>
              <a:t>Rozbudowa lub dostosowanie istniejącej infrastruktury kulturalnej obszaru do potrzeb </a:t>
            </a:r>
            <a:r>
              <a:rPr lang="pl-PL" sz="1700" dirty="0" smtClean="0"/>
              <a:t>mieszkańców</a:t>
            </a:r>
          </a:p>
          <a:p>
            <a:endParaRPr lang="pl-PL" sz="1700" dirty="0"/>
          </a:p>
          <a:p>
            <a:r>
              <a:rPr lang="pl-PL" sz="1700" b="1" dirty="0"/>
              <a:t>Przedsięwzięcie 2.2.2 </a:t>
            </a:r>
            <a:r>
              <a:rPr lang="pl-PL" sz="1700" dirty="0"/>
              <a:t>Wypracowanie i rozbudowa oferty kulturalnej z myślą o mieszkańcach z różnych grup wiekowych</a:t>
            </a:r>
          </a:p>
        </p:txBody>
      </p:sp>
    </p:spTree>
    <p:extLst>
      <p:ext uri="{BB962C8B-B14F-4D97-AF65-F5344CB8AC3E}">
        <p14:creationId xmlns:p14="http://schemas.microsoft.com/office/powerpoint/2010/main" val="3539278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a:solidFill>
                  <a:schemeClr val="tx1">
                    <a:lumMod val="95000"/>
                    <a:lumOff val="5000"/>
                  </a:schemeClr>
                </a:solidFill>
              </a:rPr>
              <a:t>Rozwój turystyki, kultury i rekreacji na obszarze LGD</a:t>
            </a:r>
            <a:endParaRPr lang="pl-PL" dirty="0"/>
          </a:p>
        </p:txBody>
      </p:sp>
      <p:sp>
        <p:nvSpPr>
          <p:cNvPr id="3" name="Symbol zastępczy zawartości 2"/>
          <p:cNvSpPr>
            <a:spLocks noGrp="1"/>
          </p:cNvSpPr>
          <p:nvPr>
            <p:ph idx="1"/>
          </p:nvPr>
        </p:nvSpPr>
        <p:spPr/>
        <p:txBody>
          <a:bodyPr>
            <a:normAutofit fontScale="62500" lnSpcReduction="20000"/>
          </a:bodyPr>
          <a:lstStyle/>
          <a:p>
            <a:pPr marL="68580" indent="0">
              <a:buNone/>
            </a:pPr>
            <a:r>
              <a:rPr lang="pl-PL" b="1" dirty="0"/>
              <a:t>Cel szczegółowy 2.3 </a:t>
            </a:r>
            <a:r>
              <a:rPr lang="pl-PL" dirty="0"/>
              <a:t>Wykreowanie wizerunku partnerskich LGD z Grupy Wyszehradzkiej  jako miejsc atrakcyjnych kulturowo i turystycznie poprzez organizację przedsięwzięć kulturalno-promocyjnych oraz utworzenie Centrum Produktu Turystycznego i </a:t>
            </a:r>
            <a:r>
              <a:rPr lang="pl-PL" dirty="0" smtClean="0"/>
              <a:t>Kulturowego</a:t>
            </a:r>
          </a:p>
          <a:p>
            <a:pPr marL="68580" indent="0">
              <a:buNone/>
            </a:pPr>
            <a:endParaRPr lang="pl-PL" dirty="0"/>
          </a:p>
          <a:p>
            <a:r>
              <a:rPr lang="pl-PL" b="1" dirty="0" smtClean="0"/>
              <a:t>Przedsięwzięcie </a:t>
            </a:r>
            <a:r>
              <a:rPr lang="pl-PL" b="1" dirty="0"/>
              <a:t>2.3.1 </a:t>
            </a:r>
            <a:r>
              <a:rPr lang="pl-PL" dirty="0"/>
              <a:t>Zwiększenie świadomości mieszkańców i turystów w zakresie potencjałów wewnętrznych obszarów partnerskich LGD poprzez promocję lokalnych zasobów turystycznych i kulturowych, połączoną z utworzeniem centrum produktu turystycznego i </a:t>
            </a:r>
            <a:r>
              <a:rPr lang="pl-PL" dirty="0" smtClean="0"/>
              <a:t>kulturowego</a:t>
            </a:r>
          </a:p>
          <a:p>
            <a:endParaRPr lang="pl-PL" dirty="0"/>
          </a:p>
          <a:p>
            <a:r>
              <a:rPr lang="pl-PL" b="1" dirty="0"/>
              <a:t>Przedsięwzięcie  2.3.2 </a:t>
            </a:r>
            <a:r>
              <a:rPr lang="pl-PL" dirty="0"/>
              <a:t>Poprawa oferty turystycznej i kulturowej obszaru partnerskich LGD poprzez realizację przedsięwzięć kulturalno-promocyjnych bazujących na sąsiedzkim, międzyregionalnym i transgranicznym położeniu partnerskich LGD</a:t>
            </a:r>
          </a:p>
        </p:txBody>
      </p:sp>
    </p:spTree>
    <p:extLst>
      <p:ext uri="{BB962C8B-B14F-4D97-AF65-F5344CB8AC3E}">
        <p14:creationId xmlns:p14="http://schemas.microsoft.com/office/powerpoint/2010/main" val="2845733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a:solidFill>
                  <a:schemeClr val="tx1">
                    <a:lumMod val="95000"/>
                    <a:lumOff val="5000"/>
                  </a:schemeClr>
                </a:solidFill>
              </a:rPr>
              <a:t>Rozwój </a:t>
            </a:r>
            <a:r>
              <a:rPr lang="pl-PL" dirty="0" smtClean="0">
                <a:solidFill>
                  <a:schemeClr val="tx1">
                    <a:lumMod val="95000"/>
                    <a:lumOff val="5000"/>
                  </a:schemeClr>
                </a:solidFill>
              </a:rPr>
              <a:t>wysokiej jakości przestrzeni do życia</a:t>
            </a:r>
            <a:endParaRPr lang="pl-PL" dirty="0"/>
          </a:p>
        </p:txBody>
      </p:sp>
      <p:sp>
        <p:nvSpPr>
          <p:cNvPr id="3" name="Symbol zastępczy zawartości 2"/>
          <p:cNvSpPr>
            <a:spLocks noGrp="1"/>
          </p:cNvSpPr>
          <p:nvPr>
            <p:ph idx="1"/>
          </p:nvPr>
        </p:nvSpPr>
        <p:spPr/>
        <p:txBody>
          <a:bodyPr>
            <a:normAutofit fontScale="70000" lnSpcReduction="20000"/>
          </a:bodyPr>
          <a:lstStyle/>
          <a:p>
            <a:pPr marL="68580" indent="0">
              <a:buNone/>
            </a:pPr>
            <a:r>
              <a:rPr lang="pl-PL" b="1" dirty="0"/>
              <a:t>Cel szczegółowy 3.1 </a:t>
            </a:r>
            <a:r>
              <a:rPr lang="pl-PL" dirty="0"/>
              <a:t>Kreowanie atrakcyjnej oferty czasu wolnego wzmacniającej rozwój lokalnej społeczności  (rozwijanie pasji, kompetencji i zainteresowań</a:t>
            </a:r>
            <a:r>
              <a:rPr lang="pl-PL" dirty="0" smtClean="0"/>
              <a:t>)</a:t>
            </a:r>
          </a:p>
          <a:p>
            <a:pPr marL="68580" indent="0">
              <a:buNone/>
            </a:pPr>
            <a:endParaRPr lang="pl-PL" dirty="0"/>
          </a:p>
          <a:p>
            <a:r>
              <a:rPr lang="pl-PL" b="1" dirty="0"/>
              <a:t>Przedsięwzięcie 3.1.1 </a:t>
            </a:r>
            <a:r>
              <a:rPr lang="pl-PL" dirty="0"/>
              <a:t>Rozwój oferty zajęć pozalekcyjnych dla dzieci i </a:t>
            </a:r>
            <a:r>
              <a:rPr lang="pl-PL" dirty="0" smtClean="0"/>
              <a:t>młodzieży</a:t>
            </a:r>
          </a:p>
          <a:p>
            <a:endParaRPr lang="pl-PL" dirty="0"/>
          </a:p>
          <a:p>
            <a:r>
              <a:rPr lang="pl-PL" b="1" dirty="0"/>
              <a:t>Przedsięwzięcie 3.1.2 </a:t>
            </a:r>
            <a:r>
              <a:rPr lang="pl-PL" dirty="0"/>
              <a:t>Zwiększenie dostępności do oferty rozwojowej dla </a:t>
            </a:r>
            <a:r>
              <a:rPr lang="pl-PL" dirty="0" smtClean="0"/>
              <a:t>seniorów</a:t>
            </a:r>
          </a:p>
          <a:p>
            <a:endParaRPr lang="pl-PL" dirty="0"/>
          </a:p>
          <a:p>
            <a:r>
              <a:rPr lang="pl-PL" b="1" dirty="0"/>
              <a:t>Przedsięwzięcie 3.1.3 </a:t>
            </a:r>
            <a:r>
              <a:rPr lang="pl-PL" dirty="0"/>
              <a:t>Wzmacnianie postaw proekologicznych i prozdrowotnych wśród mieszkańców</a:t>
            </a:r>
          </a:p>
        </p:txBody>
      </p:sp>
    </p:spTree>
    <p:extLst>
      <p:ext uri="{BB962C8B-B14F-4D97-AF65-F5344CB8AC3E}">
        <p14:creationId xmlns:p14="http://schemas.microsoft.com/office/powerpoint/2010/main" val="46843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15616" y="692696"/>
            <a:ext cx="7024744" cy="1143000"/>
          </a:xfrm>
        </p:spPr>
        <p:txBody>
          <a:bodyPr>
            <a:normAutofit fontScale="90000"/>
          </a:bodyPr>
          <a:lstStyle/>
          <a:p>
            <a:r>
              <a:rPr lang="pl-PL" dirty="0">
                <a:solidFill>
                  <a:schemeClr val="tx1">
                    <a:lumMod val="95000"/>
                    <a:lumOff val="5000"/>
                  </a:schemeClr>
                </a:solidFill>
              </a:rPr>
              <a:t>Rozwój wysokiej jakości przestrzeni do życia</a:t>
            </a:r>
            <a:endParaRPr lang="pl-PL" dirty="0"/>
          </a:p>
        </p:txBody>
      </p:sp>
      <p:sp>
        <p:nvSpPr>
          <p:cNvPr id="3" name="Symbol zastępczy zawartości 2"/>
          <p:cNvSpPr>
            <a:spLocks noGrp="1"/>
          </p:cNvSpPr>
          <p:nvPr>
            <p:ph idx="1"/>
          </p:nvPr>
        </p:nvSpPr>
        <p:spPr>
          <a:xfrm>
            <a:off x="1043608" y="1844824"/>
            <a:ext cx="6777317" cy="4464496"/>
          </a:xfrm>
        </p:spPr>
        <p:txBody>
          <a:bodyPr>
            <a:noAutofit/>
          </a:bodyPr>
          <a:lstStyle/>
          <a:p>
            <a:pPr marL="68580" indent="0" algn="just">
              <a:buNone/>
            </a:pPr>
            <a:endParaRPr lang="pl-PL" sz="1700" b="1" dirty="0" smtClean="0"/>
          </a:p>
          <a:p>
            <a:pPr marL="68580" indent="0" algn="just">
              <a:buNone/>
            </a:pPr>
            <a:r>
              <a:rPr lang="pl-PL" sz="1700" b="1" dirty="0" smtClean="0"/>
              <a:t>Cel </a:t>
            </a:r>
            <a:r>
              <a:rPr lang="pl-PL" sz="1700" b="1" dirty="0"/>
              <a:t>szczegółowy 3.2 </a:t>
            </a:r>
            <a:r>
              <a:rPr lang="pl-PL" sz="1700" dirty="0"/>
              <a:t>Zagospodarowanie przestrzeni publicznej służące zachowaniu dziedzictwa i wzmacnianiu więzi </a:t>
            </a:r>
            <a:r>
              <a:rPr lang="pl-PL" sz="1700" dirty="0" smtClean="0"/>
              <a:t>społecznych</a:t>
            </a:r>
          </a:p>
          <a:p>
            <a:endParaRPr lang="pl-PL" sz="1700" dirty="0"/>
          </a:p>
          <a:p>
            <a:pPr algn="just"/>
            <a:r>
              <a:rPr lang="pl-PL" sz="1700" b="1" dirty="0"/>
              <a:t>Przedsięwzięcie 3.2.1 </a:t>
            </a:r>
            <a:r>
              <a:rPr lang="pl-PL" sz="1700" dirty="0"/>
              <a:t>Zagospodarowanie przestrzeni publicznych ważnych dla lokalnych społeczności </a:t>
            </a:r>
            <a:r>
              <a:rPr lang="pl-PL" sz="1800" dirty="0"/>
              <a:t>dla lokalnych społeczności -świadczących o tożsamości </a:t>
            </a:r>
            <a:r>
              <a:rPr lang="pl-PL" sz="1800" dirty="0" smtClean="0"/>
              <a:t>miejsca</a:t>
            </a:r>
          </a:p>
          <a:p>
            <a:pPr algn="just"/>
            <a:endParaRPr lang="pl-PL" sz="1800" dirty="0" smtClean="0"/>
          </a:p>
          <a:p>
            <a:pPr marL="68580" indent="0">
              <a:buNone/>
            </a:pPr>
            <a:r>
              <a:rPr lang="pl-PL" sz="1700" b="1" dirty="0"/>
              <a:t>Cel szczegółowy 3.3 </a:t>
            </a:r>
            <a:r>
              <a:rPr lang="pl-PL" sz="1700" dirty="0"/>
              <a:t>Budowanie marki LGD "KORONA SĄDECKA</a:t>
            </a:r>
            <a:r>
              <a:rPr lang="pl-PL" sz="1700" dirty="0" smtClean="0"/>
              <a:t>„</a:t>
            </a:r>
          </a:p>
          <a:p>
            <a:pPr marL="68580" indent="0">
              <a:buNone/>
            </a:pPr>
            <a:endParaRPr lang="pl-PL" sz="1700" dirty="0"/>
          </a:p>
          <a:p>
            <a:r>
              <a:rPr lang="pl-PL" sz="1700" b="1" dirty="0"/>
              <a:t>Przedsięwzięcie 3.3.1 </a:t>
            </a:r>
            <a:r>
              <a:rPr lang="pl-PL" sz="1700" dirty="0"/>
              <a:t>Włączenie społeczności </a:t>
            </a:r>
            <a:r>
              <a:rPr lang="pl-PL" sz="1700" dirty="0" smtClean="0"/>
              <a:t>lokalnej w </a:t>
            </a:r>
            <a:r>
              <a:rPr lang="pl-PL" sz="1700" dirty="0"/>
              <a:t>proces realizacji LSR</a:t>
            </a:r>
          </a:p>
        </p:txBody>
      </p:sp>
    </p:spTree>
    <p:extLst>
      <p:ext uri="{BB962C8B-B14F-4D97-AF65-F5344CB8AC3E}">
        <p14:creationId xmlns:p14="http://schemas.microsoft.com/office/powerpoint/2010/main" val="2518791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ctrTitle"/>
          </p:nvPr>
        </p:nvSpPr>
        <p:spPr>
          <a:xfrm>
            <a:off x="4788024" y="116632"/>
            <a:ext cx="3313355" cy="1944216"/>
          </a:xfrm>
        </p:spPr>
        <p:txBody>
          <a:bodyPr>
            <a:normAutofit/>
          </a:bodyPr>
          <a:lstStyle/>
          <a:p>
            <a:r>
              <a:rPr lang="pl-PL" sz="3200" dirty="0" smtClean="0">
                <a:solidFill>
                  <a:schemeClr val="tx1">
                    <a:lumMod val="95000"/>
                    <a:lumOff val="5000"/>
                  </a:schemeClr>
                </a:solidFill>
              </a:rPr>
              <a:t>Dotacja na start</a:t>
            </a:r>
            <a:endParaRPr lang="pl-PL" sz="3200" dirty="0">
              <a:solidFill>
                <a:schemeClr val="tx1">
                  <a:lumMod val="95000"/>
                  <a:lumOff val="5000"/>
                </a:schemeClr>
              </a:solidFill>
            </a:endParaRPr>
          </a:p>
        </p:txBody>
      </p:sp>
      <p:sp>
        <p:nvSpPr>
          <p:cNvPr id="5" name="Podtytuł 4"/>
          <p:cNvSpPr>
            <a:spLocks noGrp="1"/>
          </p:cNvSpPr>
          <p:nvPr>
            <p:ph type="subTitle" idx="1"/>
          </p:nvPr>
        </p:nvSpPr>
        <p:spPr>
          <a:xfrm>
            <a:off x="4644008" y="2572961"/>
            <a:ext cx="3309803" cy="864096"/>
          </a:xfrm>
        </p:spPr>
        <p:txBody>
          <a:bodyPr/>
          <a:lstStyle/>
          <a:p>
            <a:pPr algn="ctr"/>
            <a:r>
              <a:rPr lang="pl-PL" dirty="0" smtClean="0"/>
              <a:t>Ogłoszenie o naborze wniosków 2/2019 </a:t>
            </a:r>
            <a:endParaRPr lang="pl-PL" dirty="0"/>
          </a:p>
        </p:txBody>
      </p:sp>
      <p:sp>
        <p:nvSpPr>
          <p:cNvPr id="6" name="pole tekstowe 5"/>
          <p:cNvSpPr txBox="1"/>
          <p:nvPr/>
        </p:nvSpPr>
        <p:spPr>
          <a:xfrm>
            <a:off x="107504" y="188640"/>
            <a:ext cx="4380148" cy="738664"/>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rtlCol="0">
            <a:spAutoFit/>
          </a:bodyPr>
          <a:lstStyle/>
          <a:p>
            <a:r>
              <a:rPr lang="pl-PL" sz="1400" b="1" dirty="0" smtClean="0"/>
              <a:t>Podmiot ubiegający się o dofinansowanie</a:t>
            </a:r>
            <a:r>
              <a:rPr lang="pl-PL" sz="1400" dirty="0" smtClean="0"/>
              <a:t>:</a:t>
            </a:r>
          </a:p>
          <a:p>
            <a:pPr marL="285750" indent="-285750">
              <a:buFont typeface="Arial" panose="020B0604020202020204" pitchFamily="34" charset="0"/>
              <a:buChar char="•"/>
            </a:pPr>
            <a:r>
              <a:rPr lang="pl-PL" sz="1400" dirty="0" smtClean="0"/>
              <a:t>Osoba fizyczna zamieszkała na obszarze wiejskim objętym LSR</a:t>
            </a:r>
            <a:endParaRPr lang="pl-PL" sz="1400" dirty="0"/>
          </a:p>
        </p:txBody>
      </p:sp>
      <p:sp>
        <p:nvSpPr>
          <p:cNvPr id="9" name="pole tekstowe 8"/>
          <p:cNvSpPr txBox="1"/>
          <p:nvPr/>
        </p:nvSpPr>
        <p:spPr>
          <a:xfrm>
            <a:off x="107504" y="1078358"/>
            <a:ext cx="4380148" cy="307777"/>
          </a:xfrm>
          <a:prstGeom prst="rect">
            <a:avLst/>
          </a:prstGeom>
          <a:solidFill>
            <a:schemeClr val="bg2">
              <a:lumMod val="75000"/>
            </a:schemeClr>
          </a:solidFill>
        </p:spPr>
        <p:txBody>
          <a:bodyPr wrap="square" rtlCol="0">
            <a:spAutoFit/>
          </a:bodyPr>
          <a:lstStyle/>
          <a:p>
            <a:r>
              <a:rPr lang="pl-PL" sz="1400" b="1" dirty="0" smtClean="0"/>
              <a:t>Kwota dofinansowania </a:t>
            </a:r>
            <a:r>
              <a:rPr lang="pl-PL" sz="1400" dirty="0" smtClean="0"/>
              <a:t>- 60.000,00 zł</a:t>
            </a:r>
            <a:endParaRPr lang="pl-PL" sz="1400" dirty="0"/>
          </a:p>
        </p:txBody>
      </p:sp>
      <p:sp>
        <p:nvSpPr>
          <p:cNvPr id="10" name="pole tekstowe 9"/>
          <p:cNvSpPr txBox="1"/>
          <p:nvPr/>
        </p:nvSpPr>
        <p:spPr>
          <a:xfrm>
            <a:off x="107504" y="1602580"/>
            <a:ext cx="4380148" cy="369332"/>
          </a:xfrm>
          <a:prstGeom prst="rect">
            <a:avLst/>
          </a:prstGeom>
          <a:solidFill>
            <a:schemeClr val="bg1"/>
          </a:solidFill>
        </p:spPr>
        <p:txBody>
          <a:bodyPr wrap="square" rtlCol="0">
            <a:spAutoFit/>
          </a:bodyPr>
          <a:lstStyle/>
          <a:p>
            <a:r>
              <a:rPr lang="pl-PL" sz="1400" b="1" dirty="0" smtClean="0"/>
              <a:t>Poziom</a:t>
            </a:r>
            <a:r>
              <a:rPr lang="pl-PL" b="1" dirty="0" smtClean="0"/>
              <a:t> </a:t>
            </a:r>
            <a:r>
              <a:rPr lang="pl-PL" sz="1400" b="1" dirty="0" smtClean="0"/>
              <a:t>dofinansowania</a:t>
            </a:r>
            <a:r>
              <a:rPr lang="pl-PL" b="1" dirty="0" smtClean="0"/>
              <a:t> </a:t>
            </a:r>
            <a:r>
              <a:rPr lang="pl-PL" dirty="0" smtClean="0"/>
              <a:t>– 100 %</a:t>
            </a:r>
            <a:endParaRPr lang="pl-PL" dirty="0"/>
          </a:p>
        </p:txBody>
      </p:sp>
      <p:sp>
        <p:nvSpPr>
          <p:cNvPr id="11" name="pole tekstowe 10"/>
          <p:cNvSpPr txBox="1"/>
          <p:nvPr/>
        </p:nvSpPr>
        <p:spPr>
          <a:xfrm>
            <a:off x="143508" y="2132856"/>
            <a:ext cx="4344144" cy="369332"/>
          </a:xfrm>
          <a:prstGeom prst="rect">
            <a:avLst/>
          </a:prstGeom>
          <a:solidFill>
            <a:schemeClr val="bg2">
              <a:lumMod val="75000"/>
            </a:schemeClr>
          </a:solidFill>
        </p:spPr>
        <p:txBody>
          <a:bodyPr wrap="square" rtlCol="0">
            <a:spAutoFit/>
          </a:bodyPr>
          <a:lstStyle/>
          <a:p>
            <a:r>
              <a:rPr lang="pl-PL" sz="1400" b="1" dirty="0" smtClean="0"/>
              <a:t>Wypłata</a:t>
            </a:r>
            <a:r>
              <a:rPr lang="pl-PL" b="1" dirty="0" smtClean="0"/>
              <a:t> </a:t>
            </a:r>
            <a:r>
              <a:rPr lang="pl-PL" sz="1400" b="1" dirty="0" smtClean="0"/>
              <a:t>dofinansowania </a:t>
            </a:r>
            <a:r>
              <a:rPr lang="pl-PL" sz="1400" dirty="0" smtClean="0"/>
              <a:t>– 80%, 20%</a:t>
            </a:r>
            <a:endParaRPr lang="pl-PL" sz="1400" dirty="0"/>
          </a:p>
        </p:txBody>
      </p:sp>
      <p:sp>
        <p:nvSpPr>
          <p:cNvPr id="12" name="pole tekstowe 11"/>
          <p:cNvSpPr txBox="1"/>
          <p:nvPr/>
        </p:nvSpPr>
        <p:spPr>
          <a:xfrm>
            <a:off x="128718" y="2636912"/>
            <a:ext cx="4358934" cy="584775"/>
          </a:xfrm>
          <a:prstGeom prst="rect">
            <a:avLst/>
          </a:prstGeom>
          <a:solidFill>
            <a:schemeClr val="bg1"/>
          </a:solidFill>
        </p:spPr>
        <p:txBody>
          <a:bodyPr wrap="square" rtlCol="0">
            <a:spAutoFit/>
          </a:bodyPr>
          <a:lstStyle/>
          <a:p>
            <a:r>
              <a:rPr lang="pl-PL" sz="1400" b="1" dirty="0" smtClean="0"/>
              <a:t>Zakres tematyczny projektu </a:t>
            </a:r>
            <a:r>
              <a:rPr lang="pl-PL" dirty="0" smtClean="0"/>
              <a:t>– </a:t>
            </a:r>
            <a:r>
              <a:rPr lang="pl-PL" sz="1400" dirty="0" smtClean="0"/>
              <a:t>podejmowanie działalności gospodarczej</a:t>
            </a:r>
            <a:endParaRPr lang="pl-PL" sz="1400" dirty="0"/>
          </a:p>
        </p:txBody>
      </p:sp>
      <p:sp>
        <p:nvSpPr>
          <p:cNvPr id="13" name="pole tekstowe 12"/>
          <p:cNvSpPr txBox="1"/>
          <p:nvPr/>
        </p:nvSpPr>
        <p:spPr>
          <a:xfrm>
            <a:off x="138740" y="3366864"/>
            <a:ext cx="4348912" cy="307777"/>
          </a:xfrm>
          <a:prstGeom prst="rect">
            <a:avLst/>
          </a:prstGeom>
          <a:solidFill>
            <a:schemeClr val="bg2">
              <a:lumMod val="75000"/>
            </a:schemeClr>
          </a:solidFill>
        </p:spPr>
        <p:txBody>
          <a:bodyPr wrap="square" rtlCol="0">
            <a:spAutoFit/>
          </a:bodyPr>
          <a:lstStyle/>
          <a:p>
            <a:r>
              <a:rPr lang="pl-PL" sz="1400" b="1" dirty="0" smtClean="0"/>
              <a:t>Trwałość projektu </a:t>
            </a:r>
            <a:r>
              <a:rPr lang="pl-PL" sz="1400" dirty="0" smtClean="0"/>
              <a:t>– 2 lata od dnia płatności </a:t>
            </a:r>
            <a:endParaRPr lang="pl-PL" sz="1400" dirty="0"/>
          </a:p>
        </p:txBody>
      </p:sp>
      <p:sp>
        <p:nvSpPr>
          <p:cNvPr id="14" name="pole tekstowe 13"/>
          <p:cNvSpPr txBox="1"/>
          <p:nvPr/>
        </p:nvSpPr>
        <p:spPr>
          <a:xfrm>
            <a:off x="149932" y="3861048"/>
            <a:ext cx="4337720" cy="1384995"/>
          </a:xfrm>
          <a:prstGeom prst="rect">
            <a:avLst/>
          </a:prstGeom>
          <a:solidFill>
            <a:schemeClr val="bg1"/>
          </a:solidFill>
        </p:spPr>
        <p:txBody>
          <a:bodyPr wrap="square" rtlCol="0">
            <a:spAutoFit/>
          </a:bodyPr>
          <a:lstStyle/>
          <a:p>
            <a:r>
              <a:rPr lang="pl-PL" sz="1400" b="1" dirty="0" smtClean="0"/>
              <a:t>Utworzenie miejsc pracy /inne warunki </a:t>
            </a:r>
            <a:r>
              <a:rPr lang="pl-PL" sz="1400" dirty="0" smtClean="0"/>
              <a:t>– utworzenie co najmniej 1 miejsca pracy w przeliczeniu na pełne etaty średnioroczne  ( w tym samozatrudnienie) oraz uzyskanie 30 % poziomu ze sprzedaży po roku otrzymania płatności końcowej</a:t>
            </a:r>
            <a:endParaRPr lang="pl-PL" sz="1400" dirty="0"/>
          </a:p>
        </p:txBody>
      </p:sp>
      <p:sp>
        <p:nvSpPr>
          <p:cNvPr id="15" name="pole tekstowe 14"/>
          <p:cNvSpPr txBox="1"/>
          <p:nvPr/>
        </p:nvSpPr>
        <p:spPr>
          <a:xfrm>
            <a:off x="149932" y="5373216"/>
            <a:ext cx="4337720" cy="1384995"/>
          </a:xfrm>
          <a:prstGeom prst="rect">
            <a:avLst/>
          </a:prstGeom>
          <a:solidFill>
            <a:schemeClr val="bg2">
              <a:lumMod val="75000"/>
            </a:schemeClr>
          </a:solidFill>
        </p:spPr>
        <p:txBody>
          <a:bodyPr wrap="square" rtlCol="0">
            <a:spAutoFit/>
          </a:bodyPr>
          <a:lstStyle/>
          <a:p>
            <a:r>
              <a:rPr lang="pl-PL" sz="1400" b="1" dirty="0" smtClean="0"/>
              <a:t>Wyłączenia z ubiegania się o dofinansowanie </a:t>
            </a:r>
          </a:p>
          <a:p>
            <a:pPr marL="285750" indent="-285750">
              <a:buFont typeface="Arial" panose="020B0604020202020204" pitchFamily="34" charset="0"/>
              <a:buChar char="•"/>
            </a:pPr>
            <a:r>
              <a:rPr lang="pl-PL" sz="1400" dirty="0" smtClean="0"/>
              <a:t>Wnioskodawcy ubezpieczeni w pełnym zakresie w KRUS;</a:t>
            </a:r>
          </a:p>
          <a:p>
            <a:pPr marL="285750" indent="-285750">
              <a:buFont typeface="Arial" panose="020B0604020202020204" pitchFamily="34" charset="0"/>
              <a:buChar char="•"/>
            </a:pPr>
            <a:r>
              <a:rPr lang="pl-PL" sz="1400" dirty="0" smtClean="0"/>
              <a:t>Wnioskodawcy, którzy w okresie 2 lat poprzedzających dzień złożenia wniosku wykonywali działalność gospodarczą </a:t>
            </a:r>
            <a:endParaRPr lang="pl-PL" sz="1400" dirty="0"/>
          </a:p>
        </p:txBody>
      </p:sp>
    </p:spTree>
    <p:extLst>
      <p:ext uri="{BB962C8B-B14F-4D97-AF65-F5344CB8AC3E}">
        <p14:creationId xmlns:p14="http://schemas.microsoft.com/office/powerpoint/2010/main" val="661206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1000"/>
                                        <p:tgtEl>
                                          <p:spTgt spid="6">
                                            <p:txEl>
                                              <p:pRg st="0" end="0"/>
                                            </p:txEl>
                                          </p:spTgt>
                                        </p:tgtEl>
                                      </p:cBhvr>
                                    </p:animEffect>
                                    <p:anim calcmode="lin" valueType="num">
                                      <p:cBhvr>
                                        <p:cTn id="13"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1000"/>
                                        <p:tgtEl>
                                          <p:spTgt spid="6">
                                            <p:txEl>
                                              <p:pRg st="1" end="1"/>
                                            </p:txEl>
                                          </p:spTgt>
                                        </p:tgtEl>
                                      </p:cBhvr>
                                    </p:animEffect>
                                    <p:anim calcmode="lin" valueType="num">
                                      <p:cBhvr>
                                        <p:cTn id="1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anim calcmode="lin" valueType="num">
                                      <p:cBhvr>
                                        <p:cTn id="39" dur="1000" fill="hold"/>
                                        <p:tgtEl>
                                          <p:spTgt spid="11"/>
                                        </p:tgtEl>
                                        <p:attrNameLst>
                                          <p:attrName>ppt_x</p:attrName>
                                        </p:attrNameLst>
                                      </p:cBhvr>
                                      <p:tavLst>
                                        <p:tav tm="0">
                                          <p:val>
                                            <p:strVal val="#ppt_x"/>
                                          </p:val>
                                        </p:tav>
                                        <p:tav tm="100000">
                                          <p:val>
                                            <p:strVal val="#ppt_x"/>
                                          </p:val>
                                        </p:tav>
                                      </p:tavLst>
                                    </p:anim>
                                    <p:anim calcmode="lin" valueType="num">
                                      <p:cBhvr>
                                        <p:cTn id="4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1000"/>
                                        <p:tgtEl>
                                          <p:spTgt spid="12"/>
                                        </p:tgtEl>
                                      </p:cBhvr>
                                    </p:animEffect>
                                    <p:anim calcmode="lin" valueType="num">
                                      <p:cBhvr>
                                        <p:cTn id="46" dur="1000" fill="hold"/>
                                        <p:tgtEl>
                                          <p:spTgt spid="12"/>
                                        </p:tgtEl>
                                        <p:attrNameLst>
                                          <p:attrName>ppt_x</p:attrName>
                                        </p:attrNameLst>
                                      </p:cBhvr>
                                      <p:tavLst>
                                        <p:tav tm="0">
                                          <p:val>
                                            <p:strVal val="#ppt_x"/>
                                          </p:val>
                                        </p:tav>
                                        <p:tav tm="100000">
                                          <p:val>
                                            <p:strVal val="#ppt_x"/>
                                          </p:val>
                                        </p:tav>
                                      </p:tavLst>
                                    </p:anim>
                                    <p:anim calcmode="lin" valueType="num">
                                      <p:cBhvr>
                                        <p:cTn id="4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1000"/>
                                        <p:tgtEl>
                                          <p:spTgt spid="13"/>
                                        </p:tgtEl>
                                      </p:cBhvr>
                                    </p:animEffect>
                                    <p:anim calcmode="lin" valueType="num">
                                      <p:cBhvr>
                                        <p:cTn id="53" dur="1000" fill="hold"/>
                                        <p:tgtEl>
                                          <p:spTgt spid="13"/>
                                        </p:tgtEl>
                                        <p:attrNameLst>
                                          <p:attrName>ppt_x</p:attrName>
                                        </p:attrNameLst>
                                      </p:cBhvr>
                                      <p:tavLst>
                                        <p:tav tm="0">
                                          <p:val>
                                            <p:strVal val="#ppt_x"/>
                                          </p:val>
                                        </p:tav>
                                        <p:tav tm="100000">
                                          <p:val>
                                            <p:strVal val="#ppt_x"/>
                                          </p:val>
                                        </p:tav>
                                      </p:tavLst>
                                    </p:anim>
                                    <p:anim calcmode="lin" valueType="num">
                                      <p:cBhvr>
                                        <p:cTn id="5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14">
                                            <p:txEl>
                                              <p:pRg st="0" end="0"/>
                                            </p:txEl>
                                          </p:spTgt>
                                        </p:tgtEl>
                                        <p:attrNameLst>
                                          <p:attrName>style.visibility</p:attrName>
                                        </p:attrNameLst>
                                      </p:cBhvr>
                                      <p:to>
                                        <p:strVal val="visible"/>
                                      </p:to>
                                    </p:set>
                                    <p:animEffect transition="in" filter="fade">
                                      <p:cBhvr>
                                        <p:cTn id="59" dur="1000"/>
                                        <p:tgtEl>
                                          <p:spTgt spid="14">
                                            <p:txEl>
                                              <p:pRg st="0" end="0"/>
                                            </p:txEl>
                                          </p:spTgt>
                                        </p:tgtEl>
                                      </p:cBhvr>
                                    </p:animEffect>
                                    <p:anim calcmode="lin" valueType="num">
                                      <p:cBhvr>
                                        <p:cTn id="60"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61"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fade">
                                      <p:cBhvr>
                                        <p:cTn id="66" dur="1000"/>
                                        <p:tgtEl>
                                          <p:spTgt spid="15"/>
                                        </p:tgtEl>
                                      </p:cBhvr>
                                    </p:animEffect>
                                    <p:anim calcmode="lin" valueType="num">
                                      <p:cBhvr>
                                        <p:cTn id="67" dur="1000" fill="hold"/>
                                        <p:tgtEl>
                                          <p:spTgt spid="15"/>
                                        </p:tgtEl>
                                        <p:attrNameLst>
                                          <p:attrName>ppt_x</p:attrName>
                                        </p:attrNameLst>
                                      </p:cBhvr>
                                      <p:tavLst>
                                        <p:tav tm="0">
                                          <p:val>
                                            <p:strVal val="#ppt_x"/>
                                          </p:val>
                                        </p:tav>
                                        <p:tav tm="100000">
                                          <p:val>
                                            <p:strVal val="#ppt_x"/>
                                          </p:val>
                                        </p:tav>
                                      </p:tavLst>
                                    </p:anim>
                                    <p:anim calcmode="lin" valueType="num">
                                      <p:cBhvr>
                                        <p:cTn id="6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9" grpId="0" animBg="1"/>
      <p:bldP spid="10" grpId="0" animBg="1"/>
      <p:bldP spid="11" grpId="0" animBg="1"/>
      <p:bldP spid="12" grpId="0" animBg="1"/>
      <p:bldP spid="13" grpId="0" animBg="1"/>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764704"/>
            <a:ext cx="7024744" cy="576064"/>
          </a:xfrm>
        </p:spPr>
        <p:txBody>
          <a:bodyPr>
            <a:noAutofit/>
          </a:bodyPr>
          <a:lstStyle/>
          <a:p>
            <a:r>
              <a:rPr lang="pl-PL" sz="3600" dirty="0" smtClean="0">
                <a:solidFill>
                  <a:schemeClr val="tx1">
                    <a:lumMod val="95000"/>
                    <a:lumOff val="5000"/>
                  </a:schemeClr>
                </a:solidFill>
              </a:rPr>
              <a:t>Dotacje na start</a:t>
            </a:r>
            <a:endParaRPr lang="pl-PL" sz="3600" dirty="0">
              <a:solidFill>
                <a:schemeClr val="tx1">
                  <a:lumMod val="95000"/>
                  <a:lumOff val="5000"/>
                </a:schemeClr>
              </a:solidFill>
            </a:endParaRPr>
          </a:p>
        </p:txBody>
      </p:sp>
      <p:graphicFrame>
        <p:nvGraphicFramePr>
          <p:cNvPr id="4" name="Symbol zastępczy zawartości 3"/>
          <p:cNvGraphicFramePr>
            <a:graphicFrameLocks noGrp="1"/>
          </p:cNvGraphicFramePr>
          <p:nvPr>
            <p:ph idx="1"/>
            <p:extLst>
              <p:ext uri="{D42A27DB-BD31-4B8C-83A1-F6EECF244321}">
                <p14:modId xmlns:p14="http://schemas.microsoft.com/office/powerpoint/2010/main" val="4240329267"/>
              </p:ext>
            </p:extLst>
          </p:nvPr>
        </p:nvGraphicFramePr>
        <p:xfrm>
          <a:off x="539552" y="1700808"/>
          <a:ext cx="8064896" cy="2084014"/>
        </p:xfrm>
        <a:graphic>
          <a:graphicData uri="http://schemas.openxmlformats.org/drawingml/2006/table">
            <a:tbl>
              <a:tblPr firstRow="1" firstCol="1" bandRow="1">
                <a:tableStyleId>{5C22544A-7EE6-4342-B048-85BDC9FD1C3A}</a:tableStyleId>
              </a:tblPr>
              <a:tblGrid>
                <a:gridCol w="8064896"/>
              </a:tblGrid>
              <a:tr h="232276">
                <a:tc>
                  <a:txBody>
                    <a:bodyPr/>
                    <a:lstStyle/>
                    <a:p>
                      <a:pPr algn="just">
                        <a:spcAft>
                          <a:spcPts val="600"/>
                        </a:spcAft>
                      </a:pPr>
                      <a:r>
                        <a:rPr lang="pl-PL" sz="1200" dirty="0">
                          <a:solidFill>
                            <a:schemeClr val="tx1">
                              <a:lumMod val="95000"/>
                              <a:lumOff val="5000"/>
                            </a:schemeClr>
                          </a:solidFill>
                          <a:effectLst/>
                        </a:rPr>
                        <a:t>Cel ogólny LSR</a:t>
                      </a:r>
                      <a:endParaRPr lang="pl-PL" sz="1200" dirty="0">
                        <a:solidFill>
                          <a:schemeClr val="tx1">
                            <a:lumMod val="95000"/>
                            <a:lumOff val="5000"/>
                          </a:schemeClr>
                        </a:solidFill>
                        <a:effectLst/>
                        <a:latin typeface="Times New Roman"/>
                        <a:ea typeface="Times New Roman"/>
                      </a:endParaRPr>
                    </a:p>
                  </a:txBody>
                  <a:tcPr marL="68580" marR="68580" marT="0" marB="0"/>
                </a:tc>
              </a:tr>
              <a:tr h="193564">
                <a:tc>
                  <a:txBody>
                    <a:bodyPr/>
                    <a:lstStyle/>
                    <a:p>
                      <a:pPr algn="just">
                        <a:spcAft>
                          <a:spcPts val="600"/>
                        </a:spcAft>
                      </a:pPr>
                      <a:r>
                        <a:rPr lang="pl-PL" sz="1000" dirty="0" smtClean="0">
                          <a:solidFill>
                            <a:schemeClr val="tx1">
                              <a:lumMod val="95000"/>
                              <a:lumOff val="5000"/>
                            </a:schemeClr>
                          </a:solidFill>
                          <a:effectLst/>
                        </a:rPr>
                        <a:t>Cel </a:t>
                      </a:r>
                      <a:r>
                        <a:rPr lang="pl-PL" sz="1000" dirty="0">
                          <a:solidFill>
                            <a:schemeClr val="tx1">
                              <a:lumMod val="95000"/>
                              <a:lumOff val="5000"/>
                            </a:schemeClr>
                          </a:solidFill>
                          <a:effectLst/>
                        </a:rPr>
                        <a:t>ogólny 1 Rozwój i promowanie przedsiębiorczości</a:t>
                      </a:r>
                      <a:endParaRPr lang="pl-PL" sz="1200" dirty="0">
                        <a:solidFill>
                          <a:schemeClr val="tx1">
                            <a:lumMod val="95000"/>
                            <a:lumOff val="5000"/>
                          </a:schemeClr>
                        </a:solidFill>
                        <a:effectLst/>
                        <a:latin typeface="Times New Roman"/>
                        <a:ea typeface="Times New Roman"/>
                      </a:endParaRPr>
                    </a:p>
                  </a:txBody>
                  <a:tcPr marL="68580" marR="68580" marT="0" marB="0"/>
                </a:tc>
              </a:tr>
              <a:tr h="232276">
                <a:tc>
                  <a:txBody>
                    <a:bodyPr/>
                    <a:lstStyle/>
                    <a:p>
                      <a:pPr algn="just">
                        <a:spcAft>
                          <a:spcPts val="600"/>
                        </a:spcAft>
                      </a:pPr>
                      <a:endParaRPr lang="pl-PL" sz="1200" dirty="0" smtClean="0">
                        <a:solidFill>
                          <a:schemeClr val="tx1">
                            <a:lumMod val="95000"/>
                            <a:lumOff val="5000"/>
                          </a:schemeClr>
                        </a:solidFill>
                        <a:effectLst/>
                      </a:endParaRPr>
                    </a:p>
                    <a:p>
                      <a:pPr algn="just">
                        <a:spcAft>
                          <a:spcPts val="600"/>
                        </a:spcAft>
                      </a:pPr>
                      <a:r>
                        <a:rPr lang="pl-PL" sz="1200" dirty="0" smtClean="0">
                          <a:solidFill>
                            <a:schemeClr val="tx1">
                              <a:lumMod val="95000"/>
                              <a:lumOff val="5000"/>
                            </a:schemeClr>
                          </a:solidFill>
                          <a:effectLst/>
                        </a:rPr>
                        <a:t>Cel(e</a:t>
                      </a:r>
                      <a:r>
                        <a:rPr lang="pl-PL" sz="1200" dirty="0">
                          <a:solidFill>
                            <a:schemeClr val="tx1">
                              <a:lumMod val="95000"/>
                              <a:lumOff val="5000"/>
                            </a:schemeClr>
                          </a:solidFill>
                          <a:effectLst/>
                        </a:rPr>
                        <a:t>) szczegółowe LSR</a:t>
                      </a:r>
                      <a:endParaRPr lang="pl-PL" sz="1200" dirty="0">
                        <a:solidFill>
                          <a:schemeClr val="tx1">
                            <a:lumMod val="95000"/>
                            <a:lumOff val="5000"/>
                          </a:schemeClr>
                        </a:solidFill>
                        <a:effectLst/>
                        <a:latin typeface="Times New Roman"/>
                        <a:ea typeface="Times New Roman"/>
                      </a:endParaRPr>
                    </a:p>
                  </a:txBody>
                  <a:tcPr marL="68580" marR="68580" marT="0" marB="0"/>
                </a:tc>
              </a:tr>
              <a:tr h="387127">
                <a:tc>
                  <a:txBody>
                    <a:bodyPr/>
                    <a:lstStyle/>
                    <a:p>
                      <a:pPr algn="just">
                        <a:spcAft>
                          <a:spcPts val="600"/>
                        </a:spcAft>
                      </a:pPr>
                      <a:r>
                        <a:rPr lang="pl-PL" sz="1000" dirty="0">
                          <a:solidFill>
                            <a:schemeClr val="tx1">
                              <a:lumMod val="95000"/>
                              <a:lumOff val="5000"/>
                            </a:schemeClr>
                          </a:solidFill>
                          <a:effectLst/>
                        </a:rPr>
                        <a:t>Cel szczegółowy 1.1 Rozwój istniejących i wsparcie dla nowych działalności gospodarczych wykorzystujących lokalne zasoby i zaspokajających potrzeby lokalnych społeczności</a:t>
                      </a:r>
                      <a:endParaRPr lang="pl-PL" sz="1200" dirty="0">
                        <a:solidFill>
                          <a:schemeClr val="tx1">
                            <a:lumMod val="95000"/>
                            <a:lumOff val="5000"/>
                          </a:schemeClr>
                        </a:solidFill>
                        <a:effectLst/>
                        <a:latin typeface="Times New Roman"/>
                        <a:ea typeface="Times New Roman"/>
                      </a:endParaRPr>
                    </a:p>
                  </a:txBody>
                  <a:tcPr marL="68580" marR="68580" marT="0" marB="0"/>
                </a:tc>
              </a:tr>
              <a:tr h="232276">
                <a:tc>
                  <a:txBody>
                    <a:bodyPr/>
                    <a:lstStyle/>
                    <a:p>
                      <a:pPr algn="just">
                        <a:spcAft>
                          <a:spcPts val="600"/>
                        </a:spcAft>
                      </a:pPr>
                      <a:endParaRPr lang="pl-PL" sz="1200" dirty="0" smtClean="0">
                        <a:solidFill>
                          <a:schemeClr val="tx1">
                            <a:lumMod val="95000"/>
                            <a:lumOff val="5000"/>
                          </a:schemeClr>
                        </a:solidFill>
                        <a:effectLst/>
                      </a:endParaRPr>
                    </a:p>
                    <a:p>
                      <a:pPr algn="just">
                        <a:spcAft>
                          <a:spcPts val="600"/>
                        </a:spcAft>
                      </a:pPr>
                      <a:r>
                        <a:rPr lang="pl-PL" sz="1200" dirty="0" smtClean="0">
                          <a:solidFill>
                            <a:schemeClr val="tx1">
                              <a:lumMod val="95000"/>
                              <a:lumOff val="5000"/>
                            </a:schemeClr>
                          </a:solidFill>
                          <a:effectLst/>
                        </a:rPr>
                        <a:t>Przedsięwzięcia</a:t>
                      </a:r>
                      <a:endParaRPr lang="pl-PL" sz="1200" dirty="0">
                        <a:solidFill>
                          <a:schemeClr val="tx1">
                            <a:lumMod val="95000"/>
                            <a:lumOff val="5000"/>
                          </a:schemeClr>
                        </a:solidFill>
                        <a:effectLst/>
                        <a:latin typeface="Times New Roman"/>
                        <a:ea typeface="Times New Roman"/>
                      </a:endParaRPr>
                    </a:p>
                  </a:txBody>
                  <a:tcPr marL="68580" marR="68580" marT="0" marB="0"/>
                </a:tc>
              </a:tr>
              <a:tr h="387127">
                <a:tc>
                  <a:txBody>
                    <a:bodyPr/>
                    <a:lstStyle/>
                    <a:p>
                      <a:pPr algn="just">
                        <a:spcAft>
                          <a:spcPts val="600"/>
                        </a:spcAft>
                      </a:pPr>
                      <a:r>
                        <a:rPr lang="pl-PL" sz="1000" dirty="0">
                          <a:solidFill>
                            <a:schemeClr val="tx1">
                              <a:lumMod val="95000"/>
                              <a:lumOff val="5000"/>
                            </a:schemeClr>
                          </a:solidFill>
                          <a:effectLst/>
                        </a:rPr>
                        <a:t>Przedsięwzięcie 1.1.1 Kompleksowe wsparcie i dotacje dla nowych działalności gospodarczych wykorzystujących lokalne zasoby i zaspokajających potrzeby lokalnych społeczności</a:t>
                      </a:r>
                      <a:endParaRPr lang="pl-PL" sz="1200" dirty="0">
                        <a:solidFill>
                          <a:schemeClr val="tx1">
                            <a:lumMod val="95000"/>
                            <a:lumOff val="5000"/>
                          </a:schemeClr>
                        </a:solidFill>
                        <a:effectLst/>
                        <a:latin typeface="Times New Roman"/>
                        <a:ea typeface="Times New Roman"/>
                      </a:endParaRPr>
                    </a:p>
                  </a:txBody>
                  <a:tcPr marL="68580" marR="68580" marT="0" marB="0"/>
                </a:tc>
              </a:tr>
            </a:tbl>
          </a:graphicData>
        </a:graphic>
      </p:graphicFrame>
      <p:graphicFrame>
        <p:nvGraphicFramePr>
          <p:cNvPr id="5" name="Tabela 4"/>
          <p:cNvGraphicFramePr>
            <a:graphicFrameLocks noGrp="1"/>
          </p:cNvGraphicFramePr>
          <p:nvPr>
            <p:extLst>
              <p:ext uri="{D42A27DB-BD31-4B8C-83A1-F6EECF244321}">
                <p14:modId xmlns:p14="http://schemas.microsoft.com/office/powerpoint/2010/main" val="2312381508"/>
              </p:ext>
            </p:extLst>
          </p:nvPr>
        </p:nvGraphicFramePr>
        <p:xfrm>
          <a:off x="539553" y="3933056"/>
          <a:ext cx="8064894" cy="2363124"/>
        </p:xfrm>
        <a:graphic>
          <a:graphicData uri="http://schemas.openxmlformats.org/drawingml/2006/table">
            <a:tbl>
              <a:tblPr firstRow="1" firstCol="1" bandRow="1">
                <a:tableStyleId>{5C22544A-7EE6-4342-B048-85BDC9FD1C3A}</a:tableStyleId>
              </a:tblPr>
              <a:tblGrid>
                <a:gridCol w="416592"/>
                <a:gridCol w="3217042"/>
                <a:gridCol w="416131"/>
                <a:gridCol w="204246"/>
                <a:gridCol w="710162"/>
                <a:gridCol w="914409"/>
                <a:gridCol w="1300060"/>
                <a:gridCol w="156702"/>
                <a:gridCol w="729550"/>
              </a:tblGrid>
              <a:tr h="76518">
                <a:tc gridSpan="9">
                  <a:txBody>
                    <a:bodyPr/>
                    <a:lstStyle/>
                    <a:p>
                      <a:pPr algn="just">
                        <a:spcAft>
                          <a:spcPts val="600"/>
                        </a:spcAft>
                      </a:pPr>
                      <a:r>
                        <a:rPr lang="pl-PL" sz="1000" dirty="0">
                          <a:solidFill>
                            <a:schemeClr val="tx1">
                              <a:lumMod val="95000"/>
                              <a:lumOff val="5000"/>
                            </a:schemeClr>
                          </a:solidFill>
                          <a:effectLst/>
                        </a:rPr>
                        <a:t>Wskaźniki produktu</a:t>
                      </a:r>
                      <a:endParaRPr lang="pl-PL" sz="1000" dirty="0">
                        <a:solidFill>
                          <a:schemeClr val="tx1">
                            <a:lumMod val="95000"/>
                            <a:lumOff val="5000"/>
                          </a:schemeClr>
                        </a:solidFill>
                        <a:effectLst/>
                        <a:latin typeface="Calibri"/>
                      </a:endParaRPr>
                    </a:p>
                  </a:txBody>
                  <a:tcPr marL="68580" marR="68580" marT="0" marB="0"/>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r>
              <a:tr h="676473">
                <a:tc>
                  <a:txBody>
                    <a:bodyPr/>
                    <a:lstStyle/>
                    <a:p>
                      <a:pPr algn="ctr">
                        <a:spcAft>
                          <a:spcPts val="600"/>
                        </a:spcAft>
                      </a:pPr>
                      <a:r>
                        <a:rPr lang="pl-PL" sz="800" dirty="0">
                          <a:solidFill>
                            <a:schemeClr val="tx1">
                              <a:lumMod val="95000"/>
                              <a:lumOff val="5000"/>
                            </a:schemeClr>
                          </a:solidFill>
                          <a:effectLst/>
                        </a:rPr>
                        <a:t>Lp.</a:t>
                      </a:r>
                      <a:endParaRPr lang="pl-PL" sz="1000" dirty="0">
                        <a:solidFill>
                          <a:schemeClr val="tx1">
                            <a:lumMod val="95000"/>
                            <a:lumOff val="5000"/>
                          </a:schemeClr>
                        </a:solidFill>
                        <a:effectLst/>
                        <a:latin typeface="Calibri"/>
                      </a:endParaRPr>
                    </a:p>
                  </a:txBody>
                  <a:tcPr marL="68580" marR="68580" marT="0" marB="0" anchor="ctr"/>
                </a:tc>
                <a:tc>
                  <a:txBody>
                    <a:bodyPr/>
                    <a:lstStyle/>
                    <a:p>
                      <a:pPr algn="ctr">
                        <a:spcAft>
                          <a:spcPts val="600"/>
                        </a:spcAft>
                      </a:pPr>
                      <a:r>
                        <a:rPr lang="pl-PL" sz="800" dirty="0">
                          <a:solidFill>
                            <a:schemeClr val="tx1">
                              <a:lumMod val="95000"/>
                              <a:lumOff val="5000"/>
                            </a:schemeClr>
                          </a:solidFill>
                          <a:effectLst/>
                        </a:rPr>
                        <a:t>Nazwa wskaźnika ujętego w LSR</a:t>
                      </a:r>
                      <a:endParaRPr lang="pl-PL" sz="1000" dirty="0">
                        <a:solidFill>
                          <a:schemeClr val="tx1">
                            <a:lumMod val="95000"/>
                            <a:lumOff val="5000"/>
                          </a:schemeClr>
                        </a:solidFill>
                        <a:effectLst/>
                        <a:latin typeface="Calibri"/>
                      </a:endParaRPr>
                    </a:p>
                  </a:txBody>
                  <a:tcPr marL="68580" marR="68580" marT="0" marB="0" anchor="ctr"/>
                </a:tc>
                <a:tc gridSpan="2">
                  <a:txBody>
                    <a:bodyPr/>
                    <a:lstStyle/>
                    <a:p>
                      <a:pPr algn="ctr">
                        <a:spcAft>
                          <a:spcPts val="600"/>
                        </a:spcAft>
                      </a:pPr>
                      <a:r>
                        <a:rPr lang="pl-PL" sz="800" dirty="0">
                          <a:solidFill>
                            <a:schemeClr val="tx1">
                              <a:lumMod val="95000"/>
                              <a:lumOff val="5000"/>
                            </a:schemeClr>
                          </a:solidFill>
                          <a:effectLst/>
                        </a:rPr>
                        <a:t>Jedn. miary</a:t>
                      </a:r>
                      <a:endParaRPr lang="pl-PL" sz="1000" dirty="0">
                        <a:solidFill>
                          <a:schemeClr val="tx1">
                            <a:lumMod val="95000"/>
                            <a:lumOff val="5000"/>
                          </a:schemeClr>
                        </a:solidFill>
                        <a:effectLst/>
                        <a:latin typeface="Calibri"/>
                      </a:endParaRPr>
                    </a:p>
                  </a:txBody>
                  <a:tcPr marL="68580" marR="68580" marT="0" marB="0" anchor="ctr"/>
                </a:tc>
                <a:tc hMerge="1">
                  <a:txBody>
                    <a:bodyPr/>
                    <a:lstStyle/>
                    <a:p>
                      <a:pPr algn="ctr">
                        <a:spcAft>
                          <a:spcPts val="600"/>
                        </a:spcAft>
                      </a:pPr>
                      <a:endParaRPr lang="pl-PL" sz="1000">
                        <a:effectLst/>
                        <a:latin typeface="Calibri"/>
                      </a:endParaRPr>
                    </a:p>
                  </a:txBody>
                  <a:tcPr marL="68580" marR="68580" marT="0" marB="0" anchor="ctr"/>
                </a:tc>
                <a:tc>
                  <a:txBody>
                    <a:bodyPr/>
                    <a:lstStyle/>
                    <a:p>
                      <a:pPr algn="ctr">
                        <a:spcAft>
                          <a:spcPts val="600"/>
                        </a:spcAft>
                      </a:pPr>
                      <a:r>
                        <a:rPr lang="pl-PL" sz="800">
                          <a:solidFill>
                            <a:schemeClr val="tx1">
                              <a:lumMod val="95000"/>
                              <a:lumOff val="5000"/>
                            </a:schemeClr>
                          </a:solidFill>
                          <a:effectLst/>
                        </a:rPr>
                        <a:t>Wartość wskaźnika z LSR</a:t>
                      </a:r>
                      <a:endParaRPr lang="pl-PL" sz="1000">
                        <a:solidFill>
                          <a:schemeClr val="tx1">
                            <a:lumMod val="95000"/>
                            <a:lumOff val="5000"/>
                          </a:schemeClr>
                        </a:solidFill>
                        <a:effectLst/>
                        <a:latin typeface="Calibri"/>
                      </a:endParaRPr>
                    </a:p>
                  </a:txBody>
                  <a:tcPr marL="68580" marR="68580" marT="0" marB="0" anchor="ctr"/>
                </a:tc>
                <a:tc>
                  <a:txBody>
                    <a:bodyPr/>
                    <a:lstStyle/>
                    <a:p>
                      <a:pPr algn="ctr">
                        <a:spcAft>
                          <a:spcPts val="600"/>
                        </a:spcAft>
                      </a:pPr>
                      <a:r>
                        <a:rPr lang="pl-PL" sz="800" dirty="0">
                          <a:solidFill>
                            <a:schemeClr val="tx1">
                              <a:lumMod val="95000"/>
                              <a:lumOff val="5000"/>
                            </a:schemeClr>
                          </a:solidFill>
                          <a:effectLst/>
                        </a:rPr>
                        <a:t>Wartość zrealizowanych wskaźników z LSR</a:t>
                      </a:r>
                      <a:endParaRPr lang="pl-PL" sz="1000" dirty="0">
                        <a:solidFill>
                          <a:schemeClr val="tx1">
                            <a:lumMod val="95000"/>
                            <a:lumOff val="5000"/>
                          </a:schemeClr>
                        </a:solidFill>
                        <a:effectLst/>
                        <a:latin typeface="Calibri"/>
                      </a:endParaRPr>
                    </a:p>
                  </a:txBody>
                  <a:tcPr marL="68580" marR="68580" marT="0" marB="0" anchor="ctr"/>
                </a:tc>
                <a:tc>
                  <a:txBody>
                    <a:bodyPr/>
                    <a:lstStyle/>
                    <a:p>
                      <a:pPr algn="ctr">
                        <a:spcAft>
                          <a:spcPts val="600"/>
                        </a:spcAft>
                      </a:pPr>
                      <a:r>
                        <a:rPr lang="pl-PL" sz="800">
                          <a:solidFill>
                            <a:schemeClr val="tx1">
                              <a:lumMod val="95000"/>
                              <a:lumOff val="5000"/>
                            </a:schemeClr>
                          </a:solidFill>
                          <a:effectLst/>
                        </a:rPr>
                        <a:t>Wartość wskaźnika planowana do osiągnięcia w związku z realizacją operacji</a:t>
                      </a:r>
                      <a:endParaRPr lang="pl-PL" sz="1000">
                        <a:solidFill>
                          <a:schemeClr val="tx1">
                            <a:lumMod val="95000"/>
                            <a:lumOff val="5000"/>
                          </a:schemeClr>
                        </a:solidFill>
                        <a:effectLst/>
                        <a:latin typeface="Calibri"/>
                      </a:endParaRPr>
                    </a:p>
                  </a:txBody>
                  <a:tcPr marL="68580" marR="68580" marT="0" marB="0" anchor="ctr"/>
                </a:tc>
                <a:tc gridSpan="2">
                  <a:txBody>
                    <a:bodyPr/>
                    <a:lstStyle/>
                    <a:p>
                      <a:pPr algn="ctr">
                        <a:spcAft>
                          <a:spcPts val="600"/>
                        </a:spcAft>
                      </a:pPr>
                      <a:r>
                        <a:rPr lang="pl-PL" sz="800">
                          <a:solidFill>
                            <a:schemeClr val="tx1">
                              <a:lumMod val="95000"/>
                              <a:lumOff val="5000"/>
                            </a:schemeClr>
                          </a:solidFill>
                          <a:effectLst/>
                        </a:rPr>
                        <a:t>Wartość wskaźnika z LSR pozostająca do realizacji</a:t>
                      </a:r>
                      <a:endParaRPr lang="pl-PL" sz="1000">
                        <a:solidFill>
                          <a:schemeClr val="tx1">
                            <a:lumMod val="95000"/>
                            <a:lumOff val="5000"/>
                          </a:schemeClr>
                        </a:solidFill>
                        <a:effectLst/>
                        <a:latin typeface="Calibri"/>
                      </a:endParaRPr>
                    </a:p>
                  </a:txBody>
                  <a:tcPr marL="68580" marR="68580" marT="0" marB="0" anchor="ctr"/>
                </a:tc>
                <a:tc hMerge="1">
                  <a:txBody>
                    <a:bodyPr/>
                    <a:lstStyle/>
                    <a:p>
                      <a:pPr algn="ctr">
                        <a:spcAft>
                          <a:spcPts val="600"/>
                        </a:spcAft>
                      </a:pPr>
                      <a:endParaRPr lang="pl-PL" sz="1000">
                        <a:effectLst/>
                        <a:latin typeface="Calibri"/>
                      </a:endParaRPr>
                    </a:p>
                  </a:txBody>
                  <a:tcPr marL="68580" marR="68580" marT="0" marB="0" anchor="ctr"/>
                </a:tc>
              </a:tr>
              <a:tr h="519828">
                <a:tc>
                  <a:txBody>
                    <a:bodyPr/>
                    <a:lstStyle/>
                    <a:p>
                      <a:pPr algn="just">
                        <a:spcAft>
                          <a:spcPts val="600"/>
                        </a:spcAft>
                      </a:pPr>
                      <a:r>
                        <a:rPr lang="pl-PL" sz="900" dirty="0">
                          <a:solidFill>
                            <a:schemeClr val="tx1">
                              <a:lumMod val="95000"/>
                              <a:lumOff val="5000"/>
                            </a:schemeClr>
                          </a:solidFill>
                          <a:effectLst/>
                        </a:rPr>
                        <a:t>1.</a:t>
                      </a:r>
                      <a:endParaRPr lang="pl-PL" sz="1000" dirty="0">
                        <a:solidFill>
                          <a:schemeClr val="tx1">
                            <a:lumMod val="95000"/>
                            <a:lumOff val="5000"/>
                          </a:schemeClr>
                        </a:solidFill>
                        <a:effectLst/>
                        <a:latin typeface="Calibri"/>
                      </a:endParaRPr>
                    </a:p>
                  </a:txBody>
                  <a:tcPr marL="68580" marR="68580" marT="0" marB="0"/>
                </a:tc>
                <a:tc>
                  <a:txBody>
                    <a:bodyPr/>
                    <a:lstStyle/>
                    <a:p>
                      <a:pPr algn="just">
                        <a:spcAft>
                          <a:spcPts val="600"/>
                        </a:spcAft>
                      </a:pPr>
                      <a:r>
                        <a:rPr lang="pl-PL" sz="900" dirty="0">
                          <a:solidFill>
                            <a:schemeClr val="tx1">
                              <a:lumMod val="95000"/>
                              <a:lumOff val="5000"/>
                            </a:schemeClr>
                          </a:solidFill>
                          <a:effectLst/>
                        </a:rPr>
                        <a:t>Liczba operacji polegających na utworzeniu nowego przedsiębiorstwa wykorzystującego lokalne zasoby i zaspokajającego potrzeby lokalnych społeczności</a:t>
                      </a:r>
                      <a:endParaRPr lang="pl-PL" sz="1000" dirty="0">
                        <a:solidFill>
                          <a:schemeClr val="tx1">
                            <a:lumMod val="95000"/>
                            <a:lumOff val="5000"/>
                          </a:schemeClr>
                        </a:solidFill>
                        <a:effectLst/>
                        <a:latin typeface="Calibri"/>
                      </a:endParaRPr>
                    </a:p>
                  </a:txBody>
                  <a:tcPr marL="68580" marR="68580" marT="0" marB="0"/>
                </a:tc>
                <a:tc gridSpan="2">
                  <a:txBody>
                    <a:bodyPr/>
                    <a:lstStyle/>
                    <a:p>
                      <a:pPr algn="ctr">
                        <a:spcAft>
                          <a:spcPts val="600"/>
                        </a:spcAft>
                      </a:pPr>
                      <a:r>
                        <a:rPr lang="pl-PL" sz="900" dirty="0">
                          <a:solidFill>
                            <a:schemeClr val="tx1">
                              <a:lumMod val="95000"/>
                              <a:lumOff val="5000"/>
                            </a:schemeClr>
                          </a:solidFill>
                          <a:effectLst/>
                        </a:rPr>
                        <a:t>sztuka</a:t>
                      </a:r>
                      <a:endParaRPr lang="pl-PL" sz="1000" dirty="0">
                        <a:solidFill>
                          <a:schemeClr val="tx1">
                            <a:lumMod val="95000"/>
                            <a:lumOff val="5000"/>
                          </a:schemeClr>
                        </a:solidFill>
                        <a:effectLst/>
                        <a:latin typeface="Calibri"/>
                      </a:endParaRPr>
                    </a:p>
                  </a:txBody>
                  <a:tcPr marL="68580" marR="68580" marT="0" marB="0" anchor="ctr"/>
                </a:tc>
                <a:tc hMerge="1">
                  <a:txBody>
                    <a:bodyPr/>
                    <a:lstStyle/>
                    <a:p>
                      <a:pPr algn="ctr">
                        <a:spcAft>
                          <a:spcPts val="600"/>
                        </a:spcAft>
                      </a:pPr>
                      <a:endParaRPr lang="pl-PL" sz="1000">
                        <a:effectLst/>
                        <a:latin typeface="Calibri"/>
                      </a:endParaRPr>
                    </a:p>
                  </a:txBody>
                  <a:tcPr marL="68580" marR="68580" marT="0" marB="0" anchor="ctr"/>
                </a:tc>
                <a:tc>
                  <a:txBody>
                    <a:bodyPr/>
                    <a:lstStyle/>
                    <a:p>
                      <a:pPr algn="ctr">
                        <a:spcAft>
                          <a:spcPts val="600"/>
                        </a:spcAft>
                      </a:pPr>
                      <a:r>
                        <a:rPr lang="pl-PL" sz="900" dirty="0">
                          <a:solidFill>
                            <a:schemeClr val="tx1">
                              <a:lumMod val="95000"/>
                              <a:lumOff val="5000"/>
                            </a:schemeClr>
                          </a:solidFill>
                          <a:effectLst/>
                        </a:rPr>
                        <a:t>14</a:t>
                      </a:r>
                      <a:endParaRPr lang="pl-PL" sz="1000" dirty="0">
                        <a:solidFill>
                          <a:schemeClr val="tx1">
                            <a:lumMod val="95000"/>
                            <a:lumOff val="5000"/>
                          </a:schemeClr>
                        </a:solidFill>
                        <a:effectLst/>
                        <a:latin typeface="Calibri"/>
                      </a:endParaRPr>
                    </a:p>
                  </a:txBody>
                  <a:tcPr marL="68580" marR="68580" marT="0" marB="0" anchor="ctr"/>
                </a:tc>
                <a:tc>
                  <a:txBody>
                    <a:bodyPr/>
                    <a:lstStyle/>
                    <a:p>
                      <a:pPr algn="ctr">
                        <a:spcAft>
                          <a:spcPts val="600"/>
                        </a:spcAft>
                      </a:pPr>
                      <a:r>
                        <a:rPr lang="pl-PL" sz="900" dirty="0">
                          <a:solidFill>
                            <a:schemeClr val="tx1">
                              <a:lumMod val="95000"/>
                              <a:lumOff val="5000"/>
                            </a:schemeClr>
                          </a:solidFill>
                          <a:effectLst/>
                        </a:rPr>
                        <a:t>10</a:t>
                      </a:r>
                      <a:endParaRPr lang="pl-PL" sz="1000" dirty="0">
                        <a:solidFill>
                          <a:schemeClr val="tx1">
                            <a:lumMod val="95000"/>
                            <a:lumOff val="5000"/>
                          </a:schemeClr>
                        </a:solidFill>
                        <a:effectLst/>
                        <a:latin typeface="Calibri"/>
                      </a:endParaRPr>
                    </a:p>
                  </a:txBody>
                  <a:tcPr marL="68580" marR="68580" marT="0" marB="0" anchor="ctr"/>
                </a:tc>
                <a:tc>
                  <a:txBody>
                    <a:bodyPr/>
                    <a:lstStyle/>
                    <a:p>
                      <a:pPr algn="ctr">
                        <a:spcAft>
                          <a:spcPts val="600"/>
                        </a:spcAft>
                      </a:pPr>
                      <a:r>
                        <a:rPr lang="pl-PL" sz="900" dirty="0">
                          <a:solidFill>
                            <a:schemeClr val="tx1">
                              <a:lumMod val="95000"/>
                              <a:lumOff val="5000"/>
                            </a:schemeClr>
                          </a:solidFill>
                          <a:effectLst/>
                        </a:rPr>
                        <a:t>4</a:t>
                      </a:r>
                      <a:endParaRPr lang="pl-PL" sz="1000" dirty="0">
                        <a:solidFill>
                          <a:schemeClr val="tx1">
                            <a:lumMod val="95000"/>
                            <a:lumOff val="5000"/>
                          </a:schemeClr>
                        </a:solidFill>
                        <a:effectLst/>
                        <a:latin typeface="Calibri"/>
                      </a:endParaRPr>
                    </a:p>
                  </a:txBody>
                  <a:tcPr marL="68580" marR="68580" marT="0" marB="0" anchor="ctr"/>
                </a:tc>
                <a:tc gridSpan="2">
                  <a:txBody>
                    <a:bodyPr/>
                    <a:lstStyle/>
                    <a:p>
                      <a:pPr algn="ctr">
                        <a:spcAft>
                          <a:spcPts val="600"/>
                        </a:spcAft>
                      </a:pPr>
                      <a:r>
                        <a:rPr lang="pl-PL" sz="900" dirty="0">
                          <a:solidFill>
                            <a:schemeClr val="tx1">
                              <a:lumMod val="95000"/>
                              <a:lumOff val="5000"/>
                            </a:schemeClr>
                          </a:solidFill>
                          <a:effectLst/>
                        </a:rPr>
                        <a:t>0</a:t>
                      </a:r>
                      <a:endParaRPr lang="pl-PL" sz="1000" dirty="0">
                        <a:solidFill>
                          <a:schemeClr val="tx1">
                            <a:lumMod val="95000"/>
                            <a:lumOff val="5000"/>
                          </a:schemeClr>
                        </a:solidFill>
                        <a:effectLst/>
                        <a:latin typeface="Calibri"/>
                      </a:endParaRPr>
                    </a:p>
                  </a:txBody>
                  <a:tcPr marL="68580" marR="68580" marT="0" marB="0" anchor="ctr"/>
                </a:tc>
                <a:tc hMerge="1">
                  <a:txBody>
                    <a:bodyPr/>
                    <a:lstStyle/>
                    <a:p>
                      <a:pPr algn="ctr">
                        <a:spcAft>
                          <a:spcPts val="600"/>
                        </a:spcAft>
                      </a:pPr>
                      <a:endParaRPr lang="pl-PL" sz="1000">
                        <a:effectLst/>
                        <a:latin typeface="Calibri"/>
                      </a:endParaRPr>
                    </a:p>
                  </a:txBody>
                  <a:tcPr marL="68580" marR="68580" marT="0" marB="0" anchor="ctr"/>
                </a:tc>
              </a:tr>
              <a:tr h="256336">
                <a:tc gridSpan="9">
                  <a:txBody>
                    <a:bodyPr/>
                    <a:lstStyle/>
                    <a:p>
                      <a:pPr algn="just">
                        <a:spcAft>
                          <a:spcPts val="600"/>
                        </a:spcAft>
                      </a:pPr>
                      <a:r>
                        <a:rPr lang="pl-PL" sz="1000" dirty="0">
                          <a:solidFill>
                            <a:schemeClr val="tx1">
                              <a:lumMod val="95000"/>
                              <a:lumOff val="5000"/>
                            </a:schemeClr>
                          </a:solidFill>
                          <a:effectLst/>
                        </a:rPr>
                        <a:t>Wskaźniki rezultatu</a:t>
                      </a:r>
                      <a:endParaRPr lang="pl-PL" sz="1000" dirty="0">
                        <a:solidFill>
                          <a:schemeClr val="tx1">
                            <a:lumMod val="95000"/>
                            <a:lumOff val="5000"/>
                          </a:schemeClr>
                        </a:solidFill>
                        <a:effectLst/>
                        <a:latin typeface="Calibri"/>
                      </a:endParaRPr>
                    </a:p>
                  </a:txBody>
                  <a:tcPr marL="68580" marR="68580" marT="0" marB="0"/>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r>
              <a:tr h="758087">
                <a:tc>
                  <a:txBody>
                    <a:bodyPr/>
                    <a:lstStyle/>
                    <a:p>
                      <a:pPr algn="just">
                        <a:spcAft>
                          <a:spcPts val="600"/>
                        </a:spcAft>
                      </a:pPr>
                      <a:r>
                        <a:rPr lang="pl-PL" sz="900" dirty="0">
                          <a:solidFill>
                            <a:schemeClr val="tx1">
                              <a:lumMod val="95000"/>
                              <a:lumOff val="5000"/>
                            </a:schemeClr>
                          </a:solidFill>
                          <a:effectLst/>
                        </a:rPr>
                        <a:t>1</a:t>
                      </a:r>
                      <a:endParaRPr lang="pl-PL" sz="1000" dirty="0">
                        <a:solidFill>
                          <a:schemeClr val="tx1">
                            <a:lumMod val="95000"/>
                            <a:lumOff val="5000"/>
                          </a:schemeClr>
                        </a:solidFill>
                        <a:effectLst/>
                        <a:latin typeface="Calibri"/>
                      </a:endParaRPr>
                    </a:p>
                  </a:txBody>
                  <a:tcPr marL="68580" marR="68580" marT="0" marB="0"/>
                </a:tc>
                <a:tc>
                  <a:txBody>
                    <a:bodyPr/>
                    <a:lstStyle/>
                    <a:p>
                      <a:pPr algn="just">
                        <a:spcAft>
                          <a:spcPts val="600"/>
                        </a:spcAft>
                      </a:pPr>
                      <a:r>
                        <a:rPr lang="pl-PL" sz="900" dirty="0">
                          <a:solidFill>
                            <a:schemeClr val="tx1">
                              <a:lumMod val="95000"/>
                              <a:lumOff val="5000"/>
                            </a:schemeClr>
                          </a:solidFill>
                          <a:effectLst/>
                        </a:rPr>
                        <a:t>Liczba utworzonych miejsc pracy (ogółem) w ramach przedsiębiorstw wykorzystujących lokalne zasoby i zaspokajających potrzeby lokalnych społeczności.</a:t>
                      </a:r>
                      <a:endParaRPr lang="pl-PL" sz="1000" dirty="0">
                        <a:solidFill>
                          <a:schemeClr val="tx1">
                            <a:lumMod val="95000"/>
                            <a:lumOff val="5000"/>
                          </a:schemeClr>
                        </a:solidFill>
                        <a:effectLst/>
                        <a:latin typeface="Calibri"/>
                      </a:endParaRPr>
                    </a:p>
                  </a:txBody>
                  <a:tcPr marL="68580" marR="68580" marT="0" marB="0"/>
                </a:tc>
                <a:tc>
                  <a:txBody>
                    <a:bodyPr/>
                    <a:lstStyle/>
                    <a:p>
                      <a:pPr algn="ctr">
                        <a:spcAft>
                          <a:spcPts val="600"/>
                        </a:spcAft>
                      </a:pPr>
                      <a:r>
                        <a:rPr lang="pl-PL" sz="900" dirty="0">
                          <a:solidFill>
                            <a:schemeClr val="tx1">
                              <a:lumMod val="95000"/>
                              <a:lumOff val="5000"/>
                            </a:schemeClr>
                          </a:solidFill>
                          <a:effectLst/>
                        </a:rPr>
                        <a:t>sztuka</a:t>
                      </a:r>
                      <a:endParaRPr lang="pl-PL" sz="1000" dirty="0">
                        <a:solidFill>
                          <a:schemeClr val="tx1">
                            <a:lumMod val="95000"/>
                            <a:lumOff val="5000"/>
                          </a:schemeClr>
                        </a:solidFill>
                        <a:effectLst/>
                        <a:latin typeface="Calibri"/>
                      </a:endParaRPr>
                    </a:p>
                  </a:txBody>
                  <a:tcPr marL="68580" marR="68580" marT="0" marB="0" anchor="ctr"/>
                </a:tc>
                <a:tc gridSpan="2">
                  <a:txBody>
                    <a:bodyPr/>
                    <a:lstStyle/>
                    <a:p>
                      <a:pPr algn="ctr">
                        <a:spcAft>
                          <a:spcPts val="600"/>
                        </a:spcAft>
                      </a:pPr>
                      <a:r>
                        <a:rPr lang="pl-PL" sz="900">
                          <a:solidFill>
                            <a:schemeClr val="tx1">
                              <a:lumMod val="95000"/>
                              <a:lumOff val="5000"/>
                            </a:schemeClr>
                          </a:solidFill>
                          <a:effectLst/>
                        </a:rPr>
                        <a:t>14</a:t>
                      </a:r>
                      <a:endParaRPr lang="pl-PL" sz="1000">
                        <a:solidFill>
                          <a:schemeClr val="tx1">
                            <a:lumMod val="95000"/>
                            <a:lumOff val="5000"/>
                          </a:schemeClr>
                        </a:solidFill>
                        <a:effectLst/>
                        <a:latin typeface="Calibri"/>
                      </a:endParaRPr>
                    </a:p>
                  </a:txBody>
                  <a:tcPr marL="68580" marR="68580" marT="0" marB="0" anchor="ctr"/>
                </a:tc>
                <a:tc hMerge="1">
                  <a:txBody>
                    <a:bodyPr/>
                    <a:lstStyle/>
                    <a:p>
                      <a:endParaRPr lang="pl-PL"/>
                    </a:p>
                  </a:txBody>
                  <a:tcPr/>
                </a:tc>
                <a:tc>
                  <a:txBody>
                    <a:bodyPr/>
                    <a:lstStyle/>
                    <a:p>
                      <a:pPr algn="ctr">
                        <a:spcAft>
                          <a:spcPts val="600"/>
                        </a:spcAft>
                      </a:pPr>
                      <a:r>
                        <a:rPr lang="pl-PL" sz="900">
                          <a:solidFill>
                            <a:schemeClr val="tx1">
                              <a:lumMod val="95000"/>
                              <a:lumOff val="5000"/>
                            </a:schemeClr>
                          </a:solidFill>
                          <a:effectLst/>
                        </a:rPr>
                        <a:t>10</a:t>
                      </a:r>
                      <a:endParaRPr lang="pl-PL" sz="1000">
                        <a:solidFill>
                          <a:schemeClr val="tx1">
                            <a:lumMod val="95000"/>
                            <a:lumOff val="5000"/>
                          </a:schemeClr>
                        </a:solidFill>
                        <a:effectLst/>
                        <a:latin typeface="Calibri"/>
                      </a:endParaRPr>
                    </a:p>
                  </a:txBody>
                  <a:tcPr marL="68580" marR="68580" marT="0" marB="0" anchor="ctr"/>
                </a:tc>
                <a:tc gridSpan="2">
                  <a:txBody>
                    <a:bodyPr/>
                    <a:lstStyle/>
                    <a:p>
                      <a:pPr algn="ctr">
                        <a:spcAft>
                          <a:spcPts val="600"/>
                        </a:spcAft>
                      </a:pPr>
                      <a:r>
                        <a:rPr lang="pl-PL" sz="900">
                          <a:solidFill>
                            <a:schemeClr val="tx1">
                              <a:lumMod val="95000"/>
                              <a:lumOff val="5000"/>
                            </a:schemeClr>
                          </a:solidFill>
                          <a:effectLst/>
                        </a:rPr>
                        <a:t>4</a:t>
                      </a:r>
                      <a:endParaRPr lang="pl-PL" sz="1000">
                        <a:solidFill>
                          <a:schemeClr val="tx1">
                            <a:lumMod val="95000"/>
                            <a:lumOff val="5000"/>
                          </a:schemeClr>
                        </a:solidFill>
                        <a:effectLst/>
                        <a:latin typeface="Calibri"/>
                      </a:endParaRPr>
                    </a:p>
                  </a:txBody>
                  <a:tcPr marL="68580" marR="68580" marT="0" marB="0" anchor="ctr"/>
                </a:tc>
                <a:tc hMerge="1">
                  <a:txBody>
                    <a:bodyPr/>
                    <a:lstStyle/>
                    <a:p>
                      <a:endParaRPr lang="pl-PL"/>
                    </a:p>
                  </a:txBody>
                  <a:tcPr/>
                </a:tc>
                <a:tc>
                  <a:txBody>
                    <a:bodyPr/>
                    <a:lstStyle/>
                    <a:p>
                      <a:pPr algn="ctr">
                        <a:spcAft>
                          <a:spcPts val="600"/>
                        </a:spcAft>
                      </a:pPr>
                      <a:r>
                        <a:rPr lang="pl-PL" sz="900" dirty="0">
                          <a:solidFill>
                            <a:schemeClr val="tx1">
                              <a:lumMod val="95000"/>
                              <a:lumOff val="5000"/>
                            </a:schemeClr>
                          </a:solidFill>
                          <a:effectLst/>
                        </a:rPr>
                        <a:t>0</a:t>
                      </a:r>
                      <a:endParaRPr lang="pl-PL" sz="1000" dirty="0">
                        <a:solidFill>
                          <a:schemeClr val="tx1">
                            <a:lumMod val="95000"/>
                            <a:lumOff val="5000"/>
                          </a:schemeClr>
                        </a:solidFill>
                        <a:effectLst/>
                        <a:latin typeface="Calibri"/>
                      </a:endParaRPr>
                    </a:p>
                  </a:txBody>
                  <a:tcPr marL="68580" marR="68580" marT="0" marB="0" anchor="ctr"/>
                </a:tc>
              </a:tr>
            </a:tbl>
          </a:graphicData>
        </a:graphic>
      </p:graphicFrame>
    </p:spTree>
    <p:extLst>
      <p:ext uri="{BB962C8B-B14F-4D97-AF65-F5344CB8AC3E}">
        <p14:creationId xmlns:p14="http://schemas.microsoft.com/office/powerpoint/2010/main" val="21318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764704"/>
            <a:ext cx="7024744" cy="673144"/>
          </a:xfrm>
        </p:spPr>
        <p:txBody>
          <a:bodyPr>
            <a:normAutofit fontScale="90000"/>
          </a:bodyPr>
          <a:lstStyle/>
          <a:p>
            <a:r>
              <a:rPr lang="pl-PL" dirty="0">
                <a:solidFill>
                  <a:schemeClr val="tx1">
                    <a:lumMod val="95000"/>
                    <a:lumOff val="5000"/>
                  </a:schemeClr>
                </a:solidFill>
              </a:rPr>
              <a:t>Dotacje na start</a:t>
            </a:r>
            <a:endParaRPr lang="pl-PL" dirty="0"/>
          </a:p>
        </p:txBody>
      </p:sp>
      <p:sp>
        <p:nvSpPr>
          <p:cNvPr id="3" name="Symbol zastępczy zawartości 2"/>
          <p:cNvSpPr>
            <a:spLocks noGrp="1"/>
          </p:cNvSpPr>
          <p:nvPr>
            <p:ph sz="quarter" idx="13"/>
          </p:nvPr>
        </p:nvSpPr>
        <p:spPr>
          <a:xfrm>
            <a:off x="1042416" y="1628800"/>
            <a:ext cx="3419856" cy="4177640"/>
          </a:xfrm>
        </p:spPr>
        <p:txBody>
          <a:bodyPr>
            <a:normAutofit fontScale="85000" lnSpcReduction="10000"/>
          </a:bodyPr>
          <a:lstStyle/>
          <a:p>
            <a:pPr algn="just"/>
            <a:r>
              <a:rPr lang="pl-PL" sz="1400" dirty="0" smtClean="0"/>
              <a:t>Wsparcie </a:t>
            </a:r>
            <a:r>
              <a:rPr lang="pl-PL" sz="1400" dirty="0"/>
              <a:t>udzielane jest</a:t>
            </a:r>
            <a:r>
              <a:rPr lang="pl-PL" sz="1400" b="1" dirty="0"/>
              <a:t>: w formie </a:t>
            </a:r>
            <a:r>
              <a:rPr lang="pl-PL" sz="1400" b="1" dirty="0" smtClean="0"/>
              <a:t>ryczałtu-premii</a:t>
            </a:r>
          </a:p>
          <a:p>
            <a:pPr algn="just"/>
            <a:endParaRPr lang="pl-PL" sz="1400" dirty="0"/>
          </a:p>
          <a:p>
            <a:r>
              <a:rPr lang="pl-PL" sz="1400" b="1" dirty="0" smtClean="0"/>
              <a:t>Wysokość </a:t>
            </a:r>
            <a:r>
              <a:rPr lang="pl-PL" sz="1400" b="1" dirty="0"/>
              <a:t>premii </a:t>
            </a:r>
            <a:r>
              <a:rPr lang="pl-PL" sz="1400" dirty="0"/>
              <a:t>na jedną </a:t>
            </a:r>
            <a:r>
              <a:rPr lang="pl-PL" sz="1400" dirty="0" smtClean="0"/>
              <a:t>operację wynosi </a:t>
            </a:r>
            <a:r>
              <a:rPr lang="pl-PL" sz="1400" b="1" dirty="0" smtClean="0"/>
              <a:t>60000,00 </a:t>
            </a:r>
            <a:r>
              <a:rPr lang="pl-PL" sz="1400" b="1" dirty="0"/>
              <a:t>zł</a:t>
            </a:r>
            <a:r>
              <a:rPr lang="pl-PL" sz="1400" b="1" dirty="0" smtClean="0"/>
              <a:t>.</a:t>
            </a:r>
          </a:p>
          <a:p>
            <a:endParaRPr lang="pl-PL" sz="1400" dirty="0"/>
          </a:p>
          <a:p>
            <a:r>
              <a:rPr lang="pl-PL" sz="1400" b="1" dirty="0" smtClean="0"/>
              <a:t>Intensywność </a:t>
            </a:r>
            <a:r>
              <a:rPr lang="pl-PL" sz="1400" b="1" dirty="0"/>
              <a:t>pomocy wynosi:100</a:t>
            </a:r>
            <a:r>
              <a:rPr lang="pl-PL" sz="1400" b="1" dirty="0" smtClean="0"/>
              <a:t>%</a:t>
            </a:r>
          </a:p>
          <a:p>
            <a:endParaRPr lang="pl-PL" sz="1400" b="1" dirty="0"/>
          </a:p>
          <a:p>
            <a:r>
              <a:rPr lang="pl-PL" sz="1400" b="1" dirty="0"/>
              <a:t>Wysokość dostępnych środków </a:t>
            </a:r>
            <a:r>
              <a:rPr lang="pl-PL" sz="1400" dirty="0"/>
              <a:t>w ramach naboru wynosi </a:t>
            </a:r>
            <a:r>
              <a:rPr lang="pl-PL" sz="1400" b="1" dirty="0"/>
              <a:t>240 000,00  zł</a:t>
            </a:r>
            <a:r>
              <a:rPr lang="pl-PL" sz="1400" b="1" dirty="0" smtClean="0"/>
              <a:t>.</a:t>
            </a:r>
          </a:p>
          <a:p>
            <a:pPr algn="just"/>
            <a:endParaRPr lang="pl-PL" sz="1400" dirty="0" smtClean="0"/>
          </a:p>
          <a:p>
            <a:pPr algn="just"/>
            <a:r>
              <a:rPr lang="pl-PL" sz="1400" dirty="0" smtClean="0"/>
              <a:t>Wnioski </a:t>
            </a:r>
            <a:r>
              <a:rPr lang="pl-PL" sz="1400" dirty="0"/>
              <a:t>o przyznanie pomocy można składać w terminie: </a:t>
            </a:r>
            <a:endParaRPr lang="pl-PL" sz="1400" dirty="0" smtClean="0"/>
          </a:p>
          <a:p>
            <a:pPr marL="68580" indent="0" algn="just">
              <a:buNone/>
            </a:pPr>
            <a:r>
              <a:rPr lang="pl-PL" sz="1400" b="1" dirty="0" smtClean="0"/>
              <a:t>      </a:t>
            </a:r>
            <a:r>
              <a:rPr lang="pl-PL" sz="1400" b="1" dirty="0" smtClean="0">
                <a:solidFill>
                  <a:srgbClr val="FF0000"/>
                </a:solidFill>
              </a:rPr>
              <a:t>od </a:t>
            </a:r>
            <a:r>
              <a:rPr lang="pl-PL" sz="1400" b="1" dirty="0">
                <a:solidFill>
                  <a:srgbClr val="FF0000"/>
                </a:solidFill>
              </a:rPr>
              <a:t>02-09-2019do 16-09-2019</a:t>
            </a:r>
          </a:p>
          <a:p>
            <a:endParaRPr lang="pl-PL" sz="1500" b="1" dirty="0"/>
          </a:p>
          <a:p>
            <a:pPr algn="just"/>
            <a:r>
              <a:rPr lang="pl-PL" sz="1400" dirty="0"/>
              <a:t>Wnioski należy składać </a:t>
            </a:r>
            <a:r>
              <a:rPr lang="pl-PL" sz="1400" b="1" dirty="0"/>
              <a:t>bezpośrednio </a:t>
            </a:r>
            <a:r>
              <a:rPr lang="pl-PL" sz="1400" dirty="0"/>
              <a:t>w siedzibie </a:t>
            </a:r>
            <a:r>
              <a:rPr lang="pl-PL" sz="1400" b="1" dirty="0"/>
              <a:t>Lokalnej Grupy Działania LGD „KORONA SĄDECKA” </a:t>
            </a:r>
            <a:r>
              <a:rPr lang="pl-PL" sz="1400" dirty="0"/>
              <a:t>adres: </a:t>
            </a:r>
            <a:r>
              <a:rPr lang="pl-PL" sz="1400" b="1" dirty="0"/>
              <a:t>ul. Papieska 2, 33-395 Chełmiec, budynek Urzędu Gminy Chełmiec, pokój 21(I piętro) </a:t>
            </a:r>
            <a:r>
              <a:rPr lang="pl-PL" sz="1400" dirty="0"/>
              <a:t>w godz. </a:t>
            </a:r>
            <a:r>
              <a:rPr lang="pl-PL" sz="1400" b="1" dirty="0"/>
              <a:t>od 8.00 do 15.00.</a:t>
            </a:r>
          </a:p>
          <a:p>
            <a:endParaRPr lang="pl-PL" sz="1400" dirty="0"/>
          </a:p>
          <a:p>
            <a:pPr algn="just"/>
            <a:endParaRPr lang="pl-PL" sz="1400" dirty="0"/>
          </a:p>
          <a:p>
            <a:endParaRPr lang="pl-PL" sz="1500" b="1" dirty="0" smtClean="0"/>
          </a:p>
          <a:p>
            <a:endParaRPr lang="pl-PL" sz="1500" dirty="0"/>
          </a:p>
        </p:txBody>
      </p:sp>
      <p:pic>
        <p:nvPicPr>
          <p:cNvPr id="2055" name="Picture 7" descr="C:\Users\mdabrowska\AppData\Local\Microsoft\Windows\INetCache\IE\XU2HE5H5\Depositphotos_8796007_m[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16016" y="1340768"/>
            <a:ext cx="3816424" cy="2808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8526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1000"/>
                                        <p:tgtEl>
                                          <p:spTgt spid="3">
                                            <p:txEl>
                                              <p:pRg st="8" end="8"/>
                                            </p:txEl>
                                          </p:spTgt>
                                        </p:tgtEl>
                                      </p:cBhvr>
                                    </p:animEffect>
                                    <p:anim calcmode="lin" valueType="num">
                                      <p:cBhvr>
                                        <p:cTn id="3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8" end="8"/>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fade">
                                      <p:cBhvr>
                                        <p:cTn id="40" dur="1000"/>
                                        <p:tgtEl>
                                          <p:spTgt spid="3">
                                            <p:txEl>
                                              <p:pRg st="9" end="9"/>
                                            </p:txEl>
                                          </p:spTgt>
                                        </p:tgtEl>
                                      </p:cBhvr>
                                    </p:animEffect>
                                    <p:anim calcmode="lin" valueType="num">
                                      <p:cBhvr>
                                        <p:cTn id="4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animEffect transition="in" filter="fade">
                                      <p:cBhvr>
                                        <p:cTn id="47" dur="1000"/>
                                        <p:tgtEl>
                                          <p:spTgt spid="3">
                                            <p:txEl>
                                              <p:pRg st="11" end="11"/>
                                            </p:txEl>
                                          </p:spTgt>
                                        </p:tgtEl>
                                      </p:cBhvr>
                                    </p:animEffect>
                                    <p:anim calcmode="lin" valueType="num">
                                      <p:cBhvr>
                                        <p:cTn id="48"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490" y="1027664"/>
            <a:ext cx="7024744" cy="673144"/>
          </a:xfrm>
        </p:spPr>
        <p:txBody>
          <a:bodyPr>
            <a:normAutofit fontScale="90000"/>
          </a:bodyPr>
          <a:lstStyle/>
          <a:p>
            <a:r>
              <a:rPr lang="pl-PL" sz="2800" dirty="0" smtClean="0">
                <a:solidFill>
                  <a:schemeClr val="tx1">
                    <a:lumMod val="95000"/>
                    <a:lumOff val="5000"/>
                  </a:schemeClr>
                </a:solidFill>
              </a:rPr>
              <a:t>Dotacje na start </a:t>
            </a:r>
            <a:r>
              <a:rPr lang="pl-PL" dirty="0" smtClean="0">
                <a:solidFill>
                  <a:schemeClr val="tx1">
                    <a:lumMod val="95000"/>
                    <a:lumOff val="5000"/>
                  </a:schemeClr>
                </a:solidFill>
              </a:rPr>
              <a:t>– </a:t>
            </a:r>
            <a:r>
              <a:rPr lang="pl-PL" sz="1800" dirty="0" smtClean="0">
                <a:solidFill>
                  <a:schemeClr val="tx1">
                    <a:lumMod val="95000"/>
                    <a:lumOff val="5000"/>
                  </a:schemeClr>
                </a:solidFill>
              </a:rPr>
              <a:t>warunki udzielenia wsparcia</a:t>
            </a:r>
            <a:endParaRPr lang="pl-PL" sz="1800" dirty="0"/>
          </a:p>
        </p:txBody>
      </p:sp>
      <p:sp>
        <p:nvSpPr>
          <p:cNvPr id="3" name="Symbol zastępczy zawartości 2"/>
          <p:cNvSpPr>
            <a:spLocks noGrp="1"/>
          </p:cNvSpPr>
          <p:nvPr>
            <p:ph idx="1"/>
          </p:nvPr>
        </p:nvSpPr>
        <p:spPr>
          <a:xfrm>
            <a:off x="1187624" y="1844824"/>
            <a:ext cx="6777317" cy="3915797"/>
          </a:xfrm>
        </p:spPr>
        <p:txBody>
          <a:bodyPr/>
          <a:lstStyle/>
          <a:p>
            <a:r>
              <a:rPr lang="pl-PL" sz="1600" dirty="0" smtClean="0"/>
              <a:t>Zgodność </a:t>
            </a:r>
            <a:r>
              <a:rPr lang="pl-PL" sz="1600" dirty="0"/>
              <a:t>operacji z Lokalną </a:t>
            </a:r>
            <a:r>
              <a:rPr lang="pl-PL" sz="1600" dirty="0" smtClean="0"/>
              <a:t>  Strategią </a:t>
            </a:r>
            <a:r>
              <a:rPr lang="pl-PL" sz="1600" dirty="0"/>
              <a:t>Rozwoju LGD „KORONA SĄDECKA” (LSR</a:t>
            </a:r>
            <a:r>
              <a:rPr lang="pl-PL" sz="1600" dirty="0" smtClean="0"/>
              <a:t>). </a:t>
            </a:r>
          </a:p>
          <a:p>
            <a:endParaRPr lang="pl-PL" sz="1400" dirty="0" smtClean="0"/>
          </a:p>
          <a:p>
            <a:endParaRPr lang="pl-PL" sz="1400" dirty="0"/>
          </a:p>
          <a:p>
            <a:endParaRPr lang="pl-PL" sz="1400" dirty="0" smtClean="0"/>
          </a:p>
          <a:p>
            <a:endParaRPr lang="pl-PL" sz="1400" dirty="0"/>
          </a:p>
          <a:p>
            <a:endParaRPr lang="pl-PL" sz="1400" dirty="0"/>
          </a:p>
        </p:txBody>
      </p:sp>
      <p:sp>
        <p:nvSpPr>
          <p:cNvPr id="4" name="Symbol zastępczy zawartości 3"/>
          <p:cNvSpPr>
            <a:spLocks noGrp="1"/>
          </p:cNvSpPr>
          <p:nvPr>
            <p:ph sz="quarter" idx="4294967295"/>
          </p:nvPr>
        </p:nvSpPr>
        <p:spPr>
          <a:xfrm>
            <a:off x="5724525" y="1773238"/>
            <a:ext cx="3419475" cy="4248150"/>
          </a:xfrm>
        </p:spPr>
        <p:txBody>
          <a:bodyPr>
            <a:normAutofit/>
          </a:bodyPr>
          <a:lstStyle/>
          <a:p>
            <a:endParaRPr lang="pl-PL" sz="1400" dirty="0"/>
          </a:p>
          <a:p>
            <a:endParaRPr lang="pl-PL" sz="1400" dirty="0"/>
          </a:p>
        </p:txBody>
      </p:sp>
      <p:sp>
        <p:nvSpPr>
          <p:cNvPr id="12" name="Prostokąt zaokrąglony 11"/>
          <p:cNvSpPr/>
          <p:nvPr/>
        </p:nvSpPr>
        <p:spPr>
          <a:xfrm>
            <a:off x="899592" y="2564904"/>
            <a:ext cx="7407864"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8580" indent="0" algn="just">
              <a:buNone/>
            </a:pPr>
            <a:r>
              <a:rPr lang="pl-PL" sz="1400" dirty="0">
                <a:solidFill>
                  <a:schemeClr val="tx1"/>
                </a:solidFill>
              </a:rPr>
              <a:t>I Wniosek o przyznanie pomocy  został złożony w miejscu i terminie wskazanym w  ogłoszeniu naboru wniosków o udzielenie wsparcia</a:t>
            </a:r>
          </a:p>
        </p:txBody>
      </p:sp>
      <p:sp>
        <p:nvSpPr>
          <p:cNvPr id="13" name="Prostokąt zaokrąglony 12"/>
          <p:cNvSpPr/>
          <p:nvPr/>
        </p:nvSpPr>
        <p:spPr>
          <a:xfrm>
            <a:off x="899592" y="3645024"/>
            <a:ext cx="7442381"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pl-PL" sz="1400" dirty="0">
                <a:solidFill>
                  <a:schemeClr val="tx1"/>
                </a:solidFill>
              </a:rPr>
              <a:t>II Operacja jest zgodna z zakresem tematycznym, który został wskazany w ogłoszeniu naboru wniosków o przyznanie pomocy</a:t>
            </a:r>
          </a:p>
        </p:txBody>
      </p:sp>
      <p:sp>
        <p:nvSpPr>
          <p:cNvPr id="14" name="Prostokąt zaokrąglony 13"/>
          <p:cNvSpPr/>
          <p:nvPr/>
        </p:nvSpPr>
        <p:spPr>
          <a:xfrm>
            <a:off x="899592" y="4581128"/>
            <a:ext cx="7431293"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l-PL" sz="1400" dirty="0">
                <a:solidFill>
                  <a:schemeClr val="tx1"/>
                </a:solidFill>
              </a:rPr>
              <a:t>III ZGODNOŚĆ Z PROW 2014-2020, w tym z warunkami wyboru operacji określonymi przez LGD w ramach naboru oraz na realizację której może być udzielone wsparcie w formie wskazanej w ogłoszeniu o naborze wniosków;</a:t>
            </a:r>
          </a:p>
        </p:txBody>
      </p:sp>
      <p:sp>
        <p:nvSpPr>
          <p:cNvPr id="15" name="Prostokąt zaokrąglony 14"/>
          <p:cNvSpPr/>
          <p:nvPr/>
        </p:nvSpPr>
        <p:spPr>
          <a:xfrm>
            <a:off x="899592" y="5589240"/>
            <a:ext cx="7419595"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l-PL" sz="1400" dirty="0">
                <a:solidFill>
                  <a:schemeClr val="tx1"/>
                </a:solidFill>
              </a:rPr>
              <a:t>IV ZGODNOŚĆ Z CELAMI OKREŚLONYMI W LSR -  Realizacja co najmniej jednego celu głównego i co najmniej jednego celu szczegółowego LSR przez osiąganie zaplanowanych w LSR i przypisanych do tych celów wskaźników; </a:t>
            </a:r>
          </a:p>
        </p:txBody>
      </p:sp>
    </p:spTree>
    <p:extLst>
      <p:ext uri="{BB962C8B-B14F-4D97-AF65-F5344CB8AC3E}">
        <p14:creationId xmlns:p14="http://schemas.microsoft.com/office/powerpoint/2010/main" val="1308056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2" grpId="0" animBg="1"/>
      <p:bldP spid="13" grpId="0" animBg="1"/>
      <p:bldP spid="14" grpId="0" animBg="1"/>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490" y="1027664"/>
            <a:ext cx="7024744" cy="673144"/>
          </a:xfrm>
        </p:spPr>
        <p:txBody>
          <a:bodyPr>
            <a:normAutofit fontScale="90000"/>
          </a:bodyPr>
          <a:lstStyle/>
          <a:p>
            <a:r>
              <a:rPr lang="pl-PL" sz="2800" dirty="0">
                <a:solidFill>
                  <a:schemeClr val="tx1">
                    <a:lumMod val="95000"/>
                    <a:lumOff val="5000"/>
                  </a:schemeClr>
                </a:solidFill>
              </a:rPr>
              <a:t>Dotacje na start </a:t>
            </a:r>
            <a:r>
              <a:rPr lang="pl-PL" dirty="0">
                <a:solidFill>
                  <a:schemeClr val="tx1">
                    <a:lumMod val="95000"/>
                    <a:lumOff val="5000"/>
                  </a:schemeClr>
                </a:solidFill>
              </a:rPr>
              <a:t>– </a:t>
            </a:r>
            <a:r>
              <a:rPr lang="pl-PL" sz="2000" dirty="0">
                <a:solidFill>
                  <a:schemeClr val="tx1">
                    <a:lumMod val="95000"/>
                    <a:lumOff val="5000"/>
                  </a:schemeClr>
                </a:solidFill>
              </a:rPr>
              <a:t>warunki udzielenia wsparcia</a:t>
            </a:r>
            <a:endParaRPr lang="pl-PL" sz="2000" dirty="0"/>
          </a:p>
        </p:txBody>
      </p:sp>
      <p:sp>
        <p:nvSpPr>
          <p:cNvPr id="3" name="Symbol zastępczy zawartości 2"/>
          <p:cNvSpPr>
            <a:spLocks noGrp="1"/>
          </p:cNvSpPr>
          <p:nvPr>
            <p:ph idx="1"/>
          </p:nvPr>
        </p:nvSpPr>
        <p:spPr/>
        <p:txBody>
          <a:bodyPr>
            <a:normAutofit lnSpcReduction="10000"/>
          </a:bodyPr>
          <a:lstStyle/>
          <a:p>
            <a:r>
              <a:rPr lang="pl-PL" sz="1600" dirty="0"/>
              <a:t>Zgodność operacji z lokalnymi kryteriami wyboru operacji, oraz uzyskanie minimalnej liczby </a:t>
            </a:r>
            <a:r>
              <a:rPr lang="pl-PL" sz="1600" dirty="0" smtClean="0"/>
              <a:t>punktów</a:t>
            </a:r>
          </a:p>
          <a:p>
            <a:pPr marL="68580" indent="0">
              <a:buNone/>
            </a:pPr>
            <a:endParaRPr lang="pl-PL" sz="1600" dirty="0" smtClean="0"/>
          </a:p>
          <a:p>
            <a:pPr>
              <a:buFont typeface="Wingdings" panose="05000000000000000000" pitchFamily="2" charset="2"/>
              <a:buChar char="v"/>
            </a:pPr>
            <a:r>
              <a:rPr lang="pl-PL" sz="1400" dirty="0" smtClean="0"/>
              <a:t>Zintegrowanie </a:t>
            </a:r>
            <a:r>
              <a:rPr lang="pl-PL" sz="1400" dirty="0"/>
              <a:t>podmiotów lub </a:t>
            </a:r>
            <a:r>
              <a:rPr lang="pl-PL" sz="1400" dirty="0" smtClean="0"/>
              <a:t>zasobów</a:t>
            </a:r>
          </a:p>
          <a:p>
            <a:pPr>
              <a:buFont typeface="Wingdings" panose="05000000000000000000" pitchFamily="2" charset="2"/>
              <a:buChar char="v"/>
            </a:pPr>
            <a:r>
              <a:rPr lang="pl-PL" sz="1400" dirty="0" smtClean="0"/>
              <a:t>Pozytywny wpływ na sytuację grupy </a:t>
            </a:r>
            <a:r>
              <a:rPr lang="pl-PL" sz="1400" dirty="0" err="1" smtClean="0"/>
              <a:t>defaworyzowanej</a:t>
            </a:r>
            <a:r>
              <a:rPr lang="pl-PL" sz="1400" dirty="0" smtClean="0"/>
              <a:t> określonej w LSR w kontekście dostępu do rynku pracy</a:t>
            </a:r>
          </a:p>
          <a:p>
            <a:pPr>
              <a:buFont typeface="Wingdings" panose="05000000000000000000" pitchFamily="2" charset="2"/>
              <a:buChar char="v"/>
            </a:pPr>
            <a:r>
              <a:rPr lang="pl-PL" sz="1400" dirty="0" smtClean="0"/>
              <a:t>Tworzenie nowych miejsc pracy</a:t>
            </a:r>
          </a:p>
          <a:p>
            <a:pPr>
              <a:buFont typeface="Wingdings" panose="05000000000000000000" pitchFamily="2" charset="2"/>
              <a:buChar char="v"/>
            </a:pPr>
            <a:r>
              <a:rPr lang="pl-PL" sz="1400" dirty="0" smtClean="0"/>
              <a:t>Innowacyjność </a:t>
            </a:r>
          </a:p>
          <a:p>
            <a:pPr>
              <a:buFont typeface="Wingdings" panose="05000000000000000000" pitchFamily="2" charset="2"/>
              <a:buChar char="v"/>
            </a:pPr>
            <a:r>
              <a:rPr lang="pl-PL" sz="1400" dirty="0" smtClean="0"/>
              <a:t>Pozytywny wpływ na środowisko i łagodzenie zmian klimatu</a:t>
            </a:r>
          </a:p>
          <a:p>
            <a:pPr>
              <a:buFont typeface="Wingdings" panose="05000000000000000000" pitchFamily="2" charset="2"/>
              <a:buChar char="v"/>
            </a:pPr>
            <a:r>
              <a:rPr lang="pl-PL" sz="1400" dirty="0" smtClean="0"/>
              <a:t>Realizacja potrzeb przy jednoczesnym wykorzystaniu lokalnych potencjałów </a:t>
            </a:r>
          </a:p>
          <a:p>
            <a:pPr>
              <a:buFont typeface="Wingdings" panose="05000000000000000000" pitchFamily="2" charset="2"/>
              <a:buChar char="v"/>
            </a:pPr>
            <a:r>
              <a:rPr lang="pl-PL" sz="1400" dirty="0" smtClean="0"/>
              <a:t>Korzystanie z doradztwa indywidualnego w biurze LGD „Korona Sądecka</a:t>
            </a:r>
          </a:p>
          <a:p>
            <a:pPr>
              <a:buFont typeface="Wingdings" panose="05000000000000000000" pitchFamily="2" charset="2"/>
              <a:buChar char="v"/>
            </a:pPr>
            <a:r>
              <a:rPr lang="pl-PL" sz="1400" dirty="0" smtClean="0"/>
              <a:t>Miejsce zamieszkania/ Adres głównego miejsca wykonywania działalności/siedziba wnioskodawcy</a:t>
            </a:r>
            <a:endParaRPr lang="pl-PL" sz="1400" dirty="0"/>
          </a:p>
          <a:p>
            <a:endParaRPr lang="pl-PL" dirty="0"/>
          </a:p>
        </p:txBody>
      </p:sp>
    </p:spTree>
    <p:extLst>
      <p:ext uri="{BB962C8B-B14F-4D97-AF65-F5344CB8AC3E}">
        <p14:creationId xmlns:p14="http://schemas.microsoft.com/office/powerpoint/2010/main" val="565463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arn(inVertic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arn(inVertical)">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barn(inVertical)">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barn(inVertical)">
                                      <p:cBhvr>
                                        <p:cTn id="4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solidFill>
                  <a:schemeClr val="tx1">
                    <a:lumMod val="95000"/>
                    <a:lumOff val="5000"/>
                  </a:schemeClr>
                </a:solidFill>
              </a:rPr>
              <a:t>Program szkolenia</a:t>
            </a:r>
            <a:endParaRPr lang="pl-PL" dirty="0">
              <a:solidFill>
                <a:schemeClr val="tx1">
                  <a:lumMod val="95000"/>
                  <a:lumOff val="5000"/>
                </a:schemeClr>
              </a:solidFill>
            </a:endParaRPr>
          </a:p>
        </p:txBody>
      </p:sp>
      <p:sp>
        <p:nvSpPr>
          <p:cNvPr id="3" name="Symbol zastępczy zawartości 2"/>
          <p:cNvSpPr>
            <a:spLocks noGrp="1"/>
          </p:cNvSpPr>
          <p:nvPr>
            <p:ph idx="1"/>
          </p:nvPr>
        </p:nvSpPr>
        <p:spPr/>
        <p:txBody>
          <a:bodyPr>
            <a:noAutofit/>
          </a:bodyPr>
          <a:lstStyle/>
          <a:p>
            <a:r>
              <a:rPr lang="pl-PL" sz="1600" dirty="0" smtClean="0">
                <a:solidFill>
                  <a:schemeClr val="tx1">
                    <a:lumMod val="95000"/>
                    <a:lumOff val="5000"/>
                  </a:schemeClr>
                </a:solidFill>
              </a:rPr>
              <a:t>8.00 </a:t>
            </a:r>
            <a:r>
              <a:rPr lang="pl-PL" sz="1600" dirty="0">
                <a:solidFill>
                  <a:schemeClr val="tx1">
                    <a:lumMod val="95000"/>
                    <a:lumOff val="5000"/>
                  </a:schemeClr>
                </a:solidFill>
              </a:rPr>
              <a:t>-8.30: Rejestracja uczestników</a:t>
            </a:r>
          </a:p>
          <a:p>
            <a:r>
              <a:rPr lang="pl-PL" sz="1600" dirty="0">
                <a:solidFill>
                  <a:schemeClr val="tx1">
                    <a:lumMod val="95000"/>
                    <a:lumOff val="5000"/>
                  </a:schemeClr>
                </a:solidFill>
              </a:rPr>
              <a:t>8.30 –9.30: Charakterystyka Lokalnej Strategii Rozwoju</a:t>
            </a:r>
          </a:p>
          <a:p>
            <a:r>
              <a:rPr lang="pl-PL" sz="1600" dirty="0">
                <a:solidFill>
                  <a:schemeClr val="tx1">
                    <a:lumMod val="95000"/>
                    <a:lumOff val="5000"/>
                  </a:schemeClr>
                </a:solidFill>
              </a:rPr>
              <a:t>9.30 –10.00: Ogólne zasady przyznania dotacji oraz ocena pod względem lokalnych kryteriów wyboru operacji</a:t>
            </a:r>
          </a:p>
          <a:p>
            <a:r>
              <a:rPr lang="pl-PL" sz="1600" dirty="0">
                <a:solidFill>
                  <a:schemeClr val="tx1">
                    <a:lumMod val="95000"/>
                    <a:lumOff val="5000"/>
                  </a:schemeClr>
                </a:solidFill>
              </a:rPr>
              <a:t>10.30 –10.45: Przerwa kawowa</a:t>
            </a:r>
          </a:p>
          <a:p>
            <a:r>
              <a:rPr lang="pl-PL" sz="1600" dirty="0" smtClean="0">
                <a:solidFill>
                  <a:schemeClr val="tx1">
                    <a:lumMod val="95000"/>
                    <a:lumOff val="5000"/>
                  </a:schemeClr>
                </a:solidFill>
              </a:rPr>
              <a:t>10.45 </a:t>
            </a:r>
            <a:r>
              <a:rPr lang="pl-PL" sz="1600" dirty="0">
                <a:solidFill>
                  <a:schemeClr val="tx1">
                    <a:lumMod val="95000"/>
                    <a:lumOff val="5000"/>
                  </a:schemeClr>
                </a:solidFill>
              </a:rPr>
              <a:t>–12.45: Omówienie formularza wniosku o dofinansowanie oraz załączników w zakresie podejmowania działalności gospodarczej</a:t>
            </a:r>
          </a:p>
          <a:p>
            <a:r>
              <a:rPr lang="pl-PL" sz="1600" dirty="0">
                <a:solidFill>
                  <a:schemeClr val="tx1">
                    <a:lumMod val="95000"/>
                    <a:lumOff val="5000"/>
                  </a:schemeClr>
                </a:solidFill>
              </a:rPr>
              <a:t>12.45 –13.15: Przerwa kawowa</a:t>
            </a:r>
          </a:p>
          <a:p>
            <a:r>
              <a:rPr lang="pl-PL" sz="1600" dirty="0">
                <a:solidFill>
                  <a:schemeClr val="tx1">
                    <a:lumMod val="95000"/>
                    <a:lumOff val="5000"/>
                  </a:schemeClr>
                </a:solidFill>
              </a:rPr>
              <a:t>13.15 –15.15: Omówienie formularza wniosku o dofinansowanie oraz załączników w zakresie: rozwój działalności, infrastruktura turystyczna</a:t>
            </a:r>
            <a:r>
              <a:rPr lang="pl-PL" sz="1600" dirty="0" smtClean="0">
                <a:solidFill>
                  <a:schemeClr val="tx1">
                    <a:lumMod val="95000"/>
                    <a:lumOff val="5000"/>
                  </a:schemeClr>
                </a:solidFill>
              </a:rPr>
              <a:t>, rekreacyjna </a:t>
            </a:r>
            <a:r>
              <a:rPr lang="pl-PL" sz="1600" dirty="0">
                <a:solidFill>
                  <a:schemeClr val="tx1">
                    <a:lumMod val="95000"/>
                    <a:lumOff val="5000"/>
                  </a:schemeClr>
                </a:solidFill>
              </a:rPr>
              <a:t>i kulturalna</a:t>
            </a:r>
          </a:p>
          <a:p>
            <a:r>
              <a:rPr lang="pl-PL" sz="1600" dirty="0">
                <a:solidFill>
                  <a:schemeClr val="tx1">
                    <a:lumMod val="95000"/>
                    <a:lumOff val="5000"/>
                  </a:schemeClr>
                </a:solidFill>
              </a:rPr>
              <a:t>15.15 –16.00: Podsumowanie szkolenia, pytania, dyskusja</a:t>
            </a:r>
          </a:p>
        </p:txBody>
      </p:sp>
    </p:spTree>
    <p:extLst>
      <p:ext uri="{BB962C8B-B14F-4D97-AF65-F5344CB8AC3E}">
        <p14:creationId xmlns:p14="http://schemas.microsoft.com/office/powerpoint/2010/main" val="1516920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490" y="1027664"/>
            <a:ext cx="7024744" cy="961176"/>
          </a:xfrm>
        </p:spPr>
        <p:txBody>
          <a:bodyPr>
            <a:noAutofit/>
          </a:bodyPr>
          <a:lstStyle/>
          <a:p>
            <a:r>
              <a:rPr lang="pl-PL" sz="2400" dirty="0" smtClean="0">
                <a:solidFill>
                  <a:schemeClr val="tx1"/>
                </a:solidFill>
              </a:rPr>
              <a:t>Wykaz dokumentów niezbędnych do oceny niezbędnych warunków udzielenia wsparcia</a:t>
            </a:r>
            <a:endParaRPr lang="pl-PL" sz="2400" dirty="0">
              <a:solidFill>
                <a:schemeClr val="tx1"/>
              </a:solidFill>
            </a:endParaRPr>
          </a:p>
        </p:txBody>
      </p:sp>
      <p:sp>
        <p:nvSpPr>
          <p:cNvPr id="3" name="Symbol zastępczy zawartości 2"/>
          <p:cNvSpPr>
            <a:spLocks noGrp="1"/>
          </p:cNvSpPr>
          <p:nvPr>
            <p:ph idx="1"/>
          </p:nvPr>
        </p:nvSpPr>
        <p:spPr/>
        <p:txBody>
          <a:bodyPr>
            <a:normAutofit fontScale="85000" lnSpcReduction="20000"/>
          </a:bodyPr>
          <a:lstStyle/>
          <a:p>
            <a:endParaRPr lang="pl-PL" dirty="0"/>
          </a:p>
          <a:p>
            <a:r>
              <a:rPr lang="pl-PL" dirty="0"/>
              <a:t>Wniosek o przyznanie pomocy złożony na obowiązującym formularzu wraz z wymaganymi załącznikami ( w wersji papierowej i elektronicznej na płycie CD/DVD -w dwóch egzemplarzach</a:t>
            </a:r>
            <a:r>
              <a:rPr lang="pl-PL" dirty="0" smtClean="0"/>
              <a:t>).</a:t>
            </a:r>
          </a:p>
          <a:p>
            <a:pPr marL="68580" indent="0">
              <a:buNone/>
            </a:pPr>
            <a:endParaRPr lang="pl-PL" dirty="0"/>
          </a:p>
          <a:p>
            <a:r>
              <a:rPr lang="pl-PL" dirty="0" smtClean="0"/>
              <a:t>Fiszka </a:t>
            </a:r>
            <a:r>
              <a:rPr lang="pl-PL" dirty="0"/>
              <a:t>projektowa złożona na udostępnionym formularzu w dwóch egzemplarzach</a:t>
            </a:r>
            <a:r>
              <a:rPr lang="pl-PL" dirty="0" smtClean="0"/>
              <a:t>.</a:t>
            </a:r>
          </a:p>
          <a:p>
            <a:endParaRPr lang="pl-PL" dirty="0"/>
          </a:p>
          <a:p>
            <a:r>
              <a:rPr lang="pl-PL" dirty="0" smtClean="0"/>
              <a:t>Oświadczenia </a:t>
            </a:r>
            <a:r>
              <a:rPr lang="pl-PL" dirty="0"/>
              <a:t>dotyczące przetwarzania danych osobowych na udostępnionym </a:t>
            </a:r>
            <a:r>
              <a:rPr lang="pl-PL" dirty="0" smtClean="0"/>
              <a:t>formularzu w </a:t>
            </a:r>
            <a:r>
              <a:rPr lang="pl-PL" dirty="0"/>
              <a:t>dwóch egzemplarzach</a:t>
            </a:r>
            <a:r>
              <a:rPr lang="pl-PL" dirty="0" smtClean="0"/>
              <a:t>.</a:t>
            </a:r>
            <a:endParaRPr lang="pl-PL" dirty="0"/>
          </a:p>
        </p:txBody>
      </p:sp>
    </p:spTree>
    <p:extLst>
      <p:ext uri="{BB962C8B-B14F-4D97-AF65-F5344CB8AC3E}">
        <p14:creationId xmlns:p14="http://schemas.microsoft.com/office/powerpoint/2010/main" val="1216628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716016" y="404664"/>
            <a:ext cx="3313355" cy="1702160"/>
          </a:xfrm>
        </p:spPr>
        <p:txBody>
          <a:bodyPr>
            <a:normAutofit fontScale="90000"/>
          </a:bodyPr>
          <a:lstStyle/>
          <a:p>
            <a:r>
              <a:rPr lang="pl-PL" dirty="0" smtClean="0">
                <a:solidFill>
                  <a:schemeClr val="tx1"/>
                </a:solidFill>
              </a:rPr>
              <a:t>Dotacja na rozwój działalności</a:t>
            </a:r>
            <a:endParaRPr lang="pl-PL" dirty="0">
              <a:solidFill>
                <a:schemeClr val="tx1"/>
              </a:solidFill>
            </a:endParaRPr>
          </a:p>
        </p:txBody>
      </p:sp>
      <p:sp>
        <p:nvSpPr>
          <p:cNvPr id="3" name="Podtytuł 2"/>
          <p:cNvSpPr>
            <a:spLocks noGrp="1"/>
          </p:cNvSpPr>
          <p:nvPr>
            <p:ph type="subTitle" idx="1"/>
          </p:nvPr>
        </p:nvSpPr>
        <p:spPr>
          <a:xfrm>
            <a:off x="4788024" y="2492896"/>
            <a:ext cx="3309803" cy="1260629"/>
          </a:xfrm>
        </p:spPr>
        <p:txBody>
          <a:bodyPr/>
          <a:lstStyle/>
          <a:p>
            <a:r>
              <a:rPr lang="pl-PL" dirty="0" smtClean="0"/>
              <a:t>Ogłoszenie o naborze 3/2019</a:t>
            </a:r>
            <a:endParaRPr lang="pl-PL" dirty="0"/>
          </a:p>
        </p:txBody>
      </p:sp>
      <p:sp>
        <p:nvSpPr>
          <p:cNvPr id="4" name="pole tekstowe 3"/>
          <p:cNvSpPr txBox="1"/>
          <p:nvPr/>
        </p:nvSpPr>
        <p:spPr>
          <a:xfrm>
            <a:off x="158550" y="0"/>
            <a:ext cx="4248472" cy="1785104"/>
          </a:xfrm>
          <a:prstGeom prst="rect">
            <a:avLst/>
          </a:prstGeom>
          <a:solidFill>
            <a:schemeClr val="bg1"/>
          </a:solidFill>
        </p:spPr>
        <p:txBody>
          <a:bodyPr wrap="square" rtlCol="0">
            <a:spAutoFit/>
          </a:bodyPr>
          <a:lstStyle/>
          <a:p>
            <a:r>
              <a:rPr lang="pl-PL" sz="1400" b="1" dirty="0" smtClean="0"/>
              <a:t>Podmiot ubiegający się o dofinansowania </a:t>
            </a:r>
          </a:p>
          <a:p>
            <a:pPr marL="285750" indent="-285750" algn="just">
              <a:buFont typeface="Arial" panose="020B0604020202020204" pitchFamily="34" charset="0"/>
              <a:buChar char="•"/>
            </a:pPr>
            <a:r>
              <a:rPr lang="pl-PL" sz="1200" dirty="0" smtClean="0"/>
              <a:t>Mikroprzedsiębiorstwo albo małe przedsiębiorstwo wykonujące działalność gospodarczą do której stosuje się przepisy ustawy Prawo przedsiębiorców</a:t>
            </a:r>
            <a:endParaRPr lang="pl-PL" sz="1200" dirty="0"/>
          </a:p>
          <a:p>
            <a:pPr marL="285750" indent="-285750" algn="just">
              <a:buFont typeface="Arial" panose="020B0604020202020204" pitchFamily="34" charset="0"/>
              <a:buChar char="•"/>
            </a:pPr>
            <a:r>
              <a:rPr lang="pl-PL" sz="1200" dirty="0" smtClean="0"/>
              <a:t>Wnioskodawca w okresie 3 lat poprzedzających dzień złożenia wniosku o przyznanie pomocy wykonywał łącznie przez co najmniej 365 dni działalność gospodarczą do której stosuje się przepisy ustawy Prawo przedsiębiorców</a:t>
            </a:r>
            <a:endParaRPr lang="pl-PL" sz="1200" dirty="0"/>
          </a:p>
        </p:txBody>
      </p:sp>
      <p:sp>
        <p:nvSpPr>
          <p:cNvPr id="5" name="pole tekstowe 4"/>
          <p:cNvSpPr txBox="1"/>
          <p:nvPr/>
        </p:nvSpPr>
        <p:spPr>
          <a:xfrm>
            <a:off x="150505" y="1825078"/>
            <a:ext cx="4248472" cy="307777"/>
          </a:xfrm>
          <a:prstGeom prst="rect">
            <a:avLst/>
          </a:prstGeom>
          <a:solidFill>
            <a:schemeClr val="bg2">
              <a:lumMod val="75000"/>
            </a:schemeClr>
          </a:solidFill>
        </p:spPr>
        <p:txBody>
          <a:bodyPr wrap="square" rtlCol="0">
            <a:spAutoFit/>
          </a:bodyPr>
          <a:lstStyle/>
          <a:p>
            <a:r>
              <a:rPr lang="pl-PL" sz="1400" b="1" dirty="0" smtClean="0"/>
              <a:t>Kwota dofinansowania </a:t>
            </a:r>
            <a:r>
              <a:rPr lang="pl-PL" sz="1400" dirty="0" smtClean="0"/>
              <a:t>– max. 295 000,00</a:t>
            </a:r>
            <a:endParaRPr lang="pl-PL" sz="1400" dirty="0"/>
          </a:p>
        </p:txBody>
      </p:sp>
      <p:sp>
        <p:nvSpPr>
          <p:cNvPr id="6" name="pole tekstowe 5"/>
          <p:cNvSpPr txBox="1"/>
          <p:nvPr/>
        </p:nvSpPr>
        <p:spPr>
          <a:xfrm>
            <a:off x="150470" y="2204864"/>
            <a:ext cx="4264631" cy="492443"/>
          </a:xfrm>
          <a:prstGeom prst="rect">
            <a:avLst/>
          </a:prstGeom>
          <a:solidFill>
            <a:schemeClr val="bg1"/>
          </a:solidFill>
        </p:spPr>
        <p:txBody>
          <a:bodyPr wrap="square" rtlCol="0">
            <a:spAutoFit/>
          </a:bodyPr>
          <a:lstStyle/>
          <a:p>
            <a:r>
              <a:rPr lang="pl-PL" sz="1400" b="1" dirty="0"/>
              <a:t>Wartość min. i max. </a:t>
            </a:r>
            <a:r>
              <a:rPr lang="pl-PL" sz="1400" b="1" dirty="0" smtClean="0"/>
              <a:t>projektu</a:t>
            </a:r>
            <a:r>
              <a:rPr lang="pl-PL" sz="1400" dirty="0"/>
              <a:t> </a:t>
            </a:r>
            <a:r>
              <a:rPr lang="pl-PL" sz="1400" dirty="0" smtClean="0"/>
              <a:t>-</a:t>
            </a:r>
            <a:r>
              <a:rPr lang="pl-PL" sz="1200" dirty="0"/>
              <a:t>min</a:t>
            </a:r>
            <a:r>
              <a:rPr lang="pl-PL" sz="1200" dirty="0" smtClean="0"/>
              <a:t>. całkowita wartość projektu: 50.000,00zł</a:t>
            </a:r>
            <a:r>
              <a:rPr lang="pl-PL" sz="1200" dirty="0"/>
              <a:t>	</a:t>
            </a:r>
          </a:p>
        </p:txBody>
      </p:sp>
      <p:sp>
        <p:nvSpPr>
          <p:cNvPr id="7" name="pole tekstowe 6"/>
          <p:cNvSpPr txBox="1"/>
          <p:nvPr/>
        </p:nvSpPr>
        <p:spPr>
          <a:xfrm>
            <a:off x="150470" y="2852936"/>
            <a:ext cx="4248472" cy="523220"/>
          </a:xfrm>
          <a:prstGeom prst="rect">
            <a:avLst/>
          </a:prstGeom>
          <a:solidFill>
            <a:schemeClr val="bg2">
              <a:lumMod val="75000"/>
            </a:schemeClr>
          </a:solidFill>
        </p:spPr>
        <p:txBody>
          <a:bodyPr wrap="square" rtlCol="0">
            <a:spAutoFit/>
          </a:bodyPr>
          <a:lstStyle/>
          <a:p>
            <a:r>
              <a:rPr lang="pl-PL" sz="1400" b="1" dirty="0" smtClean="0"/>
              <a:t>Poziom dofinansowania </a:t>
            </a:r>
            <a:r>
              <a:rPr lang="pl-PL" sz="1400" dirty="0" smtClean="0"/>
              <a:t>– 70% kosztów kwalifikowalnych</a:t>
            </a:r>
            <a:endParaRPr lang="pl-PL" sz="1400" dirty="0"/>
          </a:p>
        </p:txBody>
      </p:sp>
      <p:sp>
        <p:nvSpPr>
          <p:cNvPr id="8" name="pole tekstowe 7"/>
          <p:cNvSpPr txBox="1"/>
          <p:nvPr/>
        </p:nvSpPr>
        <p:spPr>
          <a:xfrm>
            <a:off x="158549" y="3399382"/>
            <a:ext cx="4248472" cy="307777"/>
          </a:xfrm>
          <a:prstGeom prst="rect">
            <a:avLst/>
          </a:prstGeom>
          <a:solidFill>
            <a:schemeClr val="bg1"/>
          </a:solidFill>
        </p:spPr>
        <p:txBody>
          <a:bodyPr wrap="square" rtlCol="0">
            <a:spAutoFit/>
          </a:bodyPr>
          <a:lstStyle/>
          <a:p>
            <a:r>
              <a:rPr lang="pl-PL" sz="1400" b="1" dirty="0" smtClean="0"/>
              <a:t>Wypłata dofinansowania </a:t>
            </a:r>
            <a:r>
              <a:rPr lang="pl-PL" sz="1400" dirty="0" smtClean="0"/>
              <a:t>- refundacja</a:t>
            </a:r>
            <a:endParaRPr lang="pl-PL" sz="1400" dirty="0"/>
          </a:p>
        </p:txBody>
      </p:sp>
      <p:sp>
        <p:nvSpPr>
          <p:cNvPr id="9" name="pole tekstowe 8"/>
          <p:cNvSpPr txBox="1"/>
          <p:nvPr/>
        </p:nvSpPr>
        <p:spPr>
          <a:xfrm>
            <a:off x="158549" y="3789040"/>
            <a:ext cx="4248472" cy="523220"/>
          </a:xfrm>
          <a:prstGeom prst="rect">
            <a:avLst/>
          </a:prstGeom>
          <a:solidFill>
            <a:schemeClr val="bg2">
              <a:lumMod val="75000"/>
            </a:schemeClr>
          </a:solidFill>
        </p:spPr>
        <p:txBody>
          <a:bodyPr wrap="square" rtlCol="0">
            <a:spAutoFit/>
          </a:bodyPr>
          <a:lstStyle/>
          <a:p>
            <a:r>
              <a:rPr lang="pl-PL" sz="1400" b="1" dirty="0" smtClean="0"/>
              <a:t>Zakres tematyczny projektu</a:t>
            </a:r>
            <a:r>
              <a:rPr lang="pl-PL" sz="1400" dirty="0" smtClean="0"/>
              <a:t> – rozwijanie działalności gospodarczej</a:t>
            </a:r>
            <a:endParaRPr lang="pl-PL" sz="1400" dirty="0"/>
          </a:p>
        </p:txBody>
      </p:sp>
      <p:sp>
        <p:nvSpPr>
          <p:cNvPr id="10" name="pole tekstowe 9"/>
          <p:cNvSpPr txBox="1"/>
          <p:nvPr/>
        </p:nvSpPr>
        <p:spPr>
          <a:xfrm>
            <a:off x="150470" y="4437112"/>
            <a:ext cx="4248472" cy="523220"/>
          </a:xfrm>
          <a:prstGeom prst="rect">
            <a:avLst/>
          </a:prstGeom>
          <a:solidFill>
            <a:schemeClr val="bg1"/>
          </a:solidFill>
        </p:spPr>
        <p:txBody>
          <a:bodyPr wrap="square" rtlCol="0">
            <a:spAutoFit/>
          </a:bodyPr>
          <a:lstStyle/>
          <a:p>
            <a:r>
              <a:rPr lang="pl-PL" sz="1400" b="1" dirty="0" smtClean="0"/>
              <a:t>Trwałość projektu </a:t>
            </a:r>
            <a:r>
              <a:rPr lang="pl-PL" sz="1400" dirty="0" smtClean="0"/>
              <a:t>– 3 lata od dnia wypłaty płatności końcowej</a:t>
            </a:r>
            <a:endParaRPr lang="pl-PL" sz="1400" dirty="0"/>
          </a:p>
        </p:txBody>
      </p:sp>
      <p:sp>
        <p:nvSpPr>
          <p:cNvPr id="12" name="pole tekstowe 11"/>
          <p:cNvSpPr txBox="1"/>
          <p:nvPr/>
        </p:nvSpPr>
        <p:spPr>
          <a:xfrm>
            <a:off x="140548" y="5018923"/>
            <a:ext cx="4284475" cy="677108"/>
          </a:xfrm>
          <a:prstGeom prst="rect">
            <a:avLst/>
          </a:prstGeom>
          <a:solidFill>
            <a:schemeClr val="bg2">
              <a:lumMod val="75000"/>
            </a:schemeClr>
          </a:solidFill>
        </p:spPr>
        <p:txBody>
          <a:bodyPr wrap="square" rtlCol="0">
            <a:spAutoFit/>
          </a:bodyPr>
          <a:lstStyle/>
          <a:p>
            <a:r>
              <a:rPr lang="pl-PL" sz="1400" b="1" dirty="0" smtClean="0"/>
              <a:t>Utworzenie miejsc pracy/inne warunki </a:t>
            </a:r>
            <a:r>
              <a:rPr lang="pl-PL" sz="1400" dirty="0" smtClean="0"/>
              <a:t>– </a:t>
            </a:r>
            <a:r>
              <a:rPr lang="pl-PL" sz="1200" dirty="0" smtClean="0"/>
              <a:t>Utworzenie co najmniej 1 miejsca pracy w przeliczeniu na pełne etaty średnioroczne</a:t>
            </a:r>
            <a:endParaRPr lang="pl-PL" sz="1200" dirty="0"/>
          </a:p>
        </p:txBody>
      </p:sp>
      <p:sp>
        <p:nvSpPr>
          <p:cNvPr id="13" name="pole tekstowe 12"/>
          <p:cNvSpPr txBox="1"/>
          <p:nvPr/>
        </p:nvSpPr>
        <p:spPr>
          <a:xfrm>
            <a:off x="158550" y="5805264"/>
            <a:ext cx="4248472" cy="892552"/>
          </a:xfrm>
          <a:prstGeom prst="rect">
            <a:avLst/>
          </a:prstGeom>
          <a:solidFill>
            <a:schemeClr val="bg1"/>
          </a:solidFill>
        </p:spPr>
        <p:txBody>
          <a:bodyPr wrap="square" rtlCol="0">
            <a:spAutoFit/>
          </a:bodyPr>
          <a:lstStyle/>
          <a:p>
            <a:r>
              <a:rPr lang="pl-PL" sz="1400" b="1" dirty="0" smtClean="0"/>
              <a:t>Wyłączenie z ubiegania się o dofinansowanie </a:t>
            </a:r>
            <a:r>
              <a:rPr lang="pl-PL" sz="1400" dirty="0" smtClean="0"/>
              <a:t>– </a:t>
            </a:r>
            <a:r>
              <a:rPr lang="pl-PL" sz="1200" dirty="0" smtClean="0"/>
              <a:t>wnioskodawcy, którzy w okresie do 2 lat poprzedzających dzień przyznania pomocy uzyskali WSPARCIE NA START</a:t>
            </a:r>
            <a:endParaRPr lang="pl-PL" sz="1200" dirty="0"/>
          </a:p>
        </p:txBody>
      </p:sp>
    </p:spTree>
    <p:extLst>
      <p:ext uri="{BB962C8B-B14F-4D97-AF65-F5344CB8AC3E}">
        <p14:creationId xmlns:p14="http://schemas.microsoft.com/office/powerpoint/2010/main" val="4020518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9">
                                            <p:txEl>
                                              <p:pRg st="0" end="0"/>
                                            </p:txEl>
                                          </p:spTgt>
                                        </p:tgtEl>
                                        <p:attrNameLst>
                                          <p:attrName>style.visibility</p:attrName>
                                        </p:attrNameLst>
                                      </p:cBhvr>
                                      <p:to>
                                        <p:strVal val="visible"/>
                                      </p:to>
                                    </p:set>
                                    <p:animEffect transition="in" filter="fade">
                                      <p:cBhvr>
                                        <p:cTn id="47" dur="1000"/>
                                        <p:tgtEl>
                                          <p:spTgt spid="9">
                                            <p:txEl>
                                              <p:pRg st="0" end="0"/>
                                            </p:txEl>
                                          </p:spTgt>
                                        </p:tgtEl>
                                      </p:cBhvr>
                                    </p:animEffect>
                                    <p:anim calcmode="lin" valueType="num">
                                      <p:cBhvr>
                                        <p:cTn id="4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4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1000"/>
                                        <p:tgtEl>
                                          <p:spTgt spid="10"/>
                                        </p:tgtEl>
                                      </p:cBhvr>
                                    </p:animEffect>
                                    <p:anim calcmode="lin" valueType="num">
                                      <p:cBhvr>
                                        <p:cTn id="55" dur="1000" fill="hold"/>
                                        <p:tgtEl>
                                          <p:spTgt spid="10"/>
                                        </p:tgtEl>
                                        <p:attrNameLst>
                                          <p:attrName>ppt_x</p:attrName>
                                        </p:attrNameLst>
                                      </p:cBhvr>
                                      <p:tavLst>
                                        <p:tav tm="0">
                                          <p:val>
                                            <p:strVal val="#ppt_x"/>
                                          </p:val>
                                        </p:tav>
                                        <p:tav tm="100000">
                                          <p:val>
                                            <p:strVal val="#ppt_x"/>
                                          </p:val>
                                        </p:tav>
                                      </p:tavLst>
                                    </p:anim>
                                    <p:anim calcmode="lin" valueType="num">
                                      <p:cBhvr>
                                        <p:cTn id="5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fade">
                                      <p:cBhvr>
                                        <p:cTn id="61" dur="1000"/>
                                        <p:tgtEl>
                                          <p:spTgt spid="12"/>
                                        </p:tgtEl>
                                      </p:cBhvr>
                                    </p:animEffect>
                                    <p:anim calcmode="lin" valueType="num">
                                      <p:cBhvr>
                                        <p:cTn id="62" dur="1000" fill="hold"/>
                                        <p:tgtEl>
                                          <p:spTgt spid="12"/>
                                        </p:tgtEl>
                                        <p:attrNameLst>
                                          <p:attrName>ppt_x</p:attrName>
                                        </p:attrNameLst>
                                      </p:cBhvr>
                                      <p:tavLst>
                                        <p:tav tm="0">
                                          <p:val>
                                            <p:strVal val="#ppt_x"/>
                                          </p:val>
                                        </p:tav>
                                        <p:tav tm="100000">
                                          <p:val>
                                            <p:strVal val="#ppt_x"/>
                                          </p:val>
                                        </p:tav>
                                      </p:tavLst>
                                    </p:anim>
                                    <p:anim calcmode="lin" valueType="num">
                                      <p:cBhvr>
                                        <p:cTn id="6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13"/>
                                        </p:tgtEl>
                                        <p:attrNameLst>
                                          <p:attrName>style.visibility</p:attrName>
                                        </p:attrNameLst>
                                      </p:cBhvr>
                                      <p:to>
                                        <p:strVal val="visible"/>
                                      </p:to>
                                    </p:set>
                                    <p:animEffect transition="in" filter="fade">
                                      <p:cBhvr>
                                        <p:cTn id="68" dur="1000"/>
                                        <p:tgtEl>
                                          <p:spTgt spid="13"/>
                                        </p:tgtEl>
                                      </p:cBhvr>
                                    </p:animEffect>
                                    <p:anim calcmode="lin" valueType="num">
                                      <p:cBhvr>
                                        <p:cTn id="69" dur="1000" fill="hold"/>
                                        <p:tgtEl>
                                          <p:spTgt spid="13"/>
                                        </p:tgtEl>
                                        <p:attrNameLst>
                                          <p:attrName>ppt_x</p:attrName>
                                        </p:attrNameLst>
                                      </p:cBhvr>
                                      <p:tavLst>
                                        <p:tav tm="0">
                                          <p:val>
                                            <p:strVal val="#ppt_x"/>
                                          </p:val>
                                        </p:tav>
                                        <p:tav tm="100000">
                                          <p:val>
                                            <p:strVal val="#ppt_x"/>
                                          </p:val>
                                        </p:tav>
                                      </p:tavLst>
                                    </p:anim>
                                    <p:anim calcmode="lin" valueType="num">
                                      <p:cBhvr>
                                        <p:cTn id="7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P spid="6" grpId="0" animBg="1"/>
      <p:bldP spid="7" grpId="0" animBg="1"/>
      <p:bldP spid="8" grpId="0" animBg="1"/>
      <p:bldP spid="10" grpId="0" animBg="1"/>
      <p:bldP spid="12" grpId="0"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608" y="836712"/>
            <a:ext cx="7024744" cy="601136"/>
          </a:xfrm>
        </p:spPr>
        <p:txBody>
          <a:bodyPr>
            <a:normAutofit/>
          </a:bodyPr>
          <a:lstStyle/>
          <a:p>
            <a:r>
              <a:rPr lang="pl-PL" sz="3200" dirty="0" smtClean="0">
                <a:solidFill>
                  <a:schemeClr val="tx1"/>
                </a:solidFill>
              </a:rPr>
              <a:t>Rozwój działalności gospodarczej</a:t>
            </a:r>
            <a:endParaRPr lang="pl-PL" sz="3200" dirty="0">
              <a:solidFill>
                <a:schemeClr val="tx1"/>
              </a:solidFill>
            </a:endParaRPr>
          </a:p>
        </p:txBody>
      </p:sp>
      <p:graphicFrame>
        <p:nvGraphicFramePr>
          <p:cNvPr id="4" name="Symbol zastępczy zawartości 3"/>
          <p:cNvGraphicFramePr>
            <a:graphicFrameLocks noGrp="1"/>
          </p:cNvGraphicFramePr>
          <p:nvPr>
            <p:ph idx="1"/>
            <p:extLst>
              <p:ext uri="{D42A27DB-BD31-4B8C-83A1-F6EECF244321}">
                <p14:modId xmlns:p14="http://schemas.microsoft.com/office/powerpoint/2010/main" val="1135535760"/>
              </p:ext>
            </p:extLst>
          </p:nvPr>
        </p:nvGraphicFramePr>
        <p:xfrm>
          <a:off x="539552" y="1916832"/>
          <a:ext cx="8064896" cy="2104691"/>
        </p:xfrm>
        <a:graphic>
          <a:graphicData uri="http://schemas.openxmlformats.org/drawingml/2006/table">
            <a:tbl>
              <a:tblPr firstRow="1" firstCol="1" bandRow="1">
                <a:tableStyleId>{5C22544A-7EE6-4342-B048-85BDC9FD1C3A}</a:tableStyleId>
              </a:tblPr>
              <a:tblGrid>
                <a:gridCol w="8064896"/>
              </a:tblGrid>
              <a:tr h="0">
                <a:tc>
                  <a:txBody>
                    <a:bodyPr/>
                    <a:lstStyle/>
                    <a:p>
                      <a:pPr algn="just">
                        <a:spcAft>
                          <a:spcPts val="600"/>
                        </a:spcAft>
                      </a:pPr>
                      <a:r>
                        <a:rPr lang="pl-PL" sz="1200" dirty="0">
                          <a:solidFill>
                            <a:schemeClr val="tx1">
                              <a:lumMod val="95000"/>
                              <a:lumOff val="5000"/>
                            </a:schemeClr>
                          </a:solidFill>
                          <a:effectLst/>
                        </a:rPr>
                        <a:t>Cel ogólny LSR</a:t>
                      </a:r>
                      <a:endParaRPr lang="pl-PL" sz="1200" dirty="0">
                        <a:solidFill>
                          <a:schemeClr val="tx1">
                            <a:lumMod val="95000"/>
                            <a:lumOff val="5000"/>
                          </a:schemeClr>
                        </a:solidFill>
                        <a:effectLst/>
                        <a:latin typeface="Times New Roman"/>
                        <a:ea typeface="Times New Roman"/>
                      </a:endParaRPr>
                    </a:p>
                  </a:txBody>
                  <a:tcPr marL="68580" marR="68580" marT="0" marB="0"/>
                </a:tc>
              </a:tr>
              <a:tr h="193564">
                <a:tc>
                  <a:txBody>
                    <a:bodyPr/>
                    <a:lstStyle/>
                    <a:p>
                      <a:pPr algn="just">
                        <a:spcAft>
                          <a:spcPts val="600"/>
                        </a:spcAft>
                      </a:pPr>
                      <a:r>
                        <a:rPr lang="pl-PL" sz="1000" dirty="0" smtClean="0">
                          <a:solidFill>
                            <a:schemeClr val="tx1">
                              <a:lumMod val="95000"/>
                              <a:lumOff val="5000"/>
                            </a:schemeClr>
                          </a:solidFill>
                          <a:effectLst/>
                        </a:rPr>
                        <a:t>Cel </a:t>
                      </a:r>
                      <a:r>
                        <a:rPr lang="pl-PL" sz="1000" dirty="0">
                          <a:solidFill>
                            <a:schemeClr val="tx1">
                              <a:lumMod val="95000"/>
                              <a:lumOff val="5000"/>
                            </a:schemeClr>
                          </a:solidFill>
                          <a:effectLst/>
                        </a:rPr>
                        <a:t>ogólny 1 Rozwój i promowanie przedsiębiorczości</a:t>
                      </a:r>
                      <a:endParaRPr lang="pl-PL" sz="1200" dirty="0">
                        <a:solidFill>
                          <a:schemeClr val="tx1">
                            <a:lumMod val="95000"/>
                            <a:lumOff val="5000"/>
                          </a:schemeClr>
                        </a:solidFill>
                        <a:effectLst/>
                        <a:latin typeface="Times New Roman"/>
                        <a:ea typeface="Times New Roman"/>
                      </a:endParaRPr>
                    </a:p>
                  </a:txBody>
                  <a:tcPr marL="68580" marR="68580" marT="0" marB="0"/>
                </a:tc>
              </a:tr>
              <a:tr h="232276">
                <a:tc>
                  <a:txBody>
                    <a:bodyPr/>
                    <a:lstStyle/>
                    <a:p>
                      <a:pPr algn="just">
                        <a:spcAft>
                          <a:spcPts val="600"/>
                        </a:spcAft>
                      </a:pPr>
                      <a:endParaRPr lang="pl-PL" sz="1200" dirty="0" smtClean="0">
                        <a:solidFill>
                          <a:schemeClr val="tx1">
                            <a:lumMod val="95000"/>
                            <a:lumOff val="5000"/>
                          </a:schemeClr>
                        </a:solidFill>
                        <a:effectLst/>
                      </a:endParaRPr>
                    </a:p>
                    <a:p>
                      <a:pPr algn="just">
                        <a:spcAft>
                          <a:spcPts val="600"/>
                        </a:spcAft>
                      </a:pPr>
                      <a:r>
                        <a:rPr lang="pl-PL" sz="1200" dirty="0" smtClean="0">
                          <a:solidFill>
                            <a:schemeClr val="tx1">
                              <a:lumMod val="95000"/>
                              <a:lumOff val="5000"/>
                            </a:schemeClr>
                          </a:solidFill>
                          <a:effectLst/>
                        </a:rPr>
                        <a:t>Cel(e</a:t>
                      </a:r>
                      <a:r>
                        <a:rPr lang="pl-PL" sz="1200" dirty="0">
                          <a:solidFill>
                            <a:schemeClr val="tx1">
                              <a:lumMod val="95000"/>
                              <a:lumOff val="5000"/>
                            </a:schemeClr>
                          </a:solidFill>
                          <a:effectLst/>
                        </a:rPr>
                        <a:t>) szczegółowe LSR</a:t>
                      </a:r>
                      <a:endParaRPr lang="pl-PL" sz="1200" dirty="0">
                        <a:solidFill>
                          <a:schemeClr val="tx1">
                            <a:lumMod val="95000"/>
                            <a:lumOff val="5000"/>
                          </a:schemeClr>
                        </a:solidFill>
                        <a:effectLst/>
                        <a:latin typeface="Times New Roman"/>
                        <a:ea typeface="Times New Roman"/>
                      </a:endParaRPr>
                    </a:p>
                  </a:txBody>
                  <a:tcPr marL="68580" marR="68580" marT="0" marB="0"/>
                </a:tc>
              </a:tr>
              <a:tr h="387127">
                <a:tc>
                  <a:txBody>
                    <a:bodyPr/>
                    <a:lstStyle/>
                    <a:p>
                      <a:pPr algn="just">
                        <a:spcAft>
                          <a:spcPts val="600"/>
                        </a:spcAft>
                      </a:pPr>
                      <a:r>
                        <a:rPr lang="pl-PL" sz="1000" dirty="0">
                          <a:solidFill>
                            <a:schemeClr val="tx1">
                              <a:lumMod val="95000"/>
                              <a:lumOff val="5000"/>
                            </a:schemeClr>
                          </a:solidFill>
                          <a:effectLst/>
                        </a:rPr>
                        <a:t>Cel szczegółowy 1.1 Rozwój istniejących i wsparcie dla nowych działalności gospodarczych wykorzystujących lokalne zasoby i zaspokajających potrzeby lokalnych społeczności</a:t>
                      </a:r>
                      <a:endParaRPr lang="pl-PL" sz="1200" dirty="0">
                        <a:solidFill>
                          <a:schemeClr val="tx1">
                            <a:lumMod val="95000"/>
                            <a:lumOff val="5000"/>
                          </a:schemeClr>
                        </a:solidFill>
                        <a:effectLst/>
                        <a:latin typeface="Times New Roman"/>
                        <a:ea typeface="Times New Roman"/>
                      </a:endParaRPr>
                    </a:p>
                  </a:txBody>
                  <a:tcPr marL="68580" marR="68580" marT="0" marB="0"/>
                </a:tc>
              </a:tr>
              <a:tr h="232276">
                <a:tc>
                  <a:txBody>
                    <a:bodyPr/>
                    <a:lstStyle/>
                    <a:p>
                      <a:pPr algn="just">
                        <a:spcAft>
                          <a:spcPts val="600"/>
                        </a:spcAft>
                      </a:pPr>
                      <a:endParaRPr lang="pl-PL" sz="1200" dirty="0" smtClean="0">
                        <a:solidFill>
                          <a:schemeClr val="tx1">
                            <a:lumMod val="95000"/>
                            <a:lumOff val="5000"/>
                          </a:schemeClr>
                        </a:solidFill>
                        <a:effectLst/>
                      </a:endParaRPr>
                    </a:p>
                    <a:p>
                      <a:pPr algn="just">
                        <a:spcAft>
                          <a:spcPts val="600"/>
                        </a:spcAft>
                      </a:pPr>
                      <a:r>
                        <a:rPr lang="pl-PL" sz="1200" dirty="0" smtClean="0">
                          <a:solidFill>
                            <a:schemeClr val="tx1">
                              <a:lumMod val="95000"/>
                              <a:lumOff val="5000"/>
                            </a:schemeClr>
                          </a:solidFill>
                          <a:effectLst/>
                        </a:rPr>
                        <a:t>Przedsięwzięcia</a:t>
                      </a:r>
                      <a:endParaRPr lang="pl-PL" sz="1200" dirty="0">
                        <a:solidFill>
                          <a:schemeClr val="tx1">
                            <a:lumMod val="95000"/>
                            <a:lumOff val="5000"/>
                          </a:schemeClr>
                        </a:solidFill>
                        <a:effectLst/>
                        <a:latin typeface="Times New Roman"/>
                        <a:ea typeface="Times New Roman"/>
                      </a:endParaRPr>
                    </a:p>
                  </a:txBody>
                  <a:tcPr marL="68580" marR="68580" marT="0" marB="0"/>
                </a:tc>
              </a:tr>
              <a:tr h="387127">
                <a:tc>
                  <a:txBody>
                    <a:bodyPr/>
                    <a:lstStyle/>
                    <a:p>
                      <a:pPr algn="just">
                        <a:spcAft>
                          <a:spcPts val="600"/>
                        </a:spcAft>
                      </a:pPr>
                      <a:r>
                        <a:rPr lang="pl-PL" sz="1000" dirty="0">
                          <a:solidFill>
                            <a:schemeClr val="tx1">
                              <a:lumMod val="95000"/>
                              <a:lumOff val="5000"/>
                            </a:schemeClr>
                          </a:solidFill>
                          <a:effectLst/>
                        </a:rPr>
                        <a:t>Przedsięwzięcie </a:t>
                      </a:r>
                      <a:r>
                        <a:rPr lang="pl-PL" sz="1000" dirty="0" smtClean="0">
                          <a:solidFill>
                            <a:schemeClr val="tx1">
                              <a:lumMod val="95000"/>
                              <a:lumOff val="5000"/>
                            </a:schemeClr>
                          </a:solidFill>
                          <a:effectLst/>
                        </a:rPr>
                        <a:t>1.1.2 </a:t>
                      </a:r>
                      <a:r>
                        <a:rPr lang="pl-PL" sz="1000" b="1" kern="1200" dirty="0" smtClean="0">
                          <a:solidFill>
                            <a:schemeClr val="tx1"/>
                          </a:solidFill>
                          <a:effectLst/>
                          <a:latin typeface="+mn-lt"/>
                          <a:ea typeface="+mn-ea"/>
                          <a:cs typeface="+mn-cs"/>
                        </a:rPr>
                        <a:t>Wspieranie rozwoju oferty i tworzenie nowych miejsc pracy w istniejących podmiotach gospodarczych na terenie LGD przyczyniających się do zaspokajania w większym stopniu potrzeb lokalnych społeczności i wykorzystujących lokalne zasoby</a:t>
                      </a:r>
                      <a:endParaRPr lang="pl-PL" sz="1000" dirty="0">
                        <a:solidFill>
                          <a:schemeClr val="tx1"/>
                        </a:solidFill>
                        <a:effectLst/>
                        <a:latin typeface="Times New Roman"/>
                        <a:ea typeface="Times New Roman"/>
                      </a:endParaRPr>
                    </a:p>
                  </a:txBody>
                  <a:tcPr marL="68580" marR="68580" marT="0" marB="0"/>
                </a:tc>
              </a:tr>
            </a:tbl>
          </a:graphicData>
        </a:graphic>
      </p:graphicFrame>
      <p:graphicFrame>
        <p:nvGraphicFramePr>
          <p:cNvPr id="6" name="Tabela 5"/>
          <p:cNvGraphicFramePr>
            <a:graphicFrameLocks noGrp="1"/>
          </p:cNvGraphicFramePr>
          <p:nvPr>
            <p:extLst>
              <p:ext uri="{D42A27DB-BD31-4B8C-83A1-F6EECF244321}">
                <p14:modId xmlns:p14="http://schemas.microsoft.com/office/powerpoint/2010/main" val="1501030357"/>
              </p:ext>
            </p:extLst>
          </p:nvPr>
        </p:nvGraphicFramePr>
        <p:xfrm>
          <a:off x="539553" y="4221088"/>
          <a:ext cx="8064896" cy="2273596"/>
        </p:xfrm>
        <a:graphic>
          <a:graphicData uri="http://schemas.openxmlformats.org/drawingml/2006/table">
            <a:tbl>
              <a:tblPr firstRow="1" firstCol="1" bandRow="1">
                <a:tableStyleId>{5C22544A-7EE6-4342-B048-85BDC9FD1C3A}</a:tableStyleId>
              </a:tblPr>
              <a:tblGrid>
                <a:gridCol w="391667"/>
                <a:gridCol w="2678451"/>
                <a:gridCol w="737353"/>
                <a:gridCol w="848203"/>
                <a:gridCol w="123153"/>
                <a:gridCol w="859698"/>
                <a:gridCol w="1369607"/>
                <a:gridCol w="1056764"/>
              </a:tblGrid>
              <a:tr h="209019">
                <a:tc gridSpan="8">
                  <a:txBody>
                    <a:bodyPr/>
                    <a:lstStyle/>
                    <a:p>
                      <a:pPr algn="just">
                        <a:spcAft>
                          <a:spcPts val="600"/>
                        </a:spcAft>
                      </a:pPr>
                      <a:r>
                        <a:rPr lang="pl-PL" sz="1000" dirty="0">
                          <a:solidFill>
                            <a:schemeClr val="tx1"/>
                          </a:solidFill>
                          <a:effectLst/>
                        </a:rPr>
                        <a:t>Wskaźniki produktu</a:t>
                      </a:r>
                      <a:endParaRPr lang="pl-PL" sz="1000" dirty="0">
                        <a:solidFill>
                          <a:schemeClr val="tx1"/>
                        </a:solidFill>
                        <a:effectLst/>
                        <a:latin typeface="Calibri"/>
                      </a:endParaRPr>
                    </a:p>
                  </a:txBody>
                  <a:tcPr marL="68580" marR="68580" marT="0" marB="0"/>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r>
              <a:tr h="551605">
                <a:tc>
                  <a:txBody>
                    <a:bodyPr/>
                    <a:lstStyle/>
                    <a:p>
                      <a:pPr algn="ctr">
                        <a:spcAft>
                          <a:spcPts val="600"/>
                        </a:spcAft>
                      </a:pPr>
                      <a:r>
                        <a:rPr lang="pl-PL" sz="800">
                          <a:solidFill>
                            <a:schemeClr val="tx1"/>
                          </a:solidFill>
                          <a:effectLst/>
                        </a:rPr>
                        <a:t>Lp.</a:t>
                      </a:r>
                      <a:endParaRPr lang="pl-PL" sz="1000">
                        <a:solidFill>
                          <a:schemeClr val="tx1"/>
                        </a:solidFill>
                        <a:effectLst/>
                        <a:latin typeface="Calibri"/>
                      </a:endParaRPr>
                    </a:p>
                  </a:txBody>
                  <a:tcPr marL="68580" marR="68580" marT="0" marB="0" anchor="ctr"/>
                </a:tc>
                <a:tc>
                  <a:txBody>
                    <a:bodyPr/>
                    <a:lstStyle/>
                    <a:p>
                      <a:pPr algn="ctr">
                        <a:spcAft>
                          <a:spcPts val="600"/>
                        </a:spcAft>
                      </a:pPr>
                      <a:r>
                        <a:rPr lang="pl-PL" sz="800" dirty="0">
                          <a:solidFill>
                            <a:schemeClr val="tx1"/>
                          </a:solidFill>
                          <a:effectLst/>
                        </a:rPr>
                        <a:t>Nazwa wskaźnika ujętego w LSR</a:t>
                      </a:r>
                      <a:endParaRPr lang="pl-PL" sz="1000" dirty="0">
                        <a:solidFill>
                          <a:schemeClr val="tx1"/>
                        </a:solidFill>
                        <a:effectLst/>
                        <a:latin typeface="Calibri"/>
                      </a:endParaRPr>
                    </a:p>
                  </a:txBody>
                  <a:tcPr marL="68580" marR="68580" marT="0" marB="0" anchor="ctr"/>
                </a:tc>
                <a:tc>
                  <a:txBody>
                    <a:bodyPr/>
                    <a:lstStyle/>
                    <a:p>
                      <a:pPr algn="ctr">
                        <a:spcAft>
                          <a:spcPts val="600"/>
                        </a:spcAft>
                      </a:pPr>
                      <a:r>
                        <a:rPr lang="pl-PL" sz="800" dirty="0">
                          <a:solidFill>
                            <a:schemeClr val="tx1"/>
                          </a:solidFill>
                          <a:effectLst/>
                        </a:rPr>
                        <a:t>Jedn. miary</a:t>
                      </a:r>
                      <a:endParaRPr lang="pl-PL" sz="1000" dirty="0">
                        <a:solidFill>
                          <a:schemeClr val="tx1"/>
                        </a:solidFill>
                        <a:effectLst/>
                        <a:latin typeface="Calibri"/>
                      </a:endParaRPr>
                    </a:p>
                  </a:txBody>
                  <a:tcPr marL="68580" marR="68580" marT="0" marB="0" anchor="ctr"/>
                </a:tc>
                <a:tc>
                  <a:txBody>
                    <a:bodyPr/>
                    <a:lstStyle/>
                    <a:p>
                      <a:pPr algn="ctr">
                        <a:spcAft>
                          <a:spcPts val="600"/>
                        </a:spcAft>
                      </a:pPr>
                      <a:r>
                        <a:rPr lang="pl-PL" sz="800" dirty="0">
                          <a:solidFill>
                            <a:schemeClr val="tx1"/>
                          </a:solidFill>
                          <a:effectLst/>
                        </a:rPr>
                        <a:t>Wartość wskaźnika z LSR</a:t>
                      </a:r>
                      <a:endParaRPr lang="pl-PL" sz="1000" dirty="0">
                        <a:solidFill>
                          <a:schemeClr val="tx1"/>
                        </a:solidFill>
                        <a:effectLst/>
                        <a:latin typeface="Calibri"/>
                      </a:endParaRPr>
                    </a:p>
                  </a:txBody>
                  <a:tcPr marL="68580" marR="68580" marT="0" marB="0" anchor="ctr"/>
                </a:tc>
                <a:tc gridSpan="2">
                  <a:txBody>
                    <a:bodyPr/>
                    <a:lstStyle/>
                    <a:p>
                      <a:pPr algn="ctr">
                        <a:spcAft>
                          <a:spcPts val="600"/>
                        </a:spcAft>
                      </a:pPr>
                      <a:r>
                        <a:rPr lang="pl-PL" sz="800" dirty="0">
                          <a:solidFill>
                            <a:schemeClr val="tx1"/>
                          </a:solidFill>
                          <a:effectLst/>
                        </a:rPr>
                        <a:t>Wartość zrealizowanych wskaźników z LSR</a:t>
                      </a:r>
                      <a:endParaRPr lang="pl-PL" sz="1000" dirty="0">
                        <a:solidFill>
                          <a:schemeClr val="tx1"/>
                        </a:solidFill>
                        <a:effectLst/>
                        <a:latin typeface="Calibri"/>
                      </a:endParaRPr>
                    </a:p>
                  </a:txBody>
                  <a:tcPr marL="68580" marR="68580" marT="0" marB="0" anchor="ctr"/>
                </a:tc>
                <a:tc hMerge="1">
                  <a:txBody>
                    <a:bodyPr/>
                    <a:lstStyle/>
                    <a:p>
                      <a:endParaRPr lang="pl-PL"/>
                    </a:p>
                  </a:txBody>
                  <a:tcPr/>
                </a:tc>
                <a:tc>
                  <a:txBody>
                    <a:bodyPr/>
                    <a:lstStyle/>
                    <a:p>
                      <a:pPr algn="ctr">
                        <a:spcAft>
                          <a:spcPts val="600"/>
                        </a:spcAft>
                      </a:pPr>
                      <a:r>
                        <a:rPr lang="pl-PL" sz="800" dirty="0">
                          <a:solidFill>
                            <a:schemeClr val="tx1"/>
                          </a:solidFill>
                          <a:effectLst/>
                        </a:rPr>
                        <a:t>Wartość wskaźnika planowana do osiągnięcia w związku z realizacją operacji</a:t>
                      </a:r>
                      <a:endParaRPr lang="pl-PL" sz="1000" dirty="0">
                        <a:solidFill>
                          <a:schemeClr val="tx1"/>
                        </a:solidFill>
                        <a:effectLst/>
                        <a:latin typeface="Calibri"/>
                      </a:endParaRPr>
                    </a:p>
                  </a:txBody>
                  <a:tcPr marL="68580" marR="68580" marT="0" marB="0" anchor="ctr"/>
                </a:tc>
                <a:tc>
                  <a:txBody>
                    <a:bodyPr/>
                    <a:lstStyle/>
                    <a:p>
                      <a:pPr algn="ctr">
                        <a:spcAft>
                          <a:spcPts val="600"/>
                        </a:spcAft>
                      </a:pPr>
                      <a:r>
                        <a:rPr lang="pl-PL" sz="800">
                          <a:solidFill>
                            <a:schemeClr val="tx1"/>
                          </a:solidFill>
                          <a:effectLst/>
                        </a:rPr>
                        <a:t>Wartość wskaźnika z LSR pozostająca do realizacji</a:t>
                      </a:r>
                      <a:endParaRPr lang="pl-PL" sz="1000">
                        <a:solidFill>
                          <a:schemeClr val="tx1"/>
                        </a:solidFill>
                        <a:effectLst/>
                        <a:latin typeface="Calibri"/>
                      </a:endParaRPr>
                    </a:p>
                  </a:txBody>
                  <a:tcPr marL="68580" marR="68580" marT="0" marB="0" anchor="ctr"/>
                </a:tc>
              </a:tr>
              <a:tr h="667733">
                <a:tc>
                  <a:txBody>
                    <a:bodyPr/>
                    <a:lstStyle/>
                    <a:p>
                      <a:pPr algn="just">
                        <a:spcAft>
                          <a:spcPts val="600"/>
                        </a:spcAft>
                      </a:pPr>
                      <a:r>
                        <a:rPr lang="pl-PL" sz="900">
                          <a:solidFill>
                            <a:schemeClr val="tx1"/>
                          </a:solidFill>
                          <a:effectLst/>
                        </a:rPr>
                        <a:t>1.</a:t>
                      </a:r>
                      <a:endParaRPr lang="pl-PL" sz="1000">
                        <a:solidFill>
                          <a:schemeClr val="tx1"/>
                        </a:solidFill>
                        <a:effectLst/>
                        <a:latin typeface="Calibri"/>
                      </a:endParaRPr>
                    </a:p>
                  </a:txBody>
                  <a:tcPr marL="68580" marR="68580" marT="0" marB="0"/>
                </a:tc>
                <a:tc>
                  <a:txBody>
                    <a:bodyPr/>
                    <a:lstStyle/>
                    <a:p>
                      <a:pPr algn="just">
                        <a:spcAft>
                          <a:spcPts val="600"/>
                        </a:spcAft>
                      </a:pPr>
                      <a:r>
                        <a:rPr lang="pl-PL" sz="900" dirty="0">
                          <a:solidFill>
                            <a:schemeClr val="tx1"/>
                          </a:solidFill>
                          <a:effectLst/>
                        </a:rPr>
                        <a:t>Liczba operacji polegających na rozwoju istniejącego przedsiębiorstwa wykorzystującego lokalne zasoby i zaspokajającego potrzeby lokalnych społeczności</a:t>
                      </a:r>
                      <a:endParaRPr lang="pl-PL" sz="1000" dirty="0">
                        <a:solidFill>
                          <a:schemeClr val="tx1"/>
                        </a:solidFill>
                        <a:effectLst/>
                        <a:latin typeface="Calibri"/>
                      </a:endParaRPr>
                    </a:p>
                  </a:txBody>
                  <a:tcPr marL="68580" marR="68580" marT="0" marB="0"/>
                </a:tc>
                <a:tc>
                  <a:txBody>
                    <a:bodyPr/>
                    <a:lstStyle/>
                    <a:p>
                      <a:pPr algn="ctr">
                        <a:spcAft>
                          <a:spcPts val="600"/>
                        </a:spcAft>
                      </a:pPr>
                      <a:r>
                        <a:rPr lang="pl-PL" sz="900">
                          <a:solidFill>
                            <a:schemeClr val="tx1"/>
                          </a:solidFill>
                          <a:effectLst/>
                        </a:rPr>
                        <a:t>sztuka</a:t>
                      </a:r>
                      <a:endParaRPr lang="pl-PL" sz="1000">
                        <a:solidFill>
                          <a:schemeClr val="tx1"/>
                        </a:solidFill>
                        <a:effectLst/>
                        <a:latin typeface="Calibri"/>
                      </a:endParaRPr>
                    </a:p>
                  </a:txBody>
                  <a:tcPr marL="68580" marR="68580" marT="0" marB="0" anchor="ctr"/>
                </a:tc>
                <a:tc>
                  <a:txBody>
                    <a:bodyPr/>
                    <a:lstStyle/>
                    <a:p>
                      <a:pPr algn="ctr">
                        <a:spcAft>
                          <a:spcPts val="600"/>
                        </a:spcAft>
                      </a:pPr>
                      <a:r>
                        <a:rPr lang="pl-PL" sz="900">
                          <a:solidFill>
                            <a:schemeClr val="tx1"/>
                          </a:solidFill>
                          <a:effectLst/>
                        </a:rPr>
                        <a:t>4</a:t>
                      </a:r>
                      <a:endParaRPr lang="pl-PL" sz="1000">
                        <a:solidFill>
                          <a:schemeClr val="tx1"/>
                        </a:solidFill>
                        <a:effectLst/>
                        <a:latin typeface="Calibri"/>
                      </a:endParaRPr>
                    </a:p>
                  </a:txBody>
                  <a:tcPr marL="68580" marR="68580" marT="0" marB="0" anchor="ctr"/>
                </a:tc>
                <a:tc gridSpan="2">
                  <a:txBody>
                    <a:bodyPr/>
                    <a:lstStyle/>
                    <a:p>
                      <a:pPr algn="ctr">
                        <a:spcAft>
                          <a:spcPts val="600"/>
                        </a:spcAft>
                      </a:pPr>
                      <a:r>
                        <a:rPr lang="pl-PL" sz="900">
                          <a:solidFill>
                            <a:schemeClr val="tx1"/>
                          </a:solidFill>
                          <a:effectLst/>
                        </a:rPr>
                        <a:t>2</a:t>
                      </a:r>
                      <a:endParaRPr lang="pl-PL" sz="1000">
                        <a:solidFill>
                          <a:schemeClr val="tx1"/>
                        </a:solidFill>
                        <a:effectLst/>
                        <a:latin typeface="Calibri"/>
                      </a:endParaRPr>
                    </a:p>
                  </a:txBody>
                  <a:tcPr marL="68580" marR="68580" marT="0" marB="0" anchor="ctr"/>
                </a:tc>
                <a:tc hMerge="1">
                  <a:txBody>
                    <a:bodyPr/>
                    <a:lstStyle/>
                    <a:p>
                      <a:endParaRPr lang="pl-PL"/>
                    </a:p>
                  </a:txBody>
                  <a:tcPr/>
                </a:tc>
                <a:tc>
                  <a:txBody>
                    <a:bodyPr/>
                    <a:lstStyle/>
                    <a:p>
                      <a:pPr algn="ctr">
                        <a:spcAft>
                          <a:spcPts val="600"/>
                        </a:spcAft>
                      </a:pPr>
                      <a:r>
                        <a:rPr lang="pl-PL" sz="900" dirty="0">
                          <a:solidFill>
                            <a:schemeClr val="tx1"/>
                          </a:solidFill>
                          <a:effectLst/>
                        </a:rPr>
                        <a:t>2</a:t>
                      </a:r>
                      <a:endParaRPr lang="pl-PL" sz="1000" dirty="0">
                        <a:solidFill>
                          <a:schemeClr val="tx1"/>
                        </a:solidFill>
                        <a:effectLst/>
                        <a:latin typeface="Calibri"/>
                      </a:endParaRPr>
                    </a:p>
                  </a:txBody>
                  <a:tcPr marL="68580" marR="68580" marT="0" marB="0" anchor="ctr"/>
                </a:tc>
                <a:tc>
                  <a:txBody>
                    <a:bodyPr/>
                    <a:lstStyle/>
                    <a:p>
                      <a:pPr algn="ctr">
                        <a:spcAft>
                          <a:spcPts val="600"/>
                        </a:spcAft>
                      </a:pPr>
                      <a:r>
                        <a:rPr lang="pl-PL" sz="900" dirty="0">
                          <a:solidFill>
                            <a:schemeClr val="tx1"/>
                          </a:solidFill>
                          <a:effectLst/>
                        </a:rPr>
                        <a:t>0</a:t>
                      </a:r>
                      <a:endParaRPr lang="pl-PL" sz="1000" dirty="0">
                        <a:solidFill>
                          <a:schemeClr val="tx1"/>
                        </a:solidFill>
                        <a:effectLst/>
                        <a:latin typeface="Calibri"/>
                      </a:endParaRPr>
                    </a:p>
                  </a:txBody>
                  <a:tcPr marL="68580" marR="68580" marT="0" marB="0" anchor="ctr"/>
                </a:tc>
              </a:tr>
              <a:tr h="209019">
                <a:tc gridSpan="8">
                  <a:txBody>
                    <a:bodyPr/>
                    <a:lstStyle/>
                    <a:p>
                      <a:pPr algn="just">
                        <a:spcAft>
                          <a:spcPts val="600"/>
                        </a:spcAft>
                      </a:pPr>
                      <a:r>
                        <a:rPr lang="pl-PL" sz="1000" dirty="0">
                          <a:solidFill>
                            <a:schemeClr val="tx1"/>
                          </a:solidFill>
                          <a:effectLst/>
                        </a:rPr>
                        <a:t>Wskaźniki rezultatu</a:t>
                      </a:r>
                      <a:endParaRPr lang="pl-PL" sz="1000" dirty="0">
                        <a:solidFill>
                          <a:schemeClr val="tx1"/>
                        </a:solidFill>
                        <a:effectLst/>
                        <a:latin typeface="Calibri"/>
                      </a:endParaRPr>
                    </a:p>
                  </a:txBody>
                  <a:tcPr marL="68580" marR="68580" marT="0" marB="0"/>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r>
              <a:tr h="618153">
                <a:tc>
                  <a:txBody>
                    <a:bodyPr/>
                    <a:lstStyle/>
                    <a:p>
                      <a:pPr algn="just">
                        <a:spcAft>
                          <a:spcPts val="600"/>
                        </a:spcAft>
                      </a:pPr>
                      <a:r>
                        <a:rPr lang="pl-PL" sz="900">
                          <a:solidFill>
                            <a:schemeClr val="tx1"/>
                          </a:solidFill>
                          <a:effectLst/>
                        </a:rPr>
                        <a:t>1</a:t>
                      </a:r>
                      <a:endParaRPr lang="pl-PL" sz="1000">
                        <a:solidFill>
                          <a:schemeClr val="tx1"/>
                        </a:solidFill>
                        <a:effectLst/>
                        <a:latin typeface="Calibri"/>
                      </a:endParaRPr>
                    </a:p>
                  </a:txBody>
                  <a:tcPr marL="68580" marR="68580" marT="0" marB="0"/>
                </a:tc>
                <a:tc>
                  <a:txBody>
                    <a:bodyPr/>
                    <a:lstStyle/>
                    <a:p>
                      <a:pPr algn="just">
                        <a:spcAft>
                          <a:spcPts val="600"/>
                        </a:spcAft>
                      </a:pPr>
                      <a:r>
                        <a:rPr lang="pl-PL" sz="900">
                          <a:solidFill>
                            <a:schemeClr val="tx1"/>
                          </a:solidFill>
                          <a:effectLst/>
                        </a:rPr>
                        <a:t>Liczba utworzonych miejsc pracy (ogółem) w ramach przedsiębiorstw wykorzystujących lokalne zasoby i zaspokajających potrzeby lokalnych społeczności.</a:t>
                      </a:r>
                      <a:endParaRPr lang="pl-PL" sz="1000">
                        <a:solidFill>
                          <a:schemeClr val="tx1"/>
                        </a:solidFill>
                        <a:effectLst/>
                        <a:latin typeface="Calibri"/>
                      </a:endParaRPr>
                    </a:p>
                  </a:txBody>
                  <a:tcPr marL="68580" marR="68580" marT="0" marB="0"/>
                </a:tc>
                <a:tc>
                  <a:txBody>
                    <a:bodyPr/>
                    <a:lstStyle/>
                    <a:p>
                      <a:pPr algn="ctr">
                        <a:spcAft>
                          <a:spcPts val="600"/>
                        </a:spcAft>
                      </a:pPr>
                      <a:r>
                        <a:rPr lang="pl-PL" sz="900">
                          <a:solidFill>
                            <a:schemeClr val="tx1"/>
                          </a:solidFill>
                          <a:effectLst/>
                        </a:rPr>
                        <a:t>sztuka</a:t>
                      </a:r>
                      <a:endParaRPr lang="pl-PL" sz="1000">
                        <a:solidFill>
                          <a:schemeClr val="tx1"/>
                        </a:solidFill>
                        <a:effectLst/>
                        <a:latin typeface="Calibri"/>
                      </a:endParaRPr>
                    </a:p>
                  </a:txBody>
                  <a:tcPr marL="68580" marR="68580" marT="0" marB="0" anchor="ctr"/>
                </a:tc>
                <a:tc gridSpan="2">
                  <a:txBody>
                    <a:bodyPr/>
                    <a:lstStyle/>
                    <a:p>
                      <a:pPr algn="ctr">
                        <a:spcAft>
                          <a:spcPts val="600"/>
                        </a:spcAft>
                      </a:pPr>
                      <a:r>
                        <a:rPr lang="pl-PL" sz="900">
                          <a:solidFill>
                            <a:schemeClr val="tx1"/>
                          </a:solidFill>
                          <a:effectLst/>
                        </a:rPr>
                        <a:t>8</a:t>
                      </a:r>
                      <a:endParaRPr lang="pl-PL" sz="1000">
                        <a:solidFill>
                          <a:schemeClr val="tx1"/>
                        </a:solidFill>
                        <a:effectLst/>
                        <a:latin typeface="Calibri"/>
                      </a:endParaRPr>
                    </a:p>
                  </a:txBody>
                  <a:tcPr marL="68580" marR="68580" marT="0" marB="0" anchor="ctr"/>
                </a:tc>
                <a:tc hMerge="1">
                  <a:txBody>
                    <a:bodyPr/>
                    <a:lstStyle/>
                    <a:p>
                      <a:endParaRPr lang="pl-PL"/>
                    </a:p>
                  </a:txBody>
                  <a:tcPr/>
                </a:tc>
                <a:tc>
                  <a:txBody>
                    <a:bodyPr/>
                    <a:lstStyle/>
                    <a:p>
                      <a:pPr algn="ctr">
                        <a:spcAft>
                          <a:spcPts val="600"/>
                        </a:spcAft>
                      </a:pPr>
                      <a:r>
                        <a:rPr lang="pl-PL" sz="900">
                          <a:solidFill>
                            <a:schemeClr val="tx1"/>
                          </a:solidFill>
                          <a:effectLst/>
                        </a:rPr>
                        <a:t>4</a:t>
                      </a:r>
                      <a:endParaRPr lang="pl-PL" sz="1000">
                        <a:solidFill>
                          <a:schemeClr val="tx1"/>
                        </a:solidFill>
                        <a:effectLst/>
                        <a:latin typeface="Calibri"/>
                      </a:endParaRPr>
                    </a:p>
                  </a:txBody>
                  <a:tcPr marL="68580" marR="68580" marT="0" marB="0" anchor="ctr"/>
                </a:tc>
                <a:tc>
                  <a:txBody>
                    <a:bodyPr/>
                    <a:lstStyle/>
                    <a:p>
                      <a:pPr algn="ctr">
                        <a:spcAft>
                          <a:spcPts val="600"/>
                        </a:spcAft>
                      </a:pPr>
                      <a:r>
                        <a:rPr lang="pl-PL" sz="900" dirty="0">
                          <a:solidFill>
                            <a:schemeClr val="tx1"/>
                          </a:solidFill>
                          <a:effectLst/>
                        </a:rPr>
                        <a:t>4</a:t>
                      </a:r>
                      <a:endParaRPr lang="pl-PL" sz="1000" dirty="0">
                        <a:solidFill>
                          <a:schemeClr val="tx1"/>
                        </a:solidFill>
                        <a:effectLst/>
                        <a:latin typeface="Calibri"/>
                      </a:endParaRPr>
                    </a:p>
                  </a:txBody>
                  <a:tcPr marL="68580" marR="68580" marT="0" marB="0" anchor="ctr"/>
                </a:tc>
                <a:tc>
                  <a:txBody>
                    <a:bodyPr/>
                    <a:lstStyle/>
                    <a:p>
                      <a:pPr algn="ctr">
                        <a:spcAft>
                          <a:spcPts val="600"/>
                        </a:spcAft>
                      </a:pPr>
                      <a:r>
                        <a:rPr lang="pl-PL" sz="900" dirty="0">
                          <a:solidFill>
                            <a:schemeClr val="tx1"/>
                          </a:solidFill>
                          <a:effectLst/>
                        </a:rPr>
                        <a:t>0</a:t>
                      </a:r>
                      <a:endParaRPr lang="pl-PL" sz="1000" dirty="0">
                        <a:solidFill>
                          <a:schemeClr val="tx1"/>
                        </a:solidFill>
                        <a:effectLst/>
                        <a:latin typeface="Calibri"/>
                      </a:endParaRPr>
                    </a:p>
                  </a:txBody>
                  <a:tcPr marL="68580" marR="68580" marT="0" marB="0" anchor="ctr"/>
                </a:tc>
              </a:tr>
            </a:tbl>
          </a:graphicData>
        </a:graphic>
      </p:graphicFrame>
    </p:spTree>
    <p:extLst>
      <p:ext uri="{BB962C8B-B14F-4D97-AF65-F5344CB8AC3E}">
        <p14:creationId xmlns:p14="http://schemas.microsoft.com/office/powerpoint/2010/main" val="824228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27584" y="692696"/>
            <a:ext cx="7024744" cy="601136"/>
          </a:xfrm>
        </p:spPr>
        <p:txBody>
          <a:bodyPr>
            <a:noAutofit/>
          </a:bodyPr>
          <a:lstStyle/>
          <a:p>
            <a:r>
              <a:rPr lang="pl-PL" sz="3200" dirty="0" smtClean="0">
                <a:solidFill>
                  <a:schemeClr val="tx1"/>
                </a:solidFill>
              </a:rPr>
              <a:t>Rozwój działalności gospodarczej</a:t>
            </a:r>
            <a:endParaRPr lang="pl-PL" sz="3200" dirty="0">
              <a:solidFill>
                <a:schemeClr val="tx1"/>
              </a:solidFill>
            </a:endParaRPr>
          </a:p>
        </p:txBody>
      </p:sp>
      <p:sp>
        <p:nvSpPr>
          <p:cNvPr id="3" name="Symbol zastępczy zawartości 2"/>
          <p:cNvSpPr>
            <a:spLocks noGrp="1"/>
          </p:cNvSpPr>
          <p:nvPr>
            <p:ph sz="quarter" idx="13"/>
          </p:nvPr>
        </p:nvSpPr>
        <p:spPr>
          <a:xfrm>
            <a:off x="827584" y="1340768"/>
            <a:ext cx="4536504" cy="4680520"/>
          </a:xfrm>
        </p:spPr>
        <p:txBody>
          <a:bodyPr>
            <a:normAutofit fontScale="40000" lnSpcReduction="20000"/>
          </a:bodyPr>
          <a:lstStyle/>
          <a:p>
            <a:pPr marL="68580" indent="0" algn="just">
              <a:buNone/>
            </a:pPr>
            <a:r>
              <a:rPr lang="pl-PL" sz="3500" dirty="0" smtClean="0"/>
              <a:t>Wsparcie </a:t>
            </a:r>
            <a:r>
              <a:rPr lang="pl-PL" sz="3500" dirty="0"/>
              <a:t>udzielane jest</a:t>
            </a:r>
            <a:r>
              <a:rPr lang="pl-PL" sz="3500" b="1" dirty="0"/>
              <a:t>: w formie refundacji</a:t>
            </a:r>
            <a:endParaRPr lang="pl-PL" sz="3500" dirty="0"/>
          </a:p>
          <a:p>
            <a:pPr marL="68580" indent="0">
              <a:buNone/>
            </a:pPr>
            <a:endParaRPr lang="pl-PL" sz="3500" dirty="0"/>
          </a:p>
          <a:p>
            <a:pPr marL="68580" indent="0">
              <a:buNone/>
            </a:pPr>
            <a:r>
              <a:rPr lang="pl-PL" sz="3500" b="1" dirty="0"/>
              <a:t>Wysokość dostępnych </a:t>
            </a:r>
            <a:r>
              <a:rPr lang="pl-PL" sz="3500" b="1" dirty="0" smtClean="0"/>
              <a:t>środków </a:t>
            </a:r>
            <a:r>
              <a:rPr lang="pl-PL" sz="3500" dirty="0" smtClean="0"/>
              <a:t>w </a:t>
            </a:r>
            <a:r>
              <a:rPr lang="pl-PL" sz="3500" dirty="0"/>
              <a:t>ramach naboru </a:t>
            </a:r>
            <a:r>
              <a:rPr lang="pl-PL" sz="3500" dirty="0" smtClean="0"/>
              <a:t>wynosi </a:t>
            </a:r>
            <a:r>
              <a:rPr lang="pl-PL" sz="3500" b="1" dirty="0" smtClean="0"/>
              <a:t>590 000,00zł.</a:t>
            </a:r>
          </a:p>
          <a:p>
            <a:pPr marL="68580" indent="0">
              <a:buNone/>
            </a:pPr>
            <a:endParaRPr lang="pl-PL" sz="3500" dirty="0"/>
          </a:p>
          <a:p>
            <a:pPr marL="68580" indent="0">
              <a:buNone/>
            </a:pPr>
            <a:r>
              <a:rPr lang="pl-PL" sz="3500" b="1" dirty="0" smtClean="0"/>
              <a:t>Minimalna </a:t>
            </a:r>
            <a:r>
              <a:rPr lang="pl-PL" sz="3500" b="1" dirty="0"/>
              <a:t>całkowita wartość operacji </a:t>
            </a:r>
            <a:r>
              <a:rPr lang="pl-PL" sz="3500" dirty="0"/>
              <a:t>nie może być niższa niż 50 000,00 zł</a:t>
            </a:r>
            <a:r>
              <a:rPr lang="pl-PL" sz="3500" b="1" dirty="0" smtClean="0"/>
              <a:t>.</a:t>
            </a:r>
          </a:p>
          <a:p>
            <a:pPr marL="68580" indent="0">
              <a:buNone/>
            </a:pPr>
            <a:endParaRPr lang="pl-PL" sz="3500" dirty="0"/>
          </a:p>
          <a:p>
            <a:pPr marL="68580" indent="0">
              <a:buNone/>
            </a:pPr>
            <a:r>
              <a:rPr lang="pl-PL" sz="3500" b="1" dirty="0" smtClean="0"/>
              <a:t>Intensywność </a:t>
            </a:r>
            <a:r>
              <a:rPr lang="pl-PL" sz="3500" b="1" dirty="0"/>
              <a:t>pomocy </a:t>
            </a:r>
            <a:r>
              <a:rPr lang="pl-PL" sz="3500" dirty="0"/>
              <a:t>na jedną operację wynosi</a:t>
            </a:r>
            <a:r>
              <a:rPr lang="pl-PL" sz="3500" dirty="0" smtClean="0"/>
              <a:t>: do </a:t>
            </a:r>
            <a:r>
              <a:rPr lang="pl-PL" sz="3500" dirty="0"/>
              <a:t>70% kosztów </a:t>
            </a:r>
            <a:r>
              <a:rPr lang="pl-PL" sz="3500" dirty="0" smtClean="0"/>
              <a:t>kwalifikowanych</a:t>
            </a:r>
          </a:p>
          <a:p>
            <a:pPr marL="68580" indent="0">
              <a:buNone/>
            </a:pPr>
            <a:endParaRPr lang="pl-PL" sz="3500" dirty="0"/>
          </a:p>
          <a:p>
            <a:pPr marL="68580" indent="0">
              <a:buNone/>
            </a:pPr>
            <a:r>
              <a:rPr lang="pl-PL" sz="3500" b="1" dirty="0" smtClean="0"/>
              <a:t>Limit </a:t>
            </a:r>
            <a:r>
              <a:rPr lang="pl-PL" sz="3500" b="1" dirty="0"/>
              <a:t>pomocy przyznawany w okresie realizacji PROW 2014-2020 </a:t>
            </a:r>
            <a:r>
              <a:rPr lang="pl-PL" sz="3500" b="1" dirty="0" smtClean="0"/>
              <a:t> </a:t>
            </a:r>
            <a:r>
              <a:rPr lang="pl-PL" sz="3500" dirty="0" smtClean="0"/>
              <a:t>na </a:t>
            </a:r>
            <a:r>
              <a:rPr lang="pl-PL" sz="3500" dirty="0"/>
              <a:t>jednego beneficjenta wynosi 300 000,00 zł.</a:t>
            </a:r>
          </a:p>
          <a:p>
            <a:pPr marL="68580" indent="0" algn="just">
              <a:buNone/>
            </a:pPr>
            <a:r>
              <a:rPr lang="pl-PL" sz="3500" dirty="0"/>
              <a:t>Wnioski o przyznanie pomocy można składać w terminie: </a:t>
            </a:r>
            <a:r>
              <a:rPr lang="pl-PL" sz="3500" b="1" dirty="0"/>
              <a:t>od 02.09.2019 do 16.09.2019</a:t>
            </a:r>
          </a:p>
          <a:p>
            <a:pPr algn="just"/>
            <a:endParaRPr lang="pl-PL" sz="3500" dirty="0"/>
          </a:p>
          <a:p>
            <a:pPr marL="68580" indent="0" algn="just">
              <a:buNone/>
            </a:pPr>
            <a:r>
              <a:rPr lang="pl-PL" sz="3500" dirty="0"/>
              <a:t>Wnioski należy składać </a:t>
            </a:r>
            <a:r>
              <a:rPr lang="pl-PL" sz="3500" b="1" dirty="0"/>
              <a:t>bezpośrednio </a:t>
            </a:r>
            <a:r>
              <a:rPr lang="pl-PL" sz="3500" dirty="0"/>
              <a:t>w siedzibie </a:t>
            </a:r>
            <a:r>
              <a:rPr lang="pl-PL" sz="3500" b="1" dirty="0"/>
              <a:t>Lokalnej Grupy Działania LGD „KORONA SĄDECKA” </a:t>
            </a:r>
          </a:p>
          <a:p>
            <a:pPr marL="68580" indent="0" algn="just">
              <a:buNone/>
            </a:pPr>
            <a:r>
              <a:rPr lang="pl-PL" sz="3500" dirty="0"/>
              <a:t>adres: </a:t>
            </a:r>
            <a:r>
              <a:rPr lang="pl-PL" sz="3500" b="1" dirty="0"/>
              <a:t>ul. Papieska 2, 33-395 Chełmiec, budynek Urzędu Gminy Chełmiec, pokój 21(I piętro) </a:t>
            </a:r>
            <a:r>
              <a:rPr lang="pl-PL" sz="3500" dirty="0"/>
              <a:t>w godz. </a:t>
            </a:r>
            <a:r>
              <a:rPr lang="pl-PL" sz="3500" b="1" dirty="0"/>
              <a:t>od 8.00 do 15.00.</a:t>
            </a:r>
            <a:endParaRPr lang="pl-PL" sz="3500" dirty="0"/>
          </a:p>
          <a:p>
            <a:pPr marL="68580" indent="0">
              <a:buNone/>
            </a:pPr>
            <a:endParaRPr lang="pl-PL" dirty="0"/>
          </a:p>
        </p:txBody>
      </p:sp>
      <p:pic>
        <p:nvPicPr>
          <p:cNvPr id="5" name="Picture 7" descr="C:\Users\mdabrowska\AppData\Local\Microsoft\Windows\INetCache\IE\XU2HE5H5\Depositphotos_8796007_m[1].jpg"/>
          <p:cNvPicPr>
            <a:picLocks noGrp="1" noChangeAspect="1" noChangeArrowheads="1"/>
          </p:cNvPicPr>
          <p:nvPr>
            <p:ph sz="quarter" idx="14"/>
          </p:nvPr>
        </p:nvPicPr>
        <p:blipFill>
          <a:blip r:embed="rId2" cstate="print">
            <a:extLst>
              <a:ext uri="{28A0092B-C50C-407E-A947-70E740481C1C}">
                <a14:useLocalDpi xmlns:a14="http://schemas.microsoft.com/office/drawing/2010/main" val="0"/>
              </a:ext>
            </a:extLst>
          </a:blip>
          <a:srcRect/>
          <a:stretch>
            <a:fillRect/>
          </a:stretch>
        </p:blipFill>
        <p:spPr bwMode="auto">
          <a:xfrm>
            <a:off x="5364088" y="2348880"/>
            <a:ext cx="3240360" cy="2511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1330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1000"/>
                                        <p:tgtEl>
                                          <p:spTgt spid="3">
                                            <p:txEl>
                                              <p:pRg st="8" end="8"/>
                                            </p:txEl>
                                          </p:spTgt>
                                        </p:tgtEl>
                                      </p:cBhvr>
                                    </p:animEffect>
                                    <p:anim calcmode="lin" valueType="num">
                                      <p:cBhvr>
                                        <p:cTn id="3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1000"/>
                                        <p:tgtEl>
                                          <p:spTgt spid="3">
                                            <p:txEl>
                                              <p:pRg st="9" end="9"/>
                                            </p:txEl>
                                          </p:spTgt>
                                        </p:tgtEl>
                                      </p:cBhvr>
                                    </p:animEffect>
                                    <p:anim calcmode="lin" valueType="num">
                                      <p:cBhvr>
                                        <p:cTn id="4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animEffect transition="in" filter="fade">
                                      <p:cBhvr>
                                        <p:cTn id="49" dur="1000"/>
                                        <p:tgtEl>
                                          <p:spTgt spid="3">
                                            <p:txEl>
                                              <p:pRg st="11" end="11"/>
                                            </p:txEl>
                                          </p:spTgt>
                                        </p:tgtEl>
                                      </p:cBhvr>
                                    </p:animEffect>
                                    <p:anim calcmode="lin" valueType="num">
                                      <p:cBhvr>
                                        <p:cTn id="50"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12" end="12"/>
                                            </p:txEl>
                                          </p:spTgt>
                                        </p:tgtEl>
                                        <p:attrNameLst>
                                          <p:attrName>style.visibility</p:attrName>
                                        </p:attrNameLst>
                                      </p:cBhvr>
                                      <p:to>
                                        <p:strVal val="visible"/>
                                      </p:to>
                                    </p:set>
                                    <p:animEffect transition="in" filter="fade">
                                      <p:cBhvr>
                                        <p:cTn id="56" dur="1000"/>
                                        <p:tgtEl>
                                          <p:spTgt spid="3">
                                            <p:txEl>
                                              <p:pRg st="12" end="12"/>
                                            </p:txEl>
                                          </p:spTgt>
                                        </p:tgtEl>
                                      </p:cBhvr>
                                    </p:animEffect>
                                    <p:anim calcmode="lin" valueType="num">
                                      <p:cBhvr>
                                        <p:cTn id="57"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490" y="1027664"/>
            <a:ext cx="7024744" cy="673144"/>
          </a:xfrm>
        </p:spPr>
        <p:txBody>
          <a:bodyPr>
            <a:normAutofit fontScale="90000"/>
          </a:bodyPr>
          <a:lstStyle/>
          <a:p>
            <a:r>
              <a:rPr lang="pl-PL" sz="2800" dirty="0" smtClean="0">
                <a:solidFill>
                  <a:schemeClr val="tx1">
                    <a:lumMod val="95000"/>
                    <a:lumOff val="5000"/>
                  </a:schemeClr>
                </a:solidFill>
              </a:rPr>
              <a:t>Dotacje na rozwój działalności gospodarczej </a:t>
            </a:r>
            <a:r>
              <a:rPr lang="pl-PL" dirty="0" smtClean="0">
                <a:solidFill>
                  <a:schemeClr val="tx1">
                    <a:lumMod val="95000"/>
                    <a:lumOff val="5000"/>
                  </a:schemeClr>
                </a:solidFill>
              </a:rPr>
              <a:t>– </a:t>
            </a:r>
            <a:r>
              <a:rPr lang="pl-PL" sz="1800" dirty="0" smtClean="0">
                <a:solidFill>
                  <a:schemeClr val="tx1">
                    <a:lumMod val="95000"/>
                    <a:lumOff val="5000"/>
                  </a:schemeClr>
                </a:solidFill>
              </a:rPr>
              <a:t>warunki udzielenia wsparcia</a:t>
            </a:r>
            <a:endParaRPr lang="pl-PL" sz="1800" dirty="0"/>
          </a:p>
        </p:txBody>
      </p:sp>
      <p:sp>
        <p:nvSpPr>
          <p:cNvPr id="3" name="Symbol zastępczy zawartości 2"/>
          <p:cNvSpPr>
            <a:spLocks noGrp="1"/>
          </p:cNvSpPr>
          <p:nvPr>
            <p:ph idx="1"/>
          </p:nvPr>
        </p:nvSpPr>
        <p:spPr>
          <a:xfrm>
            <a:off x="899592" y="1844824"/>
            <a:ext cx="7632848" cy="4536504"/>
          </a:xfrm>
        </p:spPr>
        <p:txBody>
          <a:bodyPr/>
          <a:lstStyle/>
          <a:p>
            <a:r>
              <a:rPr lang="pl-PL" sz="1600" dirty="0" smtClean="0"/>
              <a:t>Zgodność </a:t>
            </a:r>
            <a:r>
              <a:rPr lang="pl-PL" sz="1600" dirty="0"/>
              <a:t>operacji z Lokalną </a:t>
            </a:r>
            <a:r>
              <a:rPr lang="pl-PL" sz="1600" dirty="0" smtClean="0"/>
              <a:t>  Strategią </a:t>
            </a:r>
            <a:r>
              <a:rPr lang="pl-PL" sz="1600" dirty="0"/>
              <a:t>Rozwoju LGD „KORONA SĄDECKA” (LSR</a:t>
            </a:r>
            <a:r>
              <a:rPr lang="pl-PL" sz="1600" dirty="0" smtClean="0"/>
              <a:t>). </a:t>
            </a:r>
          </a:p>
          <a:p>
            <a:endParaRPr lang="pl-PL" sz="1400" dirty="0" smtClean="0"/>
          </a:p>
          <a:p>
            <a:endParaRPr lang="pl-PL" sz="1400" dirty="0"/>
          </a:p>
          <a:p>
            <a:endParaRPr lang="pl-PL" sz="1400" dirty="0" smtClean="0"/>
          </a:p>
          <a:p>
            <a:endParaRPr lang="pl-PL" sz="1400" dirty="0"/>
          </a:p>
          <a:p>
            <a:endParaRPr lang="pl-PL" sz="1400" dirty="0"/>
          </a:p>
        </p:txBody>
      </p:sp>
      <p:sp>
        <p:nvSpPr>
          <p:cNvPr id="12" name="Prostokąt zaokrąglony 11"/>
          <p:cNvSpPr/>
          <p:nvPr/>
        </p:nvSpPr>
        <p:spPr>
          <a:xfrm>
            <a:off x="899592" y="2564904"/>
            <a:ext cx="7407864"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8580" indent="0" algn="just">
              <a:buNone/>
            </a:pPr>
            <a:r>
              <a:rPr lang="pl-PL" sz="1400" dirty="0">
                <a:solidFill>
                  <a:schemeClr val="tx1"/>
                </a:solidFill>
              </a:rPr>
              <a:t>I Wniosek o przyznanie pomocy  został złożony w miejscu i terminie wskazanym w  ogłoszeniu naboru wniosków o udzielenie wsparcia</a:t>
            </a:r>
          </a:p>
        </p:txBody>
      </p:sp>
      <p:sp>
        <p:nvSpPr>
          <p:cNvPr id="13" name="Prostokąt zaokrąglony 12"/>
          <p:cNvSpPr/>
          <p:nvPr/>
        </p:nvSpPr>
        <p:spPr>
          <a:xfrm>
            <a:off x="899592" y="3645024"/>
            <a:ext cx="7442381"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pl-PL" sz="1400" dirty="0">
                <a:solidFill>
                  <a:schemeClr val="tx1"/>
                </a:solidFill>
              </a:rPr>
              <a:t>II Operacja jest zgodna z zakresem tematycznym, który został wskazany w ogłoszeniu naboru wniosków o przyznanie pomocy</a:t>
            </a:r>
          </a:p>
        </p:txBody>
      </p:sp>
      <p:sp>
        <p:nvSpPr>
          <p:cNvPr id="14" name="Prostokąt zaokrąglony 13"/>
          <p:cNvSpPr/>
          <p:nvPr/>
        </p:nvSpPr>
        <p:spPr>
          <a:xfrm>
            <a:off x="899592" y="4581128"/>
            <a:ext cx="7431293"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l-PL" sz="1400" dirty="0">
                <a:solidFill>
                  <a:schemeClr val="tx1"/>
                </a:solidFill>
              </a:rPr>
              <a:t>III ZGODNOŚĆ Z PROW 2014-2020, w tym z warunkami wyboru operacji określonymi przez LGD w ramach naboru oraz na realizację której może być udzielone wsparcie w formie wskazanej w ogłoszeniu o naborze wniosków;</a:t>
            </a:r>
          </a:p>
        </p:txBody>
      </p:sp>
      <p:sp>
        <p:nvSpPr>
          <p:cNvPr id="15" name="Prostokąt zaokrąglony 14"/>
          <p:cNvSpPr/>
          <p:nvPr/>
        </p:nvSpPr>
        <p:spPr>
          <a:xfrm>
            <a:off x="899592" y="5589240"/>
            <a:ext cx="7419595"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l-PL" sz="1400" dirty="0">
                <a:solidFill>
                  <a:schemeClr val="tx1"/>
                </a:solidFill>
              </a:rPr>
              <a:t>IV ZGODNOŚĆ Z CELAMI OKREŚLONYMI W LSR -  Realizacja co najmniej jednego celu głównego i co najmniej jednego celu szczegółowego LSR przez osiąganie zaplanowanych w LSR i przypisanych do tych celów wskaźników; </a:t>
            </a:r>
          </a:p>
        </p:txBody>
      </p:sp>
    </p:spTree>
    <p:extLst>
      <p:ext uri="{BB962C8B-B14F-4D97-AF65-F5344CB8AC3E}">
        <p14:creationId xmlns:p14="http://schemas.microsoft.com/office/powerpoint/2010/main" val="1322968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2" grpId="0" animBg="1"/>
      <p:bldP spid="13" grpId="0" animBg="1"/>
      <p:bldP spid="14" grpId="0" animBg="1"/>
      <p:bldP spid="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490" y="1027664"/>
            <a:ext cx="7024744" cy="673144"/>
          </a:xfrm>
        </p:spPr>
        <p:txBody>
          <a:bodyPr>
            <a:normAutofit fontScale="90000"/>
          </a:bodyPr>
          <a:lstStyle/>
          <a:p>
            <a:r>
              <a:rPr lang="pl-PL" sz="2800" dirty="0">
                <a:solidFill>
                  <a:schemeClr val="tx1">
                    <a:lumMod val="95000"/>
                    <a:lumOff val="5000"/>
                  </a:schemeClr>
                </a:solidFill>
              </a:rPr>
              <a:t>Dotacje na </a:t>
            </a:r>
            <a:r>
              <a:rPr lang="pl-PL" sz="2800" dirty="0" smtClean="0">
                <a:solidFill>
                  <a:schemeClr val="tx1">
                    <a:lumMod val="95000"/>
                    <a:lumOff val="5000"/>
                  </a:schemeClr>
                </a:solidFill>
              </a:rPr>
              <a:t>rozwój działalności gospodarczej </a:t>
            </a:r>
            <a:r>
              <a:rPr lang="pl-PL" dirty="0">
                <a:solidFill>
                  <a:schemeClr val="tx1">
                    <a:lumMod val="95000"/>
                    <a:lumOff val="5000"/>
                  </a:schemeClr>
                </a:solidFill>
              </a:rPr>
              <a:t>– </a:t>
            </a:r>
            <a:r>
              <a:rPr lang="pl-PL" sz="2000" dirty="0">
                <a:solidFill>
                  <a:schemeClr val="tx1">
                    <a:lumMod val="95000"/>
                    <a:lumOff val="5000"/>
                  </a:schemeClr>
                </a:solidFill>
              </a:rPr>
              <a:t>warunki udzielenia wsparcia</a:t>
            </a:r>
            <a:endParaRPr lang="pl-PL" sz="2000" dirty="0"/>
          </a:p>
        </p:txBody>
      </p:sp>
      <p:sp>
        <p:nvSpPr>
          <p:cNvPr id="3" name="Symbol zastępczy zawartości 2"/>
          <p:cNvSpPr>
            <a:spLocks noGrp="1"/>
          </p:cNvSpPr>
          <p:nvPr>
            <p:ph idx="1"/>
          </p:nvPr>
        </p:nvSpPr>
        <p:spPr/>
        <p:txBody>
          <a:bodyPr>
            <a:normAutofit fontScale="92500"/>
          </a:bodyPr>
          <a:lstStyle/>
          <a:p>
            <a:r>
              <a:rPr lang="pl-PL" sz="1600" dirty="0"/>
              <a:t>Zgodność operacji z lokalnymi kryteriami wyboru operacji, oraz uzyskanie minimalnej liczby </a:t>
            </a:r>
            <a:r>
              <a:rPr lang="pl-PL" sz="1600" dirty="0" smtClean="0"/>
              <a:t>punktów</a:t>
            </a:r>
          </a:p>
          <a:p>
            <a:pPr marL="68580" indent="0">
              <a:buNone/>
            </a:pPr>
            <a:endParaRPr lang="pl-PL" sz="1600" dirty="0" smtClean="0"/>
          </a:p>
          <a:p>
            <a:pPr>
              <a:buFont typeface="Wingdings" panose="05000000000000000000" pitchFamily="2" charset="2"/>
              <a:buChar char="v"/>
            </a:pPr>
            <a:r>
              <a:rPr lang="pl-PL" sz="1400" dirty="0" smtClean="0"/>
              <a:t>Zintegrowanie </a:t>
            </a:r>
            <a:r>
              <a:rPr lang="pl-PL" sz="1400" dirty="0"/>
              <a:t>podmiotów lub </a:t>
            </a:r>
            <a:r>
              <a:rPr lang="pl-PL" sz="1400" dirty="0" smtClean="0"/>
              <a:t>zasobów</a:t>
            </a:r>
          </a:p>
          <a:p>
            <a:pPr>
              <a:buFont typeface="Wingdings" panose="05000000000000000000" pitchFamily="2" charset="2"/>
              <a:buChar char="v"/>
            </a:pPr>
            <a:r>
              <a:rPr lang="pl-PL" sz="1400" dirty="0" smtClean="0"/>
              <a:t>Pozytywny wpływ na sytuację grupy </a:t>
            </a:r>
            <a:r>
              <a:rPr lang="pl-PL" sz="1400" dirty="0" err="1" smtClean="0"/>
              <a:t>defaworyzowanej</a:t>
            </a:r>
            <a:r>
              <a:rPr lang="pl-PL" sz="1400" dirty="0" smtClean="0"/>
              <a:t> określonej w LSR w kontekście dostępu do rynku pracy</a:t>
            </a:r>
          </a:p>
          <a:p>
            <a:pPr>
              <a:buFont typeface="Wingdings" panose="05000000000000000000" pitchFamily="2" charset="2"/>
              <a:buChar char="v"/>
            </a:pPr>
            <a:r>
              <a:rPr lang="pl-PL" sz="1400" dirty="0" smtClean="0"/>
              <a:t>Tworzenie nowych miejsc pracy</a:t>
            </a:r>
          </a:p>
          <a:p>
            <a:pPr>
              <a:buFont typeface="Wingdings" panose="05000000000000000000" pitchFamily="2" charset="2"/>
              <a:buChar char="v"/>
            </a:pPr>
            <a:r>
              <a:rPr lang="pl-PL" sz="1400" dirty="0" smtClean="0"/>
              <a:t>Innowacyjność </a:t>
            </a:r>
          </a:p>
          <a:p>
            <a:pPr>
              <a:buFont typeface="Wingdings" panose="05000000000000000000" pitchFamily="2" charset="2"/>
              <a:buChar char="v"/>
            </a:pPr>
            <a:r>
              <a:rPr lang="pl-PL" sz="1400" dirty="0" smtClean="0"/>
              <a:t>Wysokość wkładu własnego</a:t>
            </a:r>
          </a:p>
          <a:p>
            <a:pPr>
              <a:buFont typeface="Wingdings" panose="05000000000000000000" pitchFamily="2" charset="2"/>
              <a:buChar char="v"/>
            </a:pPr>
            <a:r>
              <a:rPr lang="pl-PL" sz="1400" dirty="0" smtClean="0"/>
              <a:t>Pozytywny wpływ na środowisko i łagodzenie zmian klimatu</a:t>
            </a:r>
          </a:p>
          <a:p>
            <a:pPr>
              <a:buFont typeface="Wingdings" panose="05000000000000000000" pitchFamily="2" charset="2"/>
              <a:buChar char="v"/>
            </a:pPr>
            <a:r>
              <a:rPr lang="pl-PL" sz="1400" dirty="0" smtClean="0"/>
              <a:t>Realizacja potrzeb przy jednoczesnym wykorzystaniu lokalnych potencjałów </a:t>
            </a:r>
          </a:p>
          <a:p>
            <a:pPr>
              <a:buFont typeface="Wingdings" panose="05000000000000000000" pitchFamily="2" charset="2"/>
              <a:buChar char="v"/>
            </a:pPr>
            <a:r>
              <a:rPr lang="pl-PL" sz="1400" dirty="0" smtClean="0"/>
              <a:t>Korzystanie z doradztwa indywidualnego w biurze LGD „Korona Sądecka</a:t>
            </a:r>
          </a:p>
          <a:p>
            <a:pPr>
              <a:buFont typeface="Wingdings" panose="05000000000000000000" pitchFamily="2" charset="2"/>
              <a:buChar char="v"/>
            </a:pPr>
            <a:r>
              <a:rPr lang="pl-PL" sz="1400" dirty="0" smtClean="0"/>
              <a:t>Miejsce zamieszkania/ Adres głównego miejsca wykonywania działalności/siedziba wnioskodawcy</a:t>
            </a:r>
            <a:endParaRPr lang="pl-PL" sz="1400" dirty="0"/>
          </a:p>
          <a:p>
            <a:endParaRPr lang="pl-PL" dirty="0"/>
          </a:p>
        </p:txBody>
      </p:sp>
    </p:spTree>
    <p:extLst>
      <p:ext uri="{BB962C8B-B14F-4D97-AF65-F5344CB8AC3E}">
        <p14:creationId xmlns:p14="http://schemas.microsoft.com/office/powerpoint/2010/main" val="1348228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1000"/>
                                        <p:tgtEl>
                                          <p:spTgt spid="3">
                                            <p:txEl>
                                              <p:pRg st="9" end="9"/>
                                            </p:txEl>
                                          </p:spTgt>
                                        </p:tgtEl>
                                      </p:cBhvr>
                                    </p:animEffect>
                                    <p:anim calcmode="lin" valueType="num">
                                      <p:cBhvr>
                                        <p:cTn id="6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10" end="10"/>
                                            </p:txEl>
                                          </p:spTgt>
                                        </p:tgtEl>
                                        <p:attrNameLst>
                                          <p:attrName>style.visibility</p:attrName>
                                        </p:attrNameLst>
                                      </p:cBhvr>
                                      <p:to>
                                        <p:strVal val="visible"/>
                                      </p:to>
                                    </p:set>
                                    <p:animEffect transition="in" filter="fade">
                                      <p:cBhvr>
                                        <p:cTn id="70" dur="1000"/>
                                        <p:tgtEl>
                                          <p:spTgt spid="3">
                                            <p:txEl>
                                              <p:pRg st="10" end="10"/>
                                            </p:txEl>
                                          </p:spTgt>
                                        </p:tgtEl>
                                      </p:cBhvr>
                                    </p:animEffect>
                                    <p:anim calcmode="lin" valueType="num">
                                      <p:cBhvr>
                                        <p:cTn id="71"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490" y="1027664"/>
            <a:ext cx="7024744" cy="961176"/>
          </a:xfrm>
        </p:spPr>
        <p:txBody>
          <a:bodyPr>
            <a:noAutofit/>
          </a:bodyPr>
          <a:lstStyle/>
          <a:p>
            <a:r>
              <a:rPr lang="pl-PL" sz="2400" dirty="0" smtClean="0">
                <a:solidFill>
                  <a:schemeClr val="tx1"/>
                </a:solidFill>
              </a:rPr>
              <a:t>Wykaz dokumentów niezbędnych do oceny niezbędnych warunków udzielenia wsparcia</a:t>
            </a:r>
            <a:endParaRPr lang="pl-PL" sz="2400" dirty="0">
              <a:solidFill>
                <a:schemeClr val="tx1"/>
              </a:solidFill>
            </a:endParaRPr>
          </a:p>
        </p:txBody>
      </p:sp>
      <p:sp>
        <p:nvSpPr>
          <p:cNvPr id="3" name="Symbol zastępczy zawartości 2"/>
          <p:cNvSpPr>
            <a:spLocks noGrp="1"/>
          </p:cNvSpPr>
          <p:nvPr>
            <p:ph idx="1"/>
          </p:nvPr>
        </p:nvSpPr>
        <p:spPr/>
        <p:txBody>
          <a:bodyPr>
            <a:normAutofit fontScale="85000" lnSpcReduction="20000"/>
          </a:bodyPr>
          <a:lstStyle/>
          <a:p>
            <a:endParaRPr lang="pl-PL" dirty="0"/>
          </a:p>
          <a:p>
            <a:r>
              <a:rPr lang="pl-PL" dirty="0"/>
              <a:t>Wniosek o przyznanie pomocy złożony na obowiązującym formularzu wraz z wymaganymi załącznikami ( w wersji papierowej i elektronicznej na płycie CD/DVD -w </a:t>
            </a:r>
            <a:r>
              <a:rPr lang="pl-PL" u="sng" dirty="0"/>
              <a:t>dwóch egzemplarzach</a:t>
            </a:r>
            <a:r>
              <a:rPr lang="pl-PL" dirty="0" smtClean="0"/>
              <a:t>).</a:t>
            </a:r>
          </a:p>
          <a:p>
            <a:pPr marL="68580" indent="0">
              <a:buNone/>
            </a:pPr>
            <a:endParaRPr lang="pl-PL" dirty="0"/>
          </a:p>
          <a:p>
            <a:r>
              <a:rPr lang="pl-PL" dirty="0" smtClean="0"/>
              <a:t>Fiszka </a:t>
            </a:r>
            <a:r>
              <a:rPr lang="pl-PL" dirty="0"/>
              <a:t>projektowa złożona na udostępnionym formularzu w </a:t>
            </a:r>
            <a:r>
              <a:rPr lang="pl-PL" u="sng" dirty="0"/>
              <a:t>dwóch egzemplarzach</a:t>
            </a:r>
            <a:r>
              <a:rPr lang="pl-PL" dirty="0" smtClean="0"/>
              <a:t>.</a:t>
            </a:r>
          </a:p>
          <a:p>
            <a:endParaRPr lang="pl-PL" dirty="0"/>
          </a:p>
          <a:p>
            <a:r>
              <a:rPr lang="pl-PL" dirty="0" smtClean="0"/>
              <a:t>Oświadczenia </a:t>
            </a:r>
            <a:r>
              <a:rPr lang="pl-PL" dirty="0"/>
              <a:t>dotyczące przetwarzania danych osobowych na udostępnionym </a:t>
            </a:r>
            <a:r>
              <a:rPr lang="pl-PL" dirty="0" smtClean="0"/>
              <a:t>formularzu w </a:t>
            </a:r>
            <a:r>
              <a:rPr lang="pl-PL" u="sng" dirty="0"/>
              <a:t>dwóch egzemplarzach</a:t>
            </a:r>
            <a:r>
              <a:rPr lang="pl-PL" dirty="0" smtClean="0"/>
              <a:t>.</a:t>
            </a:r>
            <a:endParaRPr lang="pl-PL" dirty="0"/>
          </a:p>
        </p:txBody>
      </p:sp>
    </p:spTree>
    <p:extLst>
      <p:ext uri="{BB962C8B-B14F-4D97-AF65-F5344CB8AC3E}">
        <p14:creationId xmlns:p14="http://schemas.microsoft.com/office/powerpoint/2010/main" val="3978648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4716016" y="430695"/>
            <a:ext cx="3313355" cy="1702160"/>
          </a:xfrm>
        </p:spPr>
        <p:txBody>
          <a:bodyPr>
            <a:normAutofit/>
          </a:bodyPr>
          <a:lstStyle/>
          <a:p>
            <a:r>
              <a:rPr lang="pl-PL" sz="2400" dirty="0" smtClean="0">
                <a:solidFill>
                  <a:schemeClr val="tx1"/>
                </a:solidFill>
              </a:rPr>
              <a:t>Dotacja na projekty infrastrukturalne, niekomercyjne, ogólnodostępne</a:t>
            </a:r>
            <a:endParaRPr lang="pl-PL" sz="2400" dirty="0">
              <a:solidFill>
                <a:schemeClr val="tx1"/>
              </a:solidFill>
            </a:endParaRPr>
          </a:p>
        </p:txBody>
      </p:sp>
      <p:sp>
        <p:nvSpPr>
          <p:cNvPr id="3" name="Podtytuł 2"/>
          <p:cNvSpPr>
            <a:spLocks noGrp="1"/>
          </p:cNvSpPr>
          <p:nvPr>
            <p:ph type="subTitle" idx="1"/>
          </p:nvPr>
        </p:nvSpPr>
        <p:spPr>
          <a:xfrm>
            <a:off x="4788024" y="2492896"/>
            <a:ext cx="3309803" cy="1260629"/>
          </a:xfrm>
        </p:spPr>
        <p:txBody>
          <a:bodyPr/>
          <a:lstStyle/>
          <a:p>
            <a:r>
              <a:rPr lang="pl-PL" dirty="0" smtClean="0"/>
              <a:t>Ogłoszenie o naborze 1/2019</a:t>
            </a:r>
            <a:endParaRPr lang="pl-PL" dirty="0"/>
          </a:p>
        </p:txBody>
      </p:sp>
      <p:sp>
        <p:nvSpPr>
          <p:cNvPr id="4" name="pole tekstowe 3"/>
          <p:cNvSpPr txBox="1"/>
          <p:nvPr/>
        </p:nvSpPr>
        <p:spPr>
          <a:xfrm>
            <a:off x="166629" y="83417"/>
            <a:ext cx="4248472" cy="1969770"/>
          </a:xfrm>
          <a:prstGeom prst="rect">
            <a:avLst/>
          </a:prstGeom>
          <a:solidFill>
            <a:schemeClr val="bg1"/>
          </a:solidFill>
        </p:spPr>
        <p:txBody>
          <a:bodyPr wrap="square" rtlCol="0">
            <a:spAutoFit/>
          </a:bodyPr>
          <a:lstStyle/>
          <a:p>
            <a:r>
              <a:rPr lang="pl-PL" sz="1400" b="1" dirty="0" smtClean="0"/>
              <a:t>Podmiot ubiegający się o dofinansowania </a:t>
            </a:r>
          </a:p>
          <a:p>
            <a:pPr marL="171450" indent="-171450">
              <a:buFont typeface="Arial" panose="020B0604020202020204" pitchFamily="34" charset="0"/>
              <a:buChar char="•"/>
            </a:pPr>
            <a:r>
              <a:rPr lang="pl-PL" sz="1200" dirty="0" smtClean="0"/>
              <a:t>Osoba fizyczna zamieszkała na obszarze wiejskim objętym LSR</a:t>
            </a:r>
            <a:r>
              <a:rPr lang="pl-PL" sz="1200" dirty="0"/>
              <a:t>;</a:t>
            </a:r>
          </a:p>
          <a:p>
            <a:pPr marL="171450" indent="-171450">
              <a:buFont typeface="Arial" panose="020B0604020202020204" pitchFamily="34" charset="0"/>
              <a:buChar char="•"/>
            </a:pPr>
            <a:r>
              <a:rPr lang="pl-PL" sz="1200" dirty="0" smtClean="0"/>
              <a:t>Osoba fizyczna wykonująca działalność gospodarczą na obszarze wiejskich objętym LSR</a:t>
            </a:r>
            <a:r>
              <a:rPr lang="pl-PL" sz="1200" dirty="0"/>
              <a:t>;</a:t>
            </a:r>
          </a:p>
          <a:p>
            <a:pPr marL="171450" indent="-171450">
              <a:buFont typeface="Arial" panose="020B0604020202020204" pitchFamily="34" charset="0"/>
              <a:buChar char="•"/>
            </a:pPr>
            <a:r>
              <a:rPr lang="pl-PL" sz="1200" dirty="0" smtClean="0"/>
              <a:t>Osoba prawna z siedzibą lub oddziałem znajdującym się na obszarze wiejskim objętym LSR</a:t>
            </a:r>
            <a:r>
              <a:rPr lang="pl-PL" sz="1200" dirty="0"/>
              <a:t>;</a:t>
            </a:r>
          </a:p>
          <a:p>
            <a:pPr marL="171450" indent="-171450">
              <a:buFont typeface="Arial" panose="020B0604020202020204" pitchFamily="34" charset="0"/>
              <a:buChar char="•"/>
            </a:pPr>
            <a:r>
              <a:rPr lang="pl-PL" sz="1200" dirty="0" smtClean="0"/>
              <a:t>Jednostka organizacyjna nieposiadająca  osobowości  prawnej z siedzibą lub oddziałem znajdującym się na obszarze wiejskim objętym LSR.</a:t>
            </a:r>
            <a:endParaRPr lang="pl-PL" sz="1200" dirty="0"/>
          </a:p>
        </p:txBody>
      </p:sp>
      <p:sp>
        <p:nvSpPr>
          <p:cNvPr id="5" name="pole tekstowe 4"/>
          <p:cNvSpPr txBox="1"/>
          <p:nvPr/>
        </p:nvSpPr>
        <p:spPr>
          <a:xfrm>
            <a:off x="138854" y="2212268"/>
            <a:ext cx="4248472" cy="492443"/>
          </a:xfrm>
          <a:prstGeom prst="rect">
            <a:avLst/>
          </a:prstGeom>
          <a:solidFill>
            <a:schemeClr val="bg2">
              <a:lumMod val="75000"/>
            </a:schemeClr>
          </a:solidFill>
        </p:spPr>
        <p:txBody>
          <a:bodyPr wrap="square" rtlCol="0">
            <a:spAutoFit/>
          </a:bodyPr>
          <a:lstStyle/>
          <a:p>
            <a:r>
              <a:rPr lang="pl-PL" sz="1400" b="1" dirty="0" smtClean="0"/>
              <a:t>Kwota dofinansowania </a:t>
            </a:r>
            <a:r>
              <a:rPr lang="pl-PL" sz="1400" dirty="0" smtClean="0"/>
              <a:t>-300 000,00 zł </a:t>
            </a:r>
            <a:r>
              <a:rPr lang="pl-PL" sz="1200" dirty="0" smtClean="0"/>
              <a:t>ale limit nie dotyczy JST</a:t>
            </a:r>
            <a:endParaRPr lang="pl-PL" sz="1200" dirty="0"/>
          </a:p>
        </p:txBody>
      </p:sp>
      <p:sp>
        <p:nvSpPr>
          <p:cNvPr id="6" name="pole tekstowe 5"/>
          <p:cNvSpPr txBox="1"/>
          <p:nvPr/>
        </p:nvSpPr>
        <p:spPr>
          <a:xfrm>
            <a:off x="161167" y="2830269"/>
            <a:ext cx="4264631" cy="492443"/>
          </a:xfrm>
          <a:prstGeom prst="rect">
            <a:avLst/>
          </a:prstGeom>
          <a:solidFill>
            <a:schemeClr val="bg1"/>
          </a:solidFill>
        </p:spPr>
        <p:txBody>
          <a:bodyPr wrap="square" rtlCol="0">
            <a:spAutoFit/>
          </a:bodyPr>
          <a:lstStyle/>
          <a:p>
            <a:r>
              <a:rPr lang="pl-PL" sz="1400" b="1" dirty="0"/>
              <a:t>Wartość min. i max. </a:t>
            </a:r>
            <a:r>
              <a:rPr lang="pl-PL" sz="1400" b="1" dirty="0" smtClean="0"/>
              <a:t>projektu</a:t>
            </a:r>
            <a:r>
              <a:rPr lang="pl-PL" sz="1400" dirty="0"/>
              <a:t> </a:t>
            </a:r>
            <a:r>
              <a:rPr lang="pl-PL" sz="1400" dirty="0" smtClean="0"/>
              <a:t>-</a:t>
            </a:r>
            <a:r>
              <a:rPr lang="pl-PL" sz="1200" dirty="0"/>
              <a:t>min</a:t>
            </a:r>
            <a:r>
              <a:rPr lang="pl-PL" sz="1200" dirty="0" smtClean="0"/>
              <a:t>. całkowita wartość projektu: 50.000,00zł</a:t>
            </a:r>
            <a:r>
              <a:rPr lang="pl-PL" sz="1200" dirty="0"/>
              <a:t>	</a:t>
            </a:r>
          </a:p>
        </p:txBody>
      </p:sp>
      <p:sp>
        <p:nvSpPr>
          <p:cNvPr id="7" name="pole tekstowe 6"/>
          <p:cNvSpPr txBox="1"/>
          <p:nvPr/>
        </p:nvSpPr>
        <p:spPr>
          <a:xfrm>
            <a:off x="151972" y="3526657"/>
            <a:ext cx="4248472" cy="707886"/>
          </a:xfrm>
          <a:prstGeom prst="rect">
            <a:avLst/>
          </a:prstGeom>
          <a:solidFill>
            <a:schemeClr val="bg2">
              <a:lumMod val="75000"/>
            </a:schemeClr>
          </a:solidFill>
        </p:spPr>
        <p:txBody>
          <a:bodyPr wrap="square" rtlCol="0">
            <a:spAutoFit/>
          </a:bodyPr>
          <a:lstStyle/>
          <a:p>
            <a:r>
              <a:rPr lang="pl-PL" sz="1400" b="1" dirty="0" smtClean="0"/>
              <a:t>Poziom dofinansowania </a:t>
            </a:r>
            <a:r>
              <a:rPr lang="pl-PL" sz="1400" dirty="0" smtClean="0"/>
              <a:t>– </a:t>
            </a:r>
            <a:r>
              <a:rPr lang="pl-PL" sz="1200" dirty="0" smtClean="0"/>
              <a:t>od63,63% (JST) do 100 % kosztów kwalifikowanych w zależności </a:t>
            </a:r>
            <a:r>
              <a:rPr lang="pl-PL" sz="1400" dirty="0" smtClean="0"/>
              <a:t>od formy </a:t>
            </a:r>
            <a:r>
              <a:rPr lang="pl-PL" sz="1200" dirty="0" smtClean="0"/>
              <a:t>prawnej stowarzyszenia</a:t>
            </a:r>
            <a:endParaRPr lang="pl-PL" sz="1200" dirty="0"/>
          </a:p>
        </p:txBody>
      </p:sp>
      <p:sp>
        <p:nvSpPr>
          <p:cNvPr id="8" name="pole tekstowe 7"/>
          <p:cNvSpPr txBox="1"/>
          <p:nvPr/>
        </p:nvSpPr>
        <p:spPr>
          <a:xfrm>
            <a:off x="138854" y="4276260"/>
            <a:ext cx="4248472" cy="307777"/>
          </a:xfrm>
          <a:prstGeom prst="rect">
            <a:avLst/>
          </a:prstGeom>
          <a:solidFill>
            <a:schemeClr val="bg1"/>
          </a:solidFill>
        </p:spPr>
        <p:txBody>
          <a:bodyPr wrap="square" rtlCol="0">
            <a:spAutoFit/>
          </a:bodyPr>
          <a:lstStyle/>
          <a:p>
            <a:r>
              <a:rPr lang="pl-PL" sz="1400" b="1" dirty="0" smtClean="0"/>
              <a:t>Wypłata dofinansowania </a:t>
            </a:r>
            <a:r>
              <a:rPr lang="pl-PL" sz="1400" dirty="0" smtClean="0"/>
              <a:t>- </a:t>
            </a:r>
            <a:r>
              <a:rPr lang="pl-PL" sz="1200" dirty="0" smtClean="0"/>
              <a:t>refundacja</a:t>
            </a:r>
            <a:endParaRPr lang="pl-PL" sz="1200" dirty="0"/>
          </a:p>
        </p:txBody>
      </p:sp>
      <p:sp>
        <p:nvSpPr>
          <p:cNvPr id="9" name="pole tekstowe 8"/>
          <p:cNvSpPr txBox="1"/>
          <p:nvPr/>
        </p:nvSpPr>
        <p:spPr>
          <a:xfrm>
            <a:off x="166629" y="4725144"/>
            <a:ext cx="4248472" cy="523220"/>
          </a:xfrm>
          <a:prstGeom prst="rect">
            <a:avLst/>
          </a:prstGeom>
          <a:solidFill>
            <a:schemeClr val="bg2">
              <a:lumMod val="75000"/>
            </a:schemeClr>
          </a:solidFill>
        </p:spPr>
        <p:txBody>
          <a:bodyPr wrap="square" rtlCol="0">
            <a:spAutoFit/>
          </a:bodyPr>
          <a:lstStyle/>
          <a:p>
            <a:r>
              <a:rPr lang="pl-PL" sz="1400" b="1" dirty="0" smtClean="0"/>
              <a:t>Zakres tematyczny projektu</a:t>
            </a:r>
            <a:r>
              <a:rPr lang="pl-PL" sz="1400" dirty="0" smtClean="0"/>
              <a:t> – </a:t>
            </a:r>
            <a:r>
              <a:rPr lang="pl-PL" sz="1200" dirty="0" smtClean="0"/>
              <a:t>budowa lub modernizacja infrastruktury  turystycznej, </a:t>
            </a:r>
            <a:r>
              <a:rPr lang="pl-PL" sz="1400" dirty="0" smtClean="0"/>
              <a:t>rekreacyjnej</a:t>
            </a:r>
            <a:endParaRPr lang="pl-PL" sz="1400" dirty="0"/>
          </a:p>
        </p:txBody>
      </p:sp>
      <p:sp>
        <p:nvSpPr>
          <p:cNvPr id="10" name="pole tekstowe 9"/>
          <p:cNvSpPr txBox="1"/>
          <p:nvPr/>
        </p:nvSpPr>
        <p:spPr>
          <a:xfrm>
            <a:off x="158396" y="5373216"/>
            <a:ext cx="4248472" cy="492443"/>
          </a:xfrm>
          <a:prstGeom prst="rect">
            <a:avLst/>
          </a:prstGeom>
          <a:solidFill>
            <a:schemeClr val="bg1"/>
          </a:solidFill>
        </p:spPr>
        <p:txBody>
          <a:bodyPr wrap="square" rtlCol="0">
            <a:spAutoFit/>
          </a:bodyPr>
          <a:lstStyle/>
          <a:p>
            <a:r>
              <a:rPr lang="pl-PL" sz="1400" b="1" dirty="0" smtClean="0"/>
              <a:t>Trwałość projektu </a:t>
            </a:r>
            <a:r>
              <a:rPr lang="pl-PL" sz="1400" dirty="0" smtClean="0"/>
              <a:t>– </a:t>
            </a:r>
            <a:r>
              <a:rPr lang="pl-PL" sz="1200" dirty="0" smtClean="0"/>
              <a:t>5 lata od dnia wypłaty płatności końcowej</a:t>
            </a:r>
            <a:endParaRPr lang="pl-PL" sz="1200" dirty="0"/>
          </a:p>
        </p:txBody>
      </p:sp>
      <p:sp>
        <p:nvSpPr>
          <p:cNvPr id="12" name="pole tekstowe 11"/>
          <p:cNvSpPr txBox="1"/>
          <p:nvPr/>
        </p:nvSpPr>
        <p:spPr>
          <a:xfrm>
            <a:off x="158396" y="6021288"/>
            <a:ext cx="4284475" cy="677108"/>
          </a:xfrm>
          <a:prstGeom prst="rect">
            <a:avLst/>
          </a:prstGeom>
          <a:solidFill>
            <a:schemeClr val="bg2">
              <a:lumMod val="75000"/>
            </a:schemeClr>
          </a:solidFill>
        </p:spPr>
        <p:txBody>
          <a:bodyPr wrap="square" rtlCol="0">
            <a:spAutoFit/>
          </a:bodyPr>
          <a:lstStyle/>
          <a:p>
            <a:r>
              <a:rPr lang="pl-PL" sz="1400" b="1" dirty="0" smtClean="0"/>
              <a:t>Utworzenie miejsc pracy/inne warunki </a:t>
            </a:r>
            <a:r>
              <a:rPr lang="pl-PL" sz="1400" dirty="0" smtClean="0"/>
              <a:t>– </a:t>
            </a:r>
            <a:r>
              <a:rPr lang="pl-PL" sz="1200" dirty="0" smtClean="0"/>
              <a:t>Utworzenie co najmniej 1,5 miejsca pracy w przeliczeniu na pełne etaty średnioroczne</a:t>
            </a:r>
            <a:endParaRPr lang="pl-PL" sz="1200" dirty="0"/>
          </a:p>
        </p:txBody>
      </p:sp>
    </p:spTree>
    <p:extLst>
      <p:ext uri="{BB962C8B-B14F-4D97-AF65-F5344CB8AC3E}">
        <p14:creationId xmlns:p14="http://schemas.microsoft.com/office/powerpoint/2010/main" val="2198782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1000"/>
                                        <p:tgtEl>
                                          <p:spTgt spid="9"/>
                                        </p:tgtEl>
                                      </p:cBhvr>
                                    </p:animEffect>
                                    <p:anim calcmode="lin" valueType="num">
                                      <p:cBhvr>
                                        <p:cTn id="48" dur="1000" fill="hold"/>
                                        <p:tgtEl>
                                          <p:spTgt spid="9"/>
                                        </p:tgtEl>
                                        <p:attrNameLst>
                                          <p:attrName>ppt_x</p:attrName>
                                        </p:attrNameLst>
                                      </p:cBhvr>
                                      <p:tavLst>
                                        <p:tav tm="0">
                                          <p:val>
                                            <p:strVal val="#ppt_x"/>
                                          </p:val>
                                        </p:tav>
                                        <p:tav tm="100000">
                                          <p:val>
                                            <p:strVal val="#ppt_x"/>
                                          </p:val>
                                        </p:tav>
                                      </p:tavLst>
                                    </p:anim>
                                    <p:anim calcmode="lin" valueType="num">
                                      <p:cBhvr>
                                        <p:cTn id="4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1000"/>
                                        <p:tgtEl>
                                          <p:spTgt spid="10"/>
                                        </p:tgtEl>
                                      </p:cBhvr>
                                    </p:animEffect>
                                    <p:anim calcmode="lin" valueType="num">
                                      <p:cBhvr>
                                        <p:cTn id="55" dur="1000" fill="hold"/>
                                        <p:tgtEl>
                                          <p:spTgt spid="10"/>
                                        </p:tgtEl>
                                        <p:attrNameLst>
                                          <p:attrName>ppt_x</p:attrName>
                                        </p:attrNameLst>
                                      </p:cBhvr>
                                      <p:tavLst>
                                        <p:tav tm="0">
                                          <p:val>
                                            <p:strVal val="#ppt_x"/>
                                          </p:val>
                                        </p:tav>
                                        <p:tav tm="100000">
                                          <p:val>
                                            <p:strVal val="#ppt_x"/>
                                          </p:val>
                                        </p:tav>
                                      </p:tavLst>
                                    </p:anim>
                                    <p:anim calcmode="lin" valueType="num">
                                      <p:cBhvr>
                                        <p:cTn id="5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fade">
                                      <p:cBhvr>
                                        <p:cTn id="61" dur="1000"/>
                                        <p:tgtEl>
                                          <p:spTgt spid="12"/>
                                        </p:tgtEl>
                                      </p:cBhvr>
                                    </p:animEffect>
                                    <p:anim calcmode="lin" valueType="num">
                                      <p:cBhvr>
                                        <p:cTn id="62" dur="1000" fill="hold"/>
                                        <p:tgtEl>
                                          <p:spTgt spid="12"/>
                                        </p:tgtEl>
                                        <p:attrNameLst>
                                          <p:attrName>ppt_x</p:attrName>
                                        </p:attrNameLst>
                                      </p:cBhvr>
                                      <p:tavLst>
                                        <p:tav tm="0">
                                          <p:val>
                                            <p:strVal val="#ppt_x"/>
                                          </p:val>
                                        </p:tav>
                                        <p:tav tm="100000">
                                          <p:val>
                                            <p:strVal val="#ppt_x"/>
                                          </p:val>
                                        </p:tav>
                                      </p:tavLst>
                                    </p:anim>
                                    <p:anim calcmode="lin" valueType="num">
                                      <p:cBhvr>
                                        <p:cTn id="6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P spid="6" grpId="0" animBg="1"/>
      <p:bldP spid="7" grpId="0" animBg="1"/>
      <p:bldP spid="8" grpId="0" animBg="1"/>
      <p:bldP spid="9" grpId="0" animBg="1"/>
      <p:bldP spid="10" grpId="0" animBg="1"/>
      <p:bldP spid="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608" y="692696"/>
            <a:ext cx="7024744" cy="864096"/>
          </a:xfrm>
        </p:spPr>
        <p:txBody>
          <a:bodyPr>
            <a:normAutofit fontScale="90000"/>
          </a:bodyPr>
          <a:lstStyle/>
          <a:p>
            <a:r>
              <a:rPr lang="pl-PL" sz="2800" dirty="0" smtClean="0">
                <a:solidFill>
                  <a:schemeClr val="tx1"/>
                </a:solidFill>
              </a:rPr>
              <a:t>Dotacje na projektu infrastrukturalne, niekomercyjne, ogólnodostępne</a:t>
            </a:r>
            <a:endParaRPr lang="pl-PL" sz="2800" dirty="0">
              <a:solidFill>
                <a:schemeClr val="tx1"/>
              </a:solidFill>
            </a:endParaRPr>
          </a:p>
        </p:txBody>
      </p:sp>
      <p:graphicFrame>
        <p:nvGraphicFramePr>
          <p:cNvPr id="4" name="Tabela 3"/>
          <p:cNvGraphicFramePr>
            <a:graphicFrameLocks noGrp="1"/>
          </p:cNvGraphicFramePr>
          <p:nvPr>
            <p:extLst>
              <p:ext uri="{D42A27DB-BD31-4B8C-83A1-F6EECF244321}">
                <p14:modId xmlns:p14="http://schemas.microsoft.com/office/powerpoint/2010/main" val="1151524408"/>
              </p:ext>
            </p:extLst>
          </p:nvPr>
        </p:nvGraphicFramePr>
        <p:xfrm>
          <a:off x="539552" y="1772816"/>
          <a:ext cx="8064896" cy="1828800"/>
        </p:xfrm>
        <a:graphic>
          <a:graphicData uri="http://schemas.openxmlformats.org/drawingml/2006/table">
            <a:tbl>
              <a:tblPr firstRow="1" firstCol="1" bandRow="1">
                <a:tableStyleId>{5C22544A-7EE6-4342-B048-85BDC9FD1C3A}</a:tableStyleId>
              </a:tblPr>
              <a:tblGrid>
                <a:gridCol w="8064896"/>
              </a:tblGrid>
              <a:tr h="0">
                <a:tc>
                  <a:txBody>
                    <a:bodyPr/>
                    <a:lstStyle/>
                    <a:p>
                      <a:pPr algn="just">
                        <a:spcAft>
                          <a:spcPts val="600"/>
                        </a:spcAft>
                      </a:pPr>
                      <a:r>
                        <a:rPr lang="pl-PL" sz="1200" dirty="0">
                          <a:solidFill>
                            <a:schemeClr val="tx1"/>
                          </a:solidFill>
                          <a:effectLst/>
                        </a:rPr>
                        <a:t>Cel ogólny LSR</a:t>
                      </a:r>
                      <a:endParaRPr lang="pl-PL" sz="1200" dirty="0">
                        <a:solidFill>
                          <a:schemeClr val="tx1"/>
                        </a:solidFill>
                        <a:effectLst/>
                        <a:latin typeface="Times New Roman"/>
                        <a:ea typeface="Times New Roman"/>
                      </a:endParaRPr>
                    </a:p>
                  </a:txBody>
                  <a:tcPr marL="68580" marR="68580" marT="0" marB="0"/>
                </a:tc>
              </a:tr>
              <a:tr h="0">
                <a:tc>
                  <a:txBody>
                    <a:bodyPr/>
                    <a:lstStyle/>
                    <a:p>
                      <a:pPr algn="just">
                        <a:spcAft>
                          <a:spcPts val="600"/>
                        </a:spcAft>
                      </a:pPr>
                      <a:r>
                        <a:rPr lang="pl-PL" sz="1000" dirty="0">
                          <a:solidFill>
                            <a:schemeClr val="tx1"/>
                          </a:solidFill>
                          <a:effectLst/>
                        </a:rPr>
                        <a:t>Cel ogólny 2 Rozwój turystyki, kultury i rekreacji na obszarze LGD</a:t>
                      </a:r>
                      <a:endParaRPr lang="pl-PL" sz="1200" dirty="0">
                        <a:solidFill>
                          <a:schemeClr val="tx1"/>
                        </a:solidFill>
                        <a:effectLst/>
                        <a:latin typeface="Times New Roman"/>
                        <a:ea typeface="Times New Roman"/>
                      </a:endParaRPr>
                    </a:p>
                  </a:txBody>
                  <a:tcPr marL="68580" marR="68580" marT="0" marB="0"/>
                </a:tc>
              </a:tr>
              <a:tr h="0">
                <a:tc>
                  <a:txBody>
                    <a:bodyPr/>
                    <a:lstStyle/>
                    <a:p>
                      <a:pPr algn="just">
                        <a:spcAft>
                          <a:spcPts val="600"/>
                        </a:spcAft>
                      </a:pPr>
                      <a:endParaRPr lang="pl-PL" sz="1200" dirty="0" smtClean="0">
                        <a:solidFill>
                          <a:schemeClr val="tx1"/>
                        </a:solidFill>
                        <a:effectLst/>
                      </a:endParaRPr>
                    </a:p>
                    <a:p>
                      <a:pPr algn="just">
                        <a:spcAft>
                          <a:spcPts val="600"/>
                        </a:spcAft>
                      </a:pPr>
                      <a:r>
                        <a:rPr lang="pl-PL" sz="1200" dirty="0" smtClean="0">
                          <a:solidFill>
                            <a:schemeClr val="tx1"/>
                          </a:solidFill>
                          <a:effectLst/>
                        </a:rPr>
                        <a:t>Cel(e</a:t>
                      </a:r>
                      <a:r>
                        <a:rPr lang="pl-PL" sz="1200" dirty="0">
                          <a:solidFill>
                            <a:schemeClr val="tx1"/>
                          </a:solidFill>
                          <a:effectLst/>
                        </a:rPr>
                        <a:t>) szczegółowe LSR</a:t>
                      </a:r>
                      <a:endParaRPr lang="pl-PL" sz="1200" dirty="0">
                        <a:solidFill>
                          <a:schemeClr val="tx1"/>
                        </a:solidFill>
                        <a:effectLst/>
                        <a:latin typeface="Times New Roman"/>
                        <a:ea typeface="Times New Roman"/>
                      </a:endParaRPr>
                    </a:p>
                  </a:txBody>
                  <a:tcPr marL="68580" marR="68580" marT="0" marB="0"/>
                </a:tc>
              </a:tr>
              <a:tr h="0">
                <a:tc>
                  <a:txBody>
                    <a:bodyPr/>
                    <a:lstStyle/>
                    <a:p>
                      <a:pPr algn="just">
                        <a:spcAft>
                          <a:spcPts val="600"/>
                        </a:spcAft>
                      </a:pPr>
                      <a:r>
                        <a:rPr lang="pl-PL" sz="1000" dirty="0">
                          <a:solidFill>
                            <a:schemeClr val="tx1"/>
                          </a:solidFill>
                          <a:effectLst/>
                        </a:rPr>
                        <a:t>Cel szczegółowy 2.1 Rozbudowa oferty turystyki aktywnej i rekreacji bazującej na lokalnych potencjałach przyczyniająca się do utrzymania lub utworzenia miejsc pracy</a:t>
                      </a:r>
                      <a:endParaRPr lang="pl-PL" sz="1200" dirty="0">
                        <a:solidFill>
                          <a:schemeClr val="tx1"/>
                        </a:solidFill>
                        <a:effectLst/>
                        <a:latin typeface="Times New Roman"/>
                        <a:ea typeface="Times New Roman"/>
                      </a:endParaRPr>
                    </a:p>
                  </a:txBody>
                  <a:tcPr marL="68580" marR="68580" marT="0" marB="0"/>
                </a:tc>
              </a:tr>
              <a:tr h="0">
                <a:tc>
                  <a:txBody>
                    <a:bodyPr/>
                    <a:lstStyle/>
                    <a:p>
                      <a:pPr algn="just">
                        <a:spcAft>
                          <a:spcPts val="600"/>
                        </a:spcAft>
                      </a:pPr>
                      <a:endParaRPr lang="pl-PL" sz="1200" dirty="0" smtClean="0">
                        <a:solidFill>
                          <a:schemeClr val="tx1"/>
                        </a:solidFill>
                        <a:effectLst/>
                      </a:endParaRPr>
                    </a:p>
                    <a:p>
                      <a:pPr algn="just">
                        <a:spcAft>
                          <a:spcPts val="600"/>
                        </a:spcAft>
                      </a:pPr>
                      <a:r>
                        <a:rPr lang="pl-PL" sz="1200" dirty="0" smtClean="0">
                          <a:solidFill>
                            <a:schemeClr val="tx1"/>
                          </a:solidFill>
                          <a:effectLst/>
                        </a:rPr>
                        <a:t>Przedsięwzięcia</a:t>
                      </a:r>
                      <a:endParaRPr lang="pl-PL" sz="1200" dirty="0">
                        <a:solidFill>
                          <a:schemeClr val="tx1"/>
                        </a:solidFill>
                        <a:effectLst/>
                        <a:latin typeface="Times New Roman"/>
                        <a:ea typeface="Times New Roman"/>
                      </a:endParaRPr>
                    </a:p>
                  </a:txBody>
                  <a:tcPr marL="68580" marR="68580" marT="0" marB="0"/>
                </a:tc>
              </a:tr>
              <a:tr h="0">
                <a:tc>
                  <a:txBody>
                    <a:bodyPr/>
                    <a:lstStyle/>
                    <a:p>
                      <a:pPr algn="just">
                        <a:spcAft>
                          <a:spcPts val="600"/>
                        </a:spcAft>
                      </a:pPr>
                      <a:r>
                        <a:rPr lang="pl-PL" sz="1000" dirty="0">
                          <a:solidFill>
                            <a:schemeClr val="tx1"/>
                          </a:solidFill>
                          <a:effectLst/>
                        </a:rPr>
                        <a:t>Przedsięwzięcie 2.1.1 Budowa lub modernizacja istniejącej bazy i infrastruktury bazującej na lokalnych potencjałach, sprzyjającej aktywnemu wypoczynkowi mieszkańców i turystów.</a:t>
                      </a:r>
                      <a:endParaRPr lang="pl-PL" sz="1200" dirty="0">
                        <a:solidFill>
                          <a:schemeClr val="tx1"/>
                        </a:solidFill>
                        <a:effectLst/>
                        <a:latin typeface="Times New Roman"/>
                        <a:ea typeface="Times New Roman"/>
                      </a:endParaRPr>
                    </a:p>
                  </a:txBody>
                  <a:tcPr marL="68580" marR="68580" marT="0" marB="0"/>
                </a:tc>
              </a:tr>
            </a:tbl>
          </a:graphicData>
        </a:graphic>
      </p:graphicFrame>
      <p:graphicFrame>
        <p:nvGraphicFramePr>
          <p:cNvPr id="5" name="Tabela 4"/>
          <p:cNvGraphicFramePr>
            <a:graphicFrameLocks noGrp="1"/>
          </p:cNvGraphicFramePr>
          <p:nvPr>
            <p:extLst>
              <p:ext uri="{D42A27DB-BD31-4B8C-83A1-F6EECF244321}">
                <p14:modId xmlns:p14="http://schemas.microsoft.com/office/powerpoint/2010/main" val="4252183300"/>
              </p:ext>
            </p:extLst>
          </p:nvPr>
        </p:nvGraphicFramePr>
        <p:xfrm>
          <a:off x="539552" y="3717032"/>
          <a:ext cx="8064894" cy="2407920"/>
        </p:xfrm>
        <a:graphic>
          <a:graphicData uri="http://schemas.openxmlformats.org/drawingml/2006/table">
            <a:tbl>
              <a:tblPr firstRow="1" firstCol="1" bandRow="1">
                <a:tableStyleId>{5C22544A-7EE6-4342-B048-85BDC9FD1C3A}</a:tableStyleId>
              </a:tblPr>
              <a:tblGrid>
                <a:gridCol w="443969"/>
                <a:gridCol w="3335482"/>
                <a:gridCol w="799797"/>
                <a:gridCol w="723898"/>
                <a:gridCol w="930376"/>
                <a:gridCol w="1021782"/>
                <a:gridCol w="809590"/>
              </a:tblGrid>
              <a:tr h="157612">
                <a:tc gridSpan="7">
                  <a:txBody>
                    <a:bodyPr/>
                    <a:lstStyle/>
                    <a:p>
                      <a:pPr algn="just">
                        <a:spcAft>
                          <a:spcPts val="600"/>
                        </a:spcAft>
                      </a:pPr>
                      <a:r>
                        <a:rPr lang="pl-PL" sz="1200" dirty="0">
                          <a:solidFill>
                            <a:schemeClr val="tx1"/>
                          </a:solidFill>
                          <a:effectLst/>
                        </a:rPr>
                        <a:t>Wskaźniki produktu</a:t>
                      </a:r>
                      <a:endParaRPr lang="pl-PL" sz="1200" dirty="0">
                        <a:solidFill>
                          <a:schemeClr val="tx1"/>
                        </a:solidFill>
                        <a:effectLst/>
                        <a:latin typeface="Times New Roman"/>
                        <a:ea typeface="Times New Roman"/>
                      </a:endParaRPr>
                    </a:p>
                  </a:txBody>
                  <a:tcPr marL="68580" marR="68580" marT="0" marB="0"/>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r>
              <a:tr h="735523">
                <a:tc>
                  <a:txBody>
                    <a:bodyPr/>
                    <a:lstStyle/>
                    <a:p>
                      <a:pPr algn="ctr">
                        <a:spcAft>
                          <a:spcPts val="600"/>
                        </a:spcAft>
                      </a:pPr>
                      <a:r>
                        <a:rPr lang="pl-PL" sz="800">
                          <a:solidFill>
                            <a:schemeClr val="tx1"/>
                          </a:solidFill>
                          <a:effectLst/>
                        </a:rPr>
                        <a:t>Lp.</a:t>
                      </a:r>
                      <a:endParaRPr lang="pl-PL" sz="1200">
                        <a:solidFill>
                          <a:schemeClr val="tx1"/>
                        </a:solidFill>
                        <a:effectLst/>
                        <a:latin typeface="Times New Roman"/>
                        <a:ea typeface="Times New Roman"/>
                      </a:endParaRPr>
                    </a:p>
                  </a:txBody>
                  <a:tcPr marL="68580" marR="68580" marT="0" marB="0" anchor="ctr"/>
                </a:tc>
                <a:tc>
                  <a:txBody>
                    <a:bodyPr/>
                    <a:lstStyle/>
                    <a:p>
                      <a:pPr algn="ctr">
                        <a:spcAft>
                          <a:spcPts val="600"/>
                        </a:spcAft>
                      </a:pPr>
                      <a:r>
                        <a:rPr lang="pl-PL" sz="800" dirty="0">
                          <a:solidFill>
                            <a:schemeClr val="tx1"/>
                          </a:solidFill>
                          <a:effectLst/>
                        </a:rPr>
                        <a:t>Nazwa wskaźnika ujętego w LSR</a:t>
                      </a:r>
                      <a:endParaRPr lang="pl-PL" sz="1200" dirty="0">
                        <a:solidFill>
                          <a:schemeClr val="tx1"/>
                        </a:solidFill>
                        <a:effectLst/>
                        <a:latin typeface="Times New Roman"/>
                        <a:ea typeface="Times New Roman"/>
                      </a:endParaRPr>
                    </a:p>
                  </a:txBody>
                  <a:tcPr marL="68580" marR="68580" marT="0" marB="0" anchor="ctr"/>
                </a:tc>
                <a:tc>
                  <a:txBody>
                    <a:bodyPr/>
                    <a:lstStyle/>
                    <a:p>
                      <a:pPr algn="ctr">
                        <a:spcAft>
                          <a:spcPts val="600"/>
                        </a:spcAft>
                      </a:pPr>
                      <a:r>
                        <a:rPr lang="pl-PL" sz="800">
                          <a:solidFill>
                            <a:schemeClr val="tx1"/>
                          </a:solidFill>
                          <a:effectLst/>
                        </a:rPr>
                        <a:t>Jedn. miary</a:t>
                      </a:r>
                      <a:endParaRPr lang="pl-PL" sz="1200">
                        <a:solidFill>
                          <a:schemeClr val="tx1"/>
                        </a:solidFill>
                        <a:effectLst/>
                        <a:latin typeface="Times New Roman"/>
                        <a:ea typeface="Times New Roman"/>
                      </a:endParaRPr>
                    </a:p>
                  </a:txBody>
                  <a:tcPr marL="68580" marR="68580" marT="0" marB="0" anchor="ctr"/>
                </a:tc>
                <a:tc>
                  <a:txBody>
                    <a:bodyPr/>
                    <a:lstStyle/>
                    <a:p>
                      <a:pPr algn="ctr">
                        <a:spcAft>
                          <a:spcPts val="600"/>
                        </a:spcAft>
                      </a:pPr>
                      <a:r>
                        <a:rPr lang="pl-PL" sz="800">
                          <a:solidFill>
                            <a:schemeClr val="tx1"/>
                          </a:solidFill>
                          <a:effectLst/>
                        </a:rPr>
                        <a:t>Wartość wskaźnika z LSR</a:t>
                      </a:r>
                      <a:endParaRPr lang="pl-PL" sz="1200">
                        <a:solidFill>
                          <a:schemeClr val="tx1"/>
                        </a:solidFill>
                        <a:effectLst/>
                        <a:latin typeface="Times New Roman"/>
                        <a:ea typeface="Times New Roman"/>
                      </a:endParaRPr>
                    </a:p>
                  </a:txBody>
                  <a:tcPr marL="68580" marR="68580" marT="0" marB="0" anchor="ctr"/>
                </a:tc>
                <a:tc>
                  <a:txBody>
                    <a:bodyPr/>
                    <a:lstStyle/>
                    <a:p>
                      <a:pPr algn="ctr">
                        <a:spcAft>
                          <a:spcPts val="600"/>
                        </a:spcAft>
                      </a:pPr>
                      <a:r>
                        <a:rPr lang="pl-PL" sz="800">
                          <a:solidFill>
                            <a:schemeClr val="tx1"/>
                          </a:solidFill>
                          <a:effectLst/>
                        </a:rPr>
                        <a:t>Wartość zrealizowanych wskaźników z LSR</a:t>
                      </a:r>
                      <a:endParaRPr lang="pl-PL" sz="1200">
                        <a:solidFill>
                          <a:schemeClr val="tx1"/>
                        </a:solidFill>
                        <a:effectLst/>
                        <a:latin typeface="Times New Roman"/>
                        <a:ea typeface="Times New Roman"/>
                      </a:endParaRPr>
                    </a:p>
                  </a:txBody>
                  <a:tcPr marL="68580" marR="68580" marT="0" marB="0" anchor="ctr"/>
                </a:tc>
                <a:tc>
                  <a:txBody>
                    <a:bodyPr/>
                    <a:lstStyle/>
                    <a:p>
                      <a:pPr algn="ctr">
                        <a:spcAft>
                          <a:spcPts val="600"/>
                        </a:spcAft>
                      </a:pPr>
                      <a:r>
                        <a:rPr lang="pl-PL" sz="800">
                          <a:solidFill>
                            <a:schemeClr val="tx1"/>
                          </a:solidFill>
                          <a:effectLst/>
                        </a:rPr>
                        <a:t>Wartość wskaźnika planowana do osiągnięcia w związku z realizacją operacji</a:t>
                      </a:r>
                      <a:endParaRPr lang="pl-PL" sz="1200">
                        <a:solidFill>
                          <a:schemeClr val="tx1"/>
                        </a:solidFill>
                        <a:effectLst/>
                        <a:latin typeface="Times New Roman"/>
                        <a:ea typeface="Times New Roman"/>
                      </a:endParaRPr>
                    </a:p>
                  </a:txBody>
                  <a:tcPr marL="68580" marR="68580" marT="0" marB="0" anchor="ctr"/>
                </a:tc>
                <a:tc>
                  <a:txBody>
                    <a:bodyPr/>
                    <a:lstStyle/>
                    <a:p>
                      <a:pPr algn="ctr">
                        <a:spcAft>
                          <a:spcPts val="600"/>
                        </a:spcAft>
                      </a:pPr>
                      <a:r>
                        <a:rPr lang="pl-PL" sz="800">
                          <a:solidFill>
                            <a:schemeClr val="tx1"/>
                          </a:solidFill>
                          <a:effectLst/>
                        </a:rPr>
                        <a:t>Wartość wskaźnika z LSR pozostająca do realizacji</a:t>
                      </a:r>
                      <a:endParaRPr lang="pl-PL" sz="1200">
                        <a:solidFill>
                          <a:schemeClr val="tx1"/>
                        </a:solidFill>
                        <a:effectLst/>
                        <a:latin typeface="Times New Roman"/>
                        <a:ea typeface="Times New Roman"/>
                      </a:endParaRPr>
                    </a:p>
                  </a:txBody>
                  <a:tcPr marL="68580" marR="68580" marT="0" marB="0" anchor="ctr"/>
                </a:tc>
              </a:tr>
              <a:tr h="394030">
                <a:tc>
                  <a:txBody>
                    <a:bodyPr/>
                    <a:lstStyle/>
                    <a:p>
                      <a:pPr algn="just">
                        <a:spcAft>
                          <a:spcPts val="600"/>
                        </a:spcAft>
                      </a:pPr>
                      <a:r>
                        <a:rPr lang="pl-PL" sz="900">
                          <a:solidFill>
                            <a:schemeClr val="tx1"/>
                          </a:solidFill>
                          <a:effectLst/>
                        </a:rPr>
                        <a:t>1.</a:t>
                      </a:r>
                      <a:endParaRPr lang="pl-PL" sz="1200">
                        <a:solidFill>
                          <a:schemeClr val="tx1"/>
                        </a:solidFill>
                        <a:effectLst/>
                        <a:latin typeface="Times New Roman"/>
                        <a:ea typeface="Times New Roman"/>
                      </a:endParaRPr>
                    </a:p>
                  </a:txBody>
                  <a:tcPr marL="68580" marR="68580" marT="0" marB="0"/>
                </a:tc>
                <a:tc>
                  <a:txBody>
                    <a:bodyPr/>
                    <a:lstStyle/>
                    <a:p>
                      <a:pPr>
                        <a:spcAft>
                          <a:spcPts val="0"/>
                        </a:spcAft>
                      </a:pPr>
                      <a:r>
                        <a:rPr lang="pl-PL" sz="1000" dirty="0">
                          <a:solidFill>
                            <a:schemeClr val="tx1"/>
                          </a:solidFill>
                          <a:effectLst/>
                        </a:rPr>
                        <a:t>Liczba nowych lub zmodernizowanych obiektów infrastruktury turystycznej lub rekreacyjnej bazującej na lokalnych potencjałach </a:t>
                      </a:r>
                      <a:endParaRPr lang="pl-PL" sz="1200" dirty="0">
                        <a:solidFill>
                          <a:schemeClr val="tx1"/>
                        </a:solidFill>
                        <a:effectLst/>
                        <a:latin typeface="Times New Roman"/>
                        <a:ea typeface="Times New Roman"/>
                      </a:endParaRPr>
                    </a:p>
                  </a:txBody>
                  <a:tcPr marL="68580" marR="68580" marT="0" marB="0" anchor="ctr"/>
                </a:tc>
                <a:tc>
                  <a:txBody>
                    <a:bodyPr/>
                    <a:lstStyle/>
                    <a:p>
                      <a:pPr>
                        <a:spcAft>
                          <a:spcPts val="0"/>
                        </a:spcAft>
                      </a:pPr>
                      <a:r>
                        <a:rPr lang="pl-PL" sz="1000" dirty="0">
                          <a:solidFill>
                            <a:schemeClr val="tx1"/>
                          </a:solidFill>
                          <a:effectLst/>
                        </a:rPr>
                        <a:t> sztuka</a:t>
                      </a:r>
                      <a:endParaRPr lang="pl-PL" sz="1200" dirty="0">
                        <a:solidFill>
                          <a:schemeClr val="tx1"/>
                        </a:solidFill>
                        <a:effectLst/>
                        <a:latin typeface="Times New Roman"/>
                        <a:ea typeface="Times New Roman"/>
                      </a:endParaRPr>
                    </a:p>
                  </a:txBody>
                  <a:tcPr marL="68580" marR="68580" marT="0" marB="0" anchor="ctr"/>
                </a:tc>
                <a:tc>
                  <a:txBody>
                    <a:bodyPr/>
                    <a:lstStyle/>
                    <a:p>
                      <a:pPr>
                        <a:spcAft>
                          <a:spcPts val="0"/>
                        </a:spcAft>
                      </a:pPr>
                      <a:r>
                        <a:rPr lang="pl-PL" sz="1000" dirty="0">
                          <a:solidFill>
                            <a:schemeClr val="tx1"/>
                          </a:solidFill>
                          <a:effectLst/>
                        </a:rPr>
                        <a:t> 18</a:t>
                      </a:r>
                      <a:endParaRPr lang="pl-PL" sz="1200" dirty="0">
                        <a:solidFill>
                          <a:schemeClr val="tx1"/>
                        </a:solidFill>
                        <a:effectLst/>
                        <a:latin typeface="Times New Roman"/>
                        <a:ea typeface="Times New Roman"/>
                      </a:endParaRPr>
                    </a:p>
                  </a:txBody>
                  <a:tcPr marL="68580" marR="68580" marT="0" marB="0" anchor="ctr"/>
                </a:tc>
                <a:tc>
                  <a:txBody>
                    <a:bodyPr/>
                    <a:lstStyle/>
                    <a:p>
                      <a:pPr>
                        <a:spcAft>
                          <a:spcPts val="0"/>
                        </a:spcAft>
                      </a:pPr>
                      <a:r>
                        <a:rPr lang="pl-PL" sz="1000">
                          <a:solidFill>
                            <a:schemeClr val="tx1"/>
                          </a:solidFill>
                          <a:effectLst/>
                        </a:rPr>
                        <a:t>14</a:t>
                      </a:r>
                      <a:endParaRPr lang="pl-PL" sz="1200">
                        <a:solidFill>
                          <a:schemeClr val="tx1"/>
                        </a:solidFill>
                        <a:effectLst/>
                        <a:latin typeface="Times New Roman"/>
                        <a:ea typeface="Times New Roman"/>
                      </a:endParaRPr>
                    </a:p>
                  </a:txBody>
                  <a:tcPr marL="68580" marR="68580" marT="0" marB="0" anchor="ctr"/>
                </a:tc>
                <a:tc>
                  <a:txBody>
                    <a:bodyPr/>
                    <a:lstStyle/>
                    <a:p>
                      <a:pPr>
                        <a:spcAft>
                          <a:spcPts val="0"/>
                        </a:spcAft>
                      </a:pPr>
                      <a:r>
                        <a:rPr lang="pl-PL" sz="1000">
                          <a:solidFill>
                            <a:schemeClr val="tx1"/>
                          </a:solidFill>
                          <a:effectLst/>
                        </a:rPr>
                        <a:t>4</a:t>
                      </a:r>
                      <a:endParaRPr lang="pl-PL" sz="1200">
                        <a:solidFill>
                          <a:schemeClr val="tx1"/>
                        </a:solidFill>
                        <a:effectLst/>
                        <a:latin typeface="Times New Roman"/>
                        <a:ea typeface="Times New Roman"/>
                      </a:endParaRPr>
                    </a:p>
                  </a:txBody>
                  <a:tcPr marL="68580" marR="68580" marT="0" marB="0" anchor="ctr"/>
                </a:tc>
                <a:tc>
                  <a:txBody>
                    <a:bodyPr/>
                    <a:lstStyle/>
                    <a:p>
                      <a:pPr>
                        <a:spcAft>
                          <a:spcPts val="0"/>
                        </a:spcAft>
                      </a:pPr>
                      <a:r>
                        <a:rPr lang="pl-PL" sz="1000">
                          <a:solidFill>
                            <a:schemeClr val="tx1"/>
                          </a:solidFill>
                          <a:effectLst/>
                        </a:rPr>
                        <a:t> 0</a:t>
                      </a:r>
                      <a:endParaRPr lang="pl-PL" sz="1200">
                        <a:solidFill>
                          <a:schemeClr val="tx1"/>
                        </a:solidFill>
                        <a:effectLst/>
                        <a:latin typeface="Times New Roman"/>
                        <a:ea typeface="Times New Roman"/>
                      </a:endParaRPr>
                    </a:p>
                  </a:txBody>
                  <a:tcPr marL="68580" marR="68580" marT="0" marB="0" anchor="ctr"/>
                </a:tc>
              </a:tr>
              <a:tr h="131343">
                <a:tc gridSpan="7">
                  <a:txBody>
                    <a:bodyPr/>
                    <a:lstStyle/>
                    <a:p>
                      <a:pPr algn="just">
                        <a:spcAft>
                          <a:spcPts val="600"/>
                        </a:spcAft>
                      </a:pPr>
                      <a:r>
                        <a:rPr lang="pl-PL" sz="1000" dirty="0">
                          <a:solidFill>
                            <a:schemeClr val="tx1"/>
                          </a:solidFill>
                          <a:effectLst/>
                        </a:rPr>
                        <a:t>Wskaźniki rezultatu</a:t>
                      </a:r>
                      <a:endParaRPr lang="pl-PL" sz="1200" dirty="0">
                        <a:solidFill>
                          <a:schemeClr val="tx1"/>
                        </a:solidFill>
                        <a:effectLst/>
                        <a:latin typeface="Times New Roman"/>
                        <a:ea typeface="Times New Roman"/>
                      </a:endParaRPr>
                    </a:p>
                  </a:txBody>
                  <a:tcPr marL="68580" marR="68580" marT="0" marB="0"/>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r>
              <a:tr h="656717">
                <a:tc>
                  <a:txBody>
                    <a:bodyPr/>
                    <a:lstStyle/>
                    <a:p>
                      <a:pPr algn="just">
                        <a:spcAft>
                          <a:spcPts val="600"/>
                        </a:spcAft>
                      </a:pPr>
                      <a:r>
                        <a:rPr lang="pl-PL" sz="1000" dirty="0">
                          <a:solidFill>
                            <a:schemeClr val="tx1"/>
                          </a:solidFill>
                          <a:effectLst/>
                        </a:rPr>
                        <a:t>1</a:t>
                      </a:r>
                      <a:endParaRPr lang="pl-PL" sz="1200" dirty="0">
                        <a:solidFill>
                          <a:schemeClr val="tx1"/>
                        </a:solidFill>
                        <a:effectLst/>
                        <a:latin typeface="Times New Roman"/>
                        <a:ea typeface="Times New Roman"/>
                      </a:endParaRPr>
                    </a:p>
                  </a:txBody>
                  <a:tcPr marL="68580" marR="68580" marT="0" marB="0"/>
                </a:tc>
                <a:tc>
                  <a:txBody>
                    <a:bodyPr/>
                    <a:lstStyle/>
                    <a:p>
                      <a:pPr>
                        <a:spcAft>
                          <a:spcPts val="0"/>
                        </a:spcAft>
                      </a:pPr>
                      <a:r>
                        <a:rPr lang="pl-PL" sz="1000">
                          <a:solidFill>
                            <a:schemeClr val="tx1"/>
                          </a:solidFill>
                          <a:effectLst/>
                        </a:rPr>
                        <a:t>Liczba utworzonych lub utrzymanych miejsc pracy w wyniku rozbudowy lub modernizacji istniejącej bazy i infrastruktury bazującej na lokalnych potencjałach, sprzyjającej aktywnemu wypoczynkowi mieszkańców i turystów</a:t>
                      </a:r>
                      <a:endParaRPr lang="pl-PL" sz="1200">
                        <a:solidFill>
                          <a:schemeClr val="tx1"/>
                        </a:solidFill>
                        <a:effectLst/>
                        <a:latin typeface="Times New Roman"/>
                        <a:ea typeface="Times New Roman"/>
                      </a:endParaRPr>
                    </a:p>
                  </a:txBody>
                  <a:tcPr marL="68580" marR="68580" marT="0" marB="0" anchor="ctr"/>
                </a:tc>
                <a:tc>
                  <a:txBody>
                    <a:bodyPr/>
                    <a:lstStyle/>
                    <a:p>
                      <a:pPr>
                        <a:spcAft>
                          <a:spcPts val="0"/>
                        </a:spcAft>
                      </a:pPr>
                      <a:r>
                        <a:rPr lang="pl-PL" sz="1000">
                          <a:solidFill>
                            <a:schemeClr val="tx1"/>
                          </a:solidFill>
                          <a:effectLst/>
                        </a:rPr>
                        <a:t>sztuka</a:t>
                      </a:r>
                      <a:endParaRPr lang="pl-PL" sz="1200">
                        <a:solidFill>
                          <a:schemeClr val="tx1"/>
                        </a:solidFill>
                        <a:effectLst/>
                        <a:latin typeface="Times New Roman"/>
                        <a:ea typeface="Times New Roman"/>
                      </a:endParaRPr>
                    </a:p>
                  </a:txBody>
                  <a:tcPr marL="68580" marR="68580" marT="0" marB="0" anchor="ctr"/>
                </a:tc>
                <a:tc>
                  <a:txBody>
                    <a:bodyPr/>
                    <a:lstStyle/>
                    <a:p>
                      <a:pPr>
                        <a:spcAft>
                          <a:spcPts val="0"/>
                        </a:spcAft>
                      </a:pPr>
                      <a:r>
                        <a:rPr lang="pl-PL" sz="1000">
                          <a:solidFill>
                            <a:schemeClr val="tx1"/>
                          </a:solidFill>
                          <a:effectLst/>
                        </a:rPr>
                        <a:t> 9</a:t>
                      </a:r>
                      <a:endParaRPr lang="pl-PL" sz="1200">
                        <a:solidFill>
                          <a:schemeClr val="tx1"/>
                        </a:solidFill>
                        <a:effectLst/>
                        <a:latin typeface="Times New Roman"/>
                        <a:ea typeface="Times New Roman"/>
                      </a:endParaRPr>
                    </a:p>
                  </a:txBody>
                  <a:tcPr marL="68580" marR="68580" marT="0" marB="0" anchor="ctr"/>
                </a:tc>
                <a:tc>
                  <a:txBody>
                    <a:bodyPr/>
                    <a:lstStyle/>
                    <a:p>
                      <a:pPr>
                        <a:spcAft>
                          <a:spcPts val="0"/>
                        </a:spcAft>
                      </a:pPr>
                      <a:r>
                        <a:rPr lang="pl-PL" sz="1000" dirty="0">
                          <a:solidFill>
                            <a:schemeClr val="tx1"/>
                          </a:solidFill>
                          <a:effectLst/>
                        </a:rPr>
                        <a:t>3,5</a:t>
                      </a:r>
                      <a:endParaRPr lang="pl-PL" sz="1200" dirty="0">
                        <a:solidFill>
                          <a:schemeClr val="tx1"/>
                        </a:solidFill>
                        <a:effectLst/>
                        <a:latin typeface="Times New Roman"/>
                        <a:ea typeface="Times New Roman"/>
                      </a:endParaRPr>
                    </a:p>
                  </a:txBody>
                  <a:tcPr marL="68580" marR="68580" marT="0" marB="0" anchor="ctr"/>
                </a:tc>
                <a:tc>
                  <a:txBody>
                    <a:bodyPr/>
                    <a:lstStyle/>
                    <a:p>
                      <a:pPr>
                        <a:spcAft>
                          <a:spcPts val="0"/>
                        </a:spcAft>
                      </a:pPr>
                      <a:r>
                        <a:rPr lang="pl-PL" sz="1000" dirty="0">
                          <a:solidFill>
                            <a:schemeClr val="tx1"/>
                          </a:solidFill>
                          <a:effectLst/>
                        </a:rPr>
                        <a:t>5,5</a:t>
                      </a:r>
                      <a:endParaRPr lang="pl-PL" sz="1200" dirty="0">
                        <a:solidFill>
                          <a:schemeClr val="tx1"/>
                        </a:solidFill>
                        <a:effectLst/>
                        <a:latin typeface="Times New Roman"/>
                        <a:ea typeface="Times New Roman"/>
                      </a:endParaRPr>
                    </a:p>
                  </a:txBody>
                  <a:tcPr marL="68580" marR="68580" marT="0" marB="0" anchor="ctr"/>
                </a:tc>
                <a:tc>
                  <a:txBody>
                    <a:bodyPr/>
                    <a:lstStyle/>
                    <a:p>
                      <a:pPr>
                        <a:spcAft>
                          <a:spcPts val="0"/>
                        </a:spcAft>
                      </a:pPr>
                      <a:r>
                        <a:rPr lang="pl-PL" sz="1000" dirty="0">
                          <a:solidFill>
                            <a:schemeClr val="tx1"/>
                          </a:solidFill>
                          <a:effectLst/>
                        </a:rPr>
                        <a:t> 0</a:t>
                      </a:r>
                      <a:endParaRPr lang="pl-PL" sz="1200" dirty="0">
                        <a:solidFill>
                          <a:schemeClr val="tx1"/>
                        </a:solidFill>
                        <a:effectLst/>
                        <a:latin typeface="Times New Roman"/>
                        <a:ea typeface="Times New Roman"/>
                      </a:endParaRPr>
                    </a:p>
                  </a:txBody>
                  <a:tcPr marL="68580" marR="68580" marT="0" marB="0" anchor="ctr"/>
                </a:tc>
              </a:tr>
            </a:tbl>
          </a:graphicData>
        </a:graphic>
      </p:graphicFrame>
    </p:spTree>
    <p:extLst>
      <p:ext uri="{BB962C8B-B14F-4D97-AF65-F5344CB8AC3E}">
        <p14:creationId xmlns:p14="http://schemas.microsoft.com/office/powerpoint/2010/main" val="3076881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608" y="620688"/>
            <a:ext cx="7024744" cy="1143000"/>
          </a:xfrm>
        </p:spPr>
        <p:txBody>
          <a:bodyPr>
            <a:normAutofit/>
          </a:bodyPr>
          <a:lstStyle/>
          <a:p>
            <a:r>
              <a:rPr lang="pl-PL" sz="2800" dirty="0">
                <a:solidFill>
                  <a:schemeClr val="tx1"/>
                </a:solidFill>
              </a:rPr>
              <a:t>Dotacje na projektu infrastrukturalne, niekomercyjne, ogólnodostępne</a:t>
            </a:r>
            <a:endParaRPr lang="pl-PL" sz="2800" dirty="0"/>
          </a:p>
        </p:txBody>
      </p:sp>
      <p:sp>
        <p:nvSpPr>
          <p:cNvPr id="3" name="Symbol zastępczy zawartości 2"/>
          <p:cNvSpPr>
            <a:spLocks noGrp="1"/>
          </p:cNvSpPr>
          <p:nvPr>
            <p:ph idx="1"/>
          </p:nvPr>
        </p:nvSpPr>
        <p:spPr>
          <a:xfrm>
            <a:off x="1043492" y="1916832"/>
            <a:ext cx="4032563" cy="4176464"/>
          </a:xfrm>
        </p:spPr>
        <p:txBody>
          <a:bodyPr>
            <a:normAutofit fontScale="92500" lnSpcReduction="20000"/>
          </a:bodyPr>
          <a:lstStyle/>
          <a:p>
            <a:endParaRPr lang="pl-PL" dirty="0"/>
          </a:p>
          <a:p>
            <a:pPr marL="68580" indent="0">
              <a:buNone/>
            </a:pPr>
            <a:r>
              <a:rPr lang="pl-PL" sz="1500" dirty="0"/>
              <a:t>Wsparcie udzielane jest</a:t>
            </a:r>
            <a:r>
              <a:rPr lang="pl-PL" sz="1500" b="1" dirty="0"/>
              <a:t>: w formie </a:t>
            </a:r>
            <a:r>
              <a:rPr lang="pl-PL" sz="1500" b="1" dirty="0" smtClean="0"/>
              <a:t>refundacji</a:t>
            </a:r>
          </a:p>
          <a:p>
            <a:endParaRPr lang="pl-PL" sz="1600" dirty="0"/>
          </a:p>
          <a:p>
            <a:pPr marL="68580" indent="0">
              <a:buNone/>
            </a:pPr>
            <a:r>
              <a:rPr lang="pl-PL" sz="1600" b="1" dirty="0"/>
              <a:t>Wysokość dostępnych </a:t>
            </a:r>
            <a:r>
              <a:rPr lang="pl-PL" sz="1600" b="1" dirty="0" smtClean="0"/>
              <a:t>środków </a:t>
            </a:r>
            <a:r>
              <a:rPr lang="pl-PL" sz="1600" dirty="0" smtClean="0"/>
              <a:t>w </a:t>
            </a:r>
            <a:r>
              <a:rPr lang="pl-PL" sz="1600" dirty="0"/>
              <a:t>ramach naboru </a:t>
            </a:r>
            <a:r>
              <a:rPr lang="pl-PL" sz="1600" dirty="0" smtClean="0"/>
              <a:t>wynosi</a:t>
            </a:r>
            <a:r>
              <a:rPr lang="pl-PL" sz="1600" b="1" dirty="0"/>
              <a:t> </a:t>
            </a:r>
            <a:r>
              <a:rPr lang="pl-PL" sz="1400" b="1" dirty="0"/>
              <a:t>1 357 792,00 </a:t>
            </a:r>
            <a:endParaRPr lang="pl-PL" sz="1400" b="1" dirty="0" smtClean="0"/>
          </a:p>
          <a:p>
            <a:pPr marL="68580" indent="0">
              <a:buNone/>
            </a:pPr>
            <a:endParaRPr lang="pl-PL" sz="1600" dirty="0"/>
          </a:p>
          <a:p>
            <a:pPr marL="68580" indent="0">
              <a:buNone/>
            </a:pPr>
            <a:r>
              <a:rPr lang="pl-PL" sz="1600" b="1" dirty="0" smtClean="0"/>
              <a:t>Minimalna </a:t>
            </a:r>
            <a:r>
              <a:rPr lang="pl-PL" sz="1600" b="1" dirty="0"/>
              <a:t>całkowita wartość operacji nie może być niższa niż 50 000,00 zł.</a:t>
            </a:r>
            <a:endParaRPr lang="pl-PL" sz="1600" dirty="0"/>
          </a:p>
          <a:p>
            <a:pPr marL="68580" indent="0">
              <a:buNone/>
            </a:pPr>
            <a:endParaRPr lang="pl-PL" sz="1500" dirty="0"/>
          </a:p>
          <a:p>
            <a:pPr marL="68580" indent="0">
              <a:buNone/>
            </a:pPr>
            <a:r>
              <a:rPr lang="pl-PL" sz="1500" dirty="0" smtClean="0"/>
              <a:t>Wnioski </a:t>
            </a:r>
            <a:r>
              <a:rPr lang="pl-PL" sz="1500" dirty="0"/>
              <a:t>o przyznanie pomocy można składać w </a:t>
            </a:r>
            <a:r>
              <a:rPr lang="pl-PL" sz="1500" dirty="0" smtClean="0"/>
              <a:t>terminie: </a:t>
            </a:r>
            <a:r>
              <a:rPr lang="pl-PL" sz="1500" b="1" dirty="0" smtClean="0"/>
              <a:t>od 02.09.2019 do 16.09.2019</a:t>
            </a:r>
          </a:p>
          <a:p>
            <a:pPr marL="68580" indent="0">
              <a:buNone/>
            </a:pPr>
            <a:endParaRPr lang="pl-PL" sz="1500" dirty="0"/>
          </a:p>
          <a:p>
            <a:pPr marL="68580" indent="0">
              <a:buNone/>
            </a:pPr>
            <a:r>
              <a:rPr lang="pl-PL" sz="1500" dirty="0" smtClean="0"/>
              <a:t>Wnioski </a:t>
            </a:r>
            <a:r>
              <a:rPr lang="pl-PL" sz="1500" dirty="0"/>
              <a:t>należy składać </a:t>
            </a:r>
            <a:r>
              <a:rPr lang="pl-PL" sz="1500" b="1" dirty="0" smtClean="0"/>
              <a:t>bezpośrednio </a:t>
            </a:r>
            <a:r>
              <a:rPr lang="pl-PL" sz="1500" dirty="0" smtClean="0"/>
              <a:t>w </a:t>
            </a:r>
            <a:r>
              <a:rPr lang="pl-PL" sz="1500" dirty="0"/>
              <a:t>siedzibie </a:t>
            </a:r>
            <a:r>
              <a:rPr lang="pl-PL" sz="1500" b="1" dirty="0"/>
              <a:t>Lokalnej Grupy </a:t>
            </a:r>
            <a:r>
              <a:rPr lang="pl-PL" sz="1500" b="1" dirty="0" smtClean="0"/>
              <a:t>Działania LGD </a:t>
            </a:r>
            <a:r>
              <a:rPr lang="pl-PL" sz="1500" b="1" dirty="0"/>
              <a:t>„KORONA SĄDECKA</a:t>
            </a:r>
            <a:r>
              <a:rPr lang="pl-PL" sz="1500" b="1" dirty="0" smtClean="0"/>
              <a:t>” </a:t>
            </a:r>
            <a:r>
              <a:rPr lang="pl-PL" sz="1500" dirty="0" smtClean="0"/>
              <a:t>adres : </a:t>
            </a:r>
            <a:r>
              <a:rPr lang="pl-PL" sz="1500" b="1" dirty="0"/>
              <a:t>ul. Papieska 2, 33-395 Chełmiec, budynek Urzędu Gminy Chełmiec, pokój 21(I piętro) </a:t>
            </a:r>
            <a:r>
              <a:rPr lang="pl-PL" sz="1500" dirty="0"/>
              <a:t>w godz</a:t>
            </a:r>
            <a:r>
              <a:rPr lang="pl-PL" sz="1500" dirty="0" smtClean="0"/>
              <a:t>. </a:t>
            </a:r>
            <a:r>
              <a:rPr lang="pl-PL" sz="1500" b="1" dirty="0" smtClean="0"/>
              <a:t>od </a:t>
            </a:r>
            <a:r>
              <a:rPr lang="pl-PL" sz="1500" b="1" dirty="0"/>
              <a:t>8.00 do 15.00.</a:t>
            </a:r>
            <a:endParaRPr lang="pl-PL" sz="1500" dirty="0"/>
          </a:p>
          <a:p>
            <a:endParaRPr lang="pl-PL" dirty="0"/>
          </a:p>
        </p:txBody>
      </p:sp>
      <p:pic>
        <p:nvPicPr>
          <p:cNvPr id="4" name="Picture 7" descr="C:\Users\mdabrowska\AppData\Local\Microsoft\Windows\INetCache\IE\XU2HE5H5\Depositphotos_8796007_m[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4088" y="2348880"/>
            <a:ext cx="3240360" cy="2511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9619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1000"/>
                                        <p:tgtEl>
                                          <p:spTgt spid="3">
                                            <p:txEl>
                                              <p:pRg st="7" end="7"/>
                                            </p:txEl>
                                          </p:spTgt>
                                        </p:tgtEl>
                                      </p:cBhvr>
                                    </p:animEffect>
                                    <p:anim calcmode="lin" valueType="num">
                                      <p:cBhvr>
                                        <p:cTn id="2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fade">
                                      <p:cBhvr>
                                        <p:cTn id="35" dur="1000"/>
                                        <p:tgtEl>
                                          <p:spTgt spid="3">
                                            <p:txEl>
                                              <p:pRg st="9" end="9"/>
                                            </p:txEl>
                                          </p:spTgt>
                                        </p:tgtEl>
                                      </p:cBhvr>
                                    </p:animEffect>
                                    <p:anim calcmode="lin" valueType="num">
                                      <p:cBhvr>
                                        <p:cTn id="36"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smtClean="0">
                <a:solidFill>
                  <a:schemeClr val="tx1">
                    <a:lumMod val="95000"/>
                    <a:lumOff val="5000"/>
                  </a:schemeClr>
                </a:solidFill>
              </a:rPr>
              <a:t>Lokalna Strategia Rozwoju na lata 2014-2020</a:t>
            </a:r>
            <a:endParaRPr lang="pl-PL" dirty="0">
              <a:solidFill>
                <a:schemeClr val="tx1">
                  <a:lumMod val="95000"/>
                  <a:lumOff val="5000"/>
                </a:schemeClr>
              </a:solidFill>
            </a:endParaRPr>
          </a:p>
        </p:txBody>
      </p:sp>
      <p:sp>
        <p:nvSpPr>
          <p:cNvPr id="3" name="Symbol zastępczy zawartości 2"/>
          <p:cNvSpPr>
            <a:spLocks noGrp="1"/>
          </p:cNvSpPr>
          <p:nvPr>
            <p:ph idx="1"/>
          </p:nvPr>
        </p:nvSpPr>
        <p:spPr/>
        <p:txBody>
          <a:bodyPr>
            <a:normAutofit fontScale="92500" lnSpcReduction="20000"/>
          </a:bodyPr>
          <a:lstStyle/>
          <a:p>
            <a:pPr algn="just"/>
            <a:r>
              <a:rPr lang="pl-PL" dirty="0"/>
              <a:t>Lokalna Strategia Rozwoju (w </a:t>
            </a:r>
            <a:r>
              <a:rPr lang="pl-PL" dirty="0" smtClean="0"/>
              <a:t>skrócie </a:t>
            </a:r>
            <a:r>
              <a:rPr lang="pl-PL" dirty="0"/>
              <a:t>LSR) jest dokumentem, który stanowi podstawę do działań podejmowanych przez Lokalną Grupę Działania (LGD) w ramach Programu Rozwoju </a:t>
            </a:r>
            <a:r>
              <a:rPr lang="pl-PL" dirty="0" smtClean="0"/>
              <a:t>Obszarów </a:t>
            </a:r>
            <a:r>
              <a:rPr lang="pl-PL" dirty="0"/>
              <a:t>wiejskich na lata </a:t>
            </a:r>
            <a:r>
              <a:rPr lang="pl-PL" dirty="0" smtClean="0"/>
              <a:t>2014- 2020.</a:t>
            </a:r>
          </a:p>
          <a:p>
            <a:endParaRPr lang="pl-PL" dirty="0" smtClean="0"/>
          </a:p>
          <a:p>
            <a:pPr algn="just"/>
            <a:r>
              <a:rPr lang="pl-PL" dirty="0" smtClean="0"/>
              <a:t>Istota </a:t>
            </a:r>
            <a:r>
              <a:rPr lang="pl-PL" dirty="0"/>
              <a:t>LSR polega na wskazaniu kierunków rozwoju obszaru objętego LSR. Zasadniczym celem </a:t>
            </a:r>
            <a:r>
              <a:rPr lang="pl-PL" dirty="0" smtClean="0"/>
              <a:t>pracy </a:t>
            </a:r>
            <a:r>
              <a:rPr lang="pl-PL" dirty="0"/>
              <a:t>nad strategią jest poszukiwanie i zdefiniowanie tych kierunków.</a:t>
            </a:r>
            <a:endParaRPr lang="pl-PL" dirty="0">
              <a:solidFill>
                <a:schemeClr val="tx1">
                  <a:lumMod val="95000"/>
                  <a:lumOff val="5000"/>
                </a:schemeClr>
              </a:solidFill>
            </a:endParaRPr>
          </a:p>
        </p:txBody>
      </p:sp>
    </p:spTree>
    <p:extLst>
      <p:ext uri="{BB962C8B-B14F-4D97-AF65-F5344CB8AC3E}">
        <p14:creationId xmlns:p14="http://schemas.microsoft.com/office/powerpoint/2010/main" val="177366465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15616" y="620688"/>
            <a:ext cx="7024744" cy="1143000"/>
          </a:xfrm>
        </p:spPr>
        <p:txBody>
          <a:bodyPr>
            <a:normAutofit/>
          </a:bodyPr>
          <a:lstStyle/>
          <a:p>
            <a:r>
              <a:rPr lang="pl-PL" sz="3200" dirty="0">
                <a:solidFill>
                  <a:schemeClr val="tx1"/>
                </a:solidFill>
              </a:rPr>
              <a:t>Intensywność pomocy na jedną operację wynosi:</a:t>
            </a:r>
          </a:p>
        </p:txBody>
      </p:sp>
      <p:sp>
        <p:nvSpPr>
          <p:cNvPr id="3" name="Symbol zastępczy zawartości 2"/>
          <p:cNvSpPr>
            <a:spLocks noGrp="1"/>
          </p:cNvSpPr>
          <p:nvPr>
            <p:ph idx="1"/>
          </p:nvPr>
        </p:nvSpPr>
        <p:spPr/>
        <p:txBody>
          <a:bodyPr>
            <a:normAutofit fontScale="70000" lnSpcReduction="20000"/>
          </a:bodyPr>
          <a:lstStyle/>
          <a:p>
            <a:pPr marL="582930" indent="-514350">
              <a:buFont typeface="+mj-lt"/>
              <a:buAutoNum type="romanUcPeriod"/>
            </a:pPr>
            <a:r>
              <a:rPr lang="pl-PL" dirty="0" smtClean="0">
                <a:solidFill>
                  <a:schemeClr val="tx1"/>
                </a:solidFill>
              </a:rPr>
              <a:t>do </a:t>
            </a:r>
            <a:r>
              <a:rPr lang="pl-PL" dirty="0">
                <a:solidFill>
                  <a:schemeClr val="tx1"/>
                </a:solidFill>
              </a:rPr>
              <a:t>70% kosztów kwalifikowanych :</a:t>
            </a:r>
            <a:endParaRPr lang="pl-PL" dirty="0" smtClean="0">
              <a:solidFill>
                <a:schemeClr val="tx1"/>
              </a:solidFill>
            </a:endParaRPr>
          </a:p>
          <a:p>
            <a:pPr>
              <a:buFont typeface="Wingdings" panose="05000000000000000000" pitchFamily="2" charset="2"/>
              <a:buChar char="§"/>
            </a:pPr>
            <a:r>
              <a:rPr lang="pl-PL" sz="1700" dirty="0" smtClean="0">
                <a:solidFill>
                  <a:schemeClr val="tx1"/>
                </a:solidFill>
              </a:rPr>
              <a:t>w </a:t>
            </a:r>
            <a:r>
              <a:rPr lang="pl-PL" sz="1700" dirty="0">
                <a:solidFill>
                  <a:schemeClr val="tx1"/>
                </a:solidFill>
              </a:rPr>
              <a:t>przypadku podmiotu wykonującego działalność gospodarczą do której stosuje się przepisy ustawy z dnia 6 marca 2018 r. -Prawo przedsiębiorców, z tym że w przypadku organizacji pozarządowej, która wykonuje taką działalność gospodarczą –jeżeli organizacja ta ubiega się o pomoc w zakresie określonym w </a:t>
            </a:r>
            <a:r>
              <a:rPr lang="pl-PL" sz="1700" dirty="0" smtClean="0">
                <a:solidFill>
                  <a:schemeClr val="tx1"/>
                </a:solidFill>
              </a:rPr>
              <a:t>§ 2 </a:t>
            </a:r>
            <a:r>
              <a:rPr lang="pl-PL" sz="1700" dirty="0">
                <a:solidFill>
                  <a:schemeClr val="tx1"/>
                </a:solidFill>
              </a:rPr>
              <a:t>ust. 1 pkt 2 lit. b i c oraz pkt 3</a:t>
            </a:r>
            <a:r>
              <a:rPr lang="pl-PL" sz="1700" dirty="0" smtClean="0">
                <a:solidFill>
                  <a:schemeClr val="tx1"/>
                </a:solidFill>
              </a:rPr>
              <a:t>,</a:t>
            </a:r>
          </a:p>
          <a:p>
            <a:pPr marL="68580" indent="0">
              <a:buNone/>
            </a:pPr>
            <a:endParaRPr lang="pl-PL" dirty="0">
              <a:solidFill>
                <a:schemeClr val="tx1"/>
              </a:solidFill>
            </a:endParaRPr>
          </a:p>
          <a:p>
            <a:pPr marL="582930" indent="-514350">
              <a:buFont typeface="+mj-lt"/>
              <a:buAutoNum type="romanUcPeriod"/>
            </a:pPr>
            <a:r>
              <a:rPr lang="pl-PL" dirty="0" smtClean="0">
                <a:solidFill>
                  <a:schemeClr val="tx1"/>
                </a:solidFill>
              </a:rPr>
              <a:t>do </a:t>
            </a:r>
            <a:r>
              <a:rPr lang="pl-PL" dirty="0">
                <a:solidFill>
                  <a:schemeClr val="tx1"/>
                </a:solidFill>
              </a:rPr>
              <a:t>100% -w  </a:t>
            </a:r>
            <a:r>
              <a:rPr lang="pl-PL" dirty="0" smtClean="0">
                <a:solidFill>
                  <a:schemeClr val="tx1"/>
                </a:solidFill>
              </a:rPr>
              <a:t>przypadku: </a:t>
            </a:r>
          </a:p>
          <a:p>
            <a:pPr>
              <a:buFont typeface="Wingdings" panose="05000000000000000000" pitchFamily="2" charset="2"/>
              <a:buChar char="§"/>
            </a:pPr>
            <a:r>
              <a:rPr lang="pl-PL" sz="1900" dirty="0" smtClean="0">
                <a:solidFill>
                  <a:schemeClr val="tx1"/>
                </a:solidFill>
              </a:rPr>
              <a:t>podmiotu </a:t>
            </a:r>
            <a:r>
              <a:rPr lang="pl-PL" sz="1900" dirty="0">
                <a:solidFill>
                  <a:schemeClr val="tx1"/>
                </a:solidFill>
              </a:rPr>
              <a:t>niewykonującego działalności gospodarczej, do </a:t>
            </a:r>
            <a:r>
              <a:rPr lang="pl-PL" sz="1900" dirty="0" smtClean="0">
                <a:solidFill>
                  <a:schemeClr val="tx1"/>
                </a:solidFill>
              </a:rPr>
              <a:t>     której </a:t>
            </a:r>
            <a:r>
              <a:rPr lang="pl-PL" sz="1900" dirty="0">
                <a:solidFill>
                  <a:schemeClr val="tx1"/>
                </a:solidFill>
              </a:rPr>
              <a:t>stosuje się przepisy ustawy z dnia 6 marca 2018 r. –Prawo </a:t>
            </a:r>
            <a:r>
              <a:rPr lang="pl-PL" sz="1900" dirty="0" smtClean="0">
                <a:solidFill>
                  <a:schemeClr val="tx1"/>
                </a:solidFill>
              </a:rPr>
              <a:t>przedsiębiorców</a:t>
            </a:r>
          </a:p>
          <a:p>
            <a:pPr>
              <a:buFont typeface="Wingdings" panose="05000000000000000000" pitchFamily="2" charset="2"/>
              <a:buChar char="§"/>
            </a:pPr>
            <a:r>
              <a:rPr lang="pl-PL" sz="1900" dirty="0" smtClean="0">
                <a:solidFill>
                  <a:schemeClr val="tx1"/>
                </a:solidFill>
              </a:rPr>
              <a:t>organizacji </a:t>
            </a:r>
            <a:r>
              <a:rPr lang="pl-PL" sz="1900" dirty="0">
                <a:solidFill>
                  <a:schemeClr val="tx1"/>
                </a:solidFill>
              </a:rPr>
              <a:t>pozarządowej, która wykonuje działalność gospodarczą, do której stosuje się przepisy ustawy z dnia 6 marca 2018 r. –Prawo przedsiębiorców –jeżeli organizacja ta ubiega się o pomoc w zakresie określonym w §2 ust. 1 pkt 1 oraz 4-8;</a:t>
            </a:r>
          </a:p>
          <a:p>
            <a:pPr>
              <a:buFont typeface="Wingdings" panose="05000000000000000000" pitchFamily="2" charset="2"/>
              <a:buChar char="§"/>
            </a:pPr>
            <a:r>
              <a:rPr lang="pl-PL" sz="1900" dirty="0" smtClean="0">
                <a:solidFill>
                  <a:schemeClr val="tx1"/>
                </a:solidFill>
              </a:rPr>
              <a:t>do </a:t>
            </a:r>
            <a:r>
              <a:rPr lang="pl-PL" sz="1900" dirty="0">
                <a:solidFill>
                  <a:schemeClr val="tx1"/>
                </a:solidFill>
              </a:rPr>
              <a:t>63,63% kosztów kwalifikowanych –w przypadku jednostki sektora finansów publicznych.</a:t>
            </a:r>
          </a:p>
          <a:p>
            <a:pPr marL="68580" indent="0">
              <a:buNone/>
            </a:pPr>
            <a:endParaRPr lang="pl-PL" dirty="0"/>
          </a:p>
        </p:txBody>
      </p:sp>
    </p:spTree>
    <p:extLst>
      <p:ext uri="{BB962C8B-B14F-4D97-AF65-F5344CB8AC3E}">
        <p14:creationId xmlns:p14="http://schemas.microsoft.com/office/powerpoint/2010/main" val="1526828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490" y="1027664"/>
            <a:ext cx="7024744" cy="673144"/>
          </a:xfrm>
        </p:spPr>
        <p:txBody>
          <a:bodyPr>
            <a:normAutofit fontScale="90000"/>
          </a:bodyPr>
          <a:lstStyle/>
          <a:p>
            <a:r>
              <a:rPr lang="pl-PL" sz="2700" dirty="0">
                <a:solidFill>
                  <a:schemeClr val="tx1"/>
                </a:solidFill>
              </a:rPr>
              <a:t>Dotacje na projektu infrastrukturalne, niekomercyjne, </a:t>
            </a:r>
            <a:r>
              <a:rPr lang="pl-PL" sz="2700" dirty="0" smtClean="0">
                <a:solidFill>
                  <a:schemeClr val="tx1"/>
                </a:solidFill>
              </a:rPr>
              <a:t>ogólnodostępne </a:t>
            </a:r>
            <a:r>
              <a:rPr lang="pl-PL" sz="2700" dirty="0" smtClean="0">
                <a:solidFill>
                  <a:schemeClr val="tx1">
                    <a:lumMod val="95000"/>
                    <a:lumOff val="5000"/>
                  </a:schemeClr>
                </a:solidFill>
              </a:rPr>
              <a:t>– </a:t>
            </a:r>
            <a:r>
              <a:rPr lang="pl-PL" sz="1800" dirty="0" smtClean="0">
                <a:solidFill>
                  <a:schemeClr val="tx1">
                    <a:lumMod val="95000"/>
                    <a:lumOff val="5000"/>
                  </a:schemeClr>
                </a:solidFill>
              </a:rPr>
              <a:t>warunki udzielenia wsparcia</a:t>
            </a:r>
            <a:endParaRPr lang="pl-PL" sz="1800" dirty="0"/>
          </a:p>
        </p:txBody>
      </p:sp>
      <p:sp>
        <p:nvSpPr>
          <p:cNvPr id="3" name="Symbol zastępczy zawartości 2"/>
          <p:cNvSpPr>
            <a:spLocks noGrp="1"/>
          </p:cNvSpPr>
          <p:nvPr>
            <p:ph idx="1"/>
          </p:nvPr>
        </p:nvSpPr>
        <p:spPr>
          <a:xfrm>
            <a:off x="1187624" y="1844824"/>
            <a:ext cx="6777317" cy="3915797"/>
          </a:xfrm>
        </p:spPr>
        <p:txBody>
          <a:bodyPr/>
          <a:lstStyle/>
          <a:p>
            <a:r>
              <a:rPr lang="pl-PL" sz="1600" dirty="0" smtClean="0"/>
              <a:t>Zgodność </a:t>
            </a:r>
            <a:r>
              <a:rPr lang="pl-PL" sz="1600" dirty="0"/>
              <a:t>operacji z Lokalną </a:t>
            </a:r>
            <a:r>
              <a:rPr lang="pl-PL" sz="1600" dirty="0" smtClean="0"/>
              <a:t>  Strategią </a:t>
            </a:r>
            <a:r>
              <a:rPr lang="pl-PL" sz="1600" dirty="0"/>
              <a:t>Rozwoju LGD „KORONA SĄDECKA” (LSR</a:t>
            </a:r>
            <a:r>
              <a:rPr lang="pl-PL" sz="1600" dirty="0" smtClean="0"/>
              <a:t>). </a:t>
            </a:r>
          </a:p>
          <a:p>
            <a:endParaRPr lang="pl-PL" sz="1400" dirty="0" smtClean="0"/>
          </a:p>
          <a:p>
            <a:endParaRPr lang="pl-PL" sz="1400" dirty="0"/>
          </a:p>
          <a:p>
            <a:endParaRPr lang="pl-PL" sz="1400" dirty="0" smtClean="0"/>
          </a:p>
          <a:p>
            <a:endParaRPr lang="pl-PL" sz="1400" dirty="0"/>
          </a:p>
          <a:p>
            <a:endParaRPr lang="pl-PL" sz="1400" dirty="0"/>
          </a:p>
        </p:txBody>
      </p:sp>
      <p:sp>
        <p:nvSpPr>
          <p:cNvPr id="12" name="Prostokąt zaokrąglony 11"/>
          <p:cNvSpPr/>
          <p:nvPr/>
        </p:nvSpPr>
        <p:spPr>
          <a:xfrm>
            <a:off x="899592" y="2564904"/>
            <a:ext cx="7407864"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8580" indent="0" algn="just">
              <a:buNone/>
            </a:pPr>
            <a:r>
              <a:rPr lang="pl-PL" sz="1400" dirty="0">
                <a:solidFill>
                  <a:schemeClr val="tx1"/>
                </a:solidFill>
              </a:rPr>
              <a:t>I Wniosek o przyznanie pomocy  został złożony w miejscu i terminie wskazanym w  ogłoszeniu naboru wniosków o udzielenie wsparcia</a:t>
            </a:r>
          </a:p>
        </p:txBody>
      </p:sp>
      <p:sp>
        <p:nvSpPr>
          <p:cNvPr id="13" name="Prostokąt zaokrąglony 12"/>
          <p:cNvSpPr/>
          <p:nvPr/>
        </p:nvSpPr>
        <p:spPr>
          <a:xfrm>
            <a:off x="899592" y="3645024"/>
            <a:ext cx="7442381"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pl-PL" sz="1400" dirty="0">
                <a:solidFill>
                  <a:schemeClr val="tx1"/>
                </a:solidFill>
              </a:rPr>
              <a:t>II Operacja jest zgodna z zakresem tematycznym, który został wskazany w ogłoszeniu naboru wniosków o przyznanie pomocy</a:t>
            </a:r>
          </a:p>
        </p:txBody>
      </p:sp>
      <p:sp>
        <p:nvSpPr>
          <p:cNvPr id="14" name="Prostokąt zaokrąglony 13"/>
          <p:cNvSpPr/>
          <p:nvPr/>
        </p:nvSpPr>
        <p:spPr>
          <a:xfrm>
            <a:off x="899592" y="4581128"/>
            <a:ext cx="7431293"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l-PL" sz="1400" dirty="0">
                <a:solidFill>
                  <a:schemeClr val="tx1"/>
                </a:solidFill>
              </a:rPr>
              <a:t>III ZGODNOŚĆ Z PROW 2014-2020, w tym z warunkami wyboru operacji określonymi przez LGD w ramach naboru oraz na realizację której może być udzielone wsparcie w formie wskazanej w ogłoszeniu o naborze wniosków;</a:t>
            </a:r>
          </a:p>
        </p:txBody>
      </p:sp>
      <p:sp>
        <p:nvSpPr>
          <p:cNvPr id="15" name="Prostokąt zaokrąglony 14"/>
          <p:cNvSpPr/>
          <p:nvPr/>
        </p:nvSpPr>
        <p:spPr>
          <a:xfrm>
            <a:off x="899592" y="5589240"/>
            <a:ext cx="7419595"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l-PL" sz="1400" dirty="0">
                <a:solidFill>
                  <a:schemeClr val="tx1"/>
                </a:solidFill>
              </a:rPr>
              <a:t>IV ZGODNOŚĆ Z CELAMI OKREŚLONYMI W LSR -  Realizacja co najmniej jednego celu głównego i co najmniej jednego celu szczegółowego LSR przez osiąganie zaplanowanych w LSR i przypisanych do tych celów wskaźników; </a:t>
            </a:r>
          </a:p>
        </p:txBody>
      </p:sp>
    </p:spTree>
    <p:extLst>
      <p:ext uri="{BB962C8B-B14F-4D97-AF65-F5344CB8AC3E}">
        <p14:creationId xmlns:p14="http://schemas.microsoft.com/office/powerpoint/2010/main" val="93186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2" grpId="0" animBg="1"/>
      <p:bldP spid="13" grpId="0" animBg="1"/>
      <p:bldP spid="14" grpId="0" animBg="1"/>
      <p:bldP spid="1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490" y="1027664"/>
            <a:ext cx="7024744" cy="673144"/>
          </a:xfrm>
        </p:spPr>
        <p:txBody>
          <a:bodyPr>
            <a:normAutofit fontScale="90000"/>
          </a:bodyPr>
          <a:lstStyle/>
          <a:p>
            <a:r>
              <a:rPr lang="pl-PL" sz="2800" dirty="0">
                <a:solidFill>
                  <a:schemeClr val="tx1">
                    <a:lumMod val="95000"/>
                    <a:lumOff val="5000"/>
                  </a:schemeClr>
                </a:solidFill>
              </a:rPr>
              <a:t>Dotacje na </a:t>
            </a:r>
            <a:r>
              <a:rPr lang="pl-PL" sz="2800" dirty="0" smtClean="0">
                <a:solidFill>
                  <a:schemeClr val="tx1">
                    <a:lumMod val="95000"/>
                    <a:lumOff val="5000"/>
                  </a:schemeClr>
                </a:solidFill>
              </a:rPr>
              <a:t>rozwój działalności gospodarczej </a:t>
            </a:r>
            <a:r>
              <a:rPr lang="pl-PL" dirty="0">
                <a:solidFill>
                  <a:schemeClr val="tx1">
                    <a:lumMod val="95000"/>
                    <a:lumOff val="5000"/>
                  </a:schemeClr>
                </a:solidFill>
              </a:rPr>
              <a:t>– </a:t>
            </a:r>
            <a:r>
              <a:rPr lang="pl-PL" sz="2000" dirty="0">
                <a:solidFill>
                  <a:schemeClr val="tx1">
                    <a:lumMod val="95000"/>
                    <a:lumOff val="5000"/>
                  </a:schemeClr>
                </a:solidFill>
              </a:rPr>
              <a:t>warunki udzielenia wsparcia</a:t>
            </a:r>
            <a:endParaRPr lang="pl-PL" sz="2000" dirty="0"/>
          </a:p>
        </p:txBody>
      </p:sp>
      <p:sp>
        <p:nvSpPr>
          <p:cNvPr id="3" name="Symbol zastępczy zawartości 2"/>
          <p:cNvSpPr>
            <a:spLocks noGrp="1"/>
          </p:cNvSpPr>
          <p:nvPr>
            <p:ph idx="1"/>
          </p:nvPr>
        </p:nvSpPr>
        <p:spPr/>
        <p:txBody>
          <a:bodyPr>
            <a:normAutofit fontScale="92500" lnSpcReduction="10000"/>
          </a:bodyPr>
          <a:lstStyle/>
          <a:p>
            <a:r>
              <a:rPr lang="pl-PL" sz="1600" dirty="0"/>
              <a:t>Zgodność operacji z lokalnymi kryteriami wyboru operacji, oraz uzyskanie minimalnej liczby </a:t>
            </a:r>
            <a:r>
              <a:rPr lang="pl-PL" sz="1600" dirty="0" smtClean="0"/>
              <a:t>punktów</a:t>
            </a:r>
          </a:p>
          <a:p>
            <a:pPr marL="68580" indent="0">
              <a:buNone/>
            </a:pPr>
            <a:endParaRPr lang="pl-PL" sz="1600" dirty="0" smtClean="0"/>
          </a:p>
          <a:p>
            <a:pPr>
              <a:buFont typeface="Wingdings" panose="05000000000000000000" pitchFamily="2" charset="2"/>
              <a:buChar char="v"/>
            </a:pPr>
            <a:r>
              <a:rPr lang="pl-PL" sz="1400" dirty="0" smtClean="0"/>
              <a:t>Zintegrowanie </a:t>
            </a:r>
            <a:r>
              <a:rPr lang="pl-PL" sz="1400" dirty="0"/>
              <a:t>podmiotów lub </a:t>
            </a:r>
            <a:r>
              <a:rPr lang="pl-PL" sz="1400" dirty="0" smtClean="0"/>
              <a:t>zasobów</a:t>
            </a:r>
          </a:p>
          <a:p>
            <a:pPr>
              <a:buFont typeface="Wingdings" panose="05000000000000000000" pitchFamily="2" charset="2"/>
              <a:buChar char="v"/>
            </a:pPr>
            <a:r>
              <a:rPr lang="pl-PL" sz="1400" dirty="0" smtClean="0"/>
              <a:t>Pozytywny wpływ na sytuację grupy </a:t>
            </a:r>
            <a:r>
              <a:rPr lang="pl-PL" sz="1400" dirty="0" err="1" smtClean="0"/>
              <a:t>defaworyzowanej</a:t>
            </a:r>
            <a:r>
              <a:rPr lang="pl-PL" sz="1400" dirty="0" smtClean="0"/>
              <a:t> określonej w LSR w kontekście dostępu do rynku pracy</a:t>
            </a:r>
          </a:p>
          <a:p>
            <a:pPr>
              <a:buFont typeface="Wingdings" panose="05000000000000000000" pitchFamily="2" charset="2"/>
              <a:buChar char="v"/>
            </a:pPr>
            <a:r>
              <a:rPr lang="pl-PL" sz="1400" dirty="0" smtClean="0"/>
              <a:t>Tworzenie nowych miejsc pracy</a:t>
            </a:r>
          </a:p>
          <a:p>
            <a:pPr>
              <a:buFont typeface="Wingdings" panose="05000000000000000000" pitchFamily="2" charset="2"/>
              <a:buChar char="v"/>
            </a:pPr>
            <a:r>
              <a:rPr lang="pl-PL" sz="1400" dirty="0" smtClean="0"/>
              <a:t>Innowacyjność </a:t>
            </a:r>
          </a:p>
          <a:p>
            <a:pPr>
              <a:buFont typeface="Wingdings" panose="05000000000000000000" pitchFamily="2" charset="2"/>
              <a:buChar char="v"/>
            </a:pPr>
            <a:r>
              <a:rPr lang="pl-PL" sz="1400" dirty="0" smtClean="0"/>
              <a:t>Wysokość wkładu własnego</a:t>
            </a:r>
          </a:p>
          <a:p>
            <a:pPr>
              <a:buFont typeface="Wingdings" panose="05000000000000000000" pitchFamily="2" charset="2"/>
              <a:buChar char="v"/>
            </a:pPr>
            <a:r>
              <a:rPr lang="pl-PL" sz="1400" dirty="0" smtClean="0"/>
              <a:t>Wielkość miejscowości </a:t>
            </a:r>
          </a:p>
          <a:p>
            <a:pPr>
              <a:buFont typeface="Wingdings" panose="05000000000000000000" pitchFamily="2" charset="2"/>
              <a:buChar char="v"/>
            </a:pPr>
            <a:r>
              <a:rPr lang="pl-PL" sz="1400" dirty="0" smtClean="0"/>
              <a:t>Pozytywny wpływ na środowisko i łagodzenie zmian klimatu</a:t>
            </a:r>
          </a:p>
          <a:p>
            <a:pPr>
              <a:buFont typeface="Wingdings" panose="05000000000000000000" pitchFamily="2" charset="2"/>
              <a:buChar char="v"/>
            </a:pPr>
            <a:r>
              <a:rPr lang="pl-PL" sz="1400" dirty="0" smtClean="0"/>
              <a:t>Realizacja potrzeb przy jednoczesnym wykorzystaniu lokalnych potencjałów </a:t>
            </a:r>
          </a:p>
          <a:p>
            <a:pPr>
              <a:buFont typeface="Wingdings" panose="05000000000000000000" pitchFamily="2" charset="2"/>
              <a:buChar char="v"/>
            </a:pPr>
            <a:r>
              <a:rPr lang="pl-PL" sz="1400" dirty="0" smtClean="0"/>
              <a:t>Korzystanie z doradztwa indywidualnego w biurze LGD „Korona Sądecka</a:t>
            </a:r>
          </a:p>
          <a:p>
            <a:pPr>
              <a:buFont typeface="Wingdings" panose="05000000000000000000" pitchFamily="2" charset="2"/>
              <a:buChar char="v"/>
            </a:pPr>
            <a:r>
              <a:rPr lang="pl-PL" sz="1400" dirty="0" smtClean="0"/>
              <a:t>Miejsce zamieszkania/ Adres głównego miejsca wykonywania działalności/siedziba wnioskodawcy</a:t>
            </a:r>
            <a:endParaRPr lang="pl-PL" sz="1400" dirty="0"/>
          </a:p>
          <a:p>
            <a:endParaRPr lang="pl-PL" dirty="0"/>
          </a:p>
        </p:txBody>
      </p:sp>
    </p:spTree>
    <p:extLst>
      <p:ext uri="{BB962C8B-B14F-4D97-AF65-F5344CB8AC3E}">
        <p14:creationId xmlns:p14="http://schemas.microsoft.com/office/powerpoint/2010/main" val="3104288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1000"/>
                                        <p:tgtEl>
                                          <p:spTgt spid="3">
                                            <p:txEl>
                                              <p:pRg st="9" end="9"/>
                                            </p:txEl>
                                          </p:spTgt>
                                        </p:tgtEl>
                                      </p:cBhvr>
                                    </p:animEffect>
                                    <p:anim calcmode="lin" valueType="num">
                                      <p:cBhvr>
                                        <p:cTn id="6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10" end="10"/>
                                            </p:txEl>
                                          </p:spTgt>
                                        </p:tgtEl>
                                        <p:attrNameLst>
                                          <p:attrName>style.visibility</p:attrName>
                                        </p:attrNameLst>
                                      </p:cBhvr>
                                      <p:to>
                                        <p:strVal val="visible"/>
                                      </p:to>
                                    </p:set>
                                    <p:animEffect transition="in" filter="fade">
                                      <p:cBhvr>
                                        <p:cTn id="70" dur="1000"/>
                                        <p:tgtEl>
                                          <p:spTgt spid="3">
                                            <p:txEl>
                                              <p:pRg st="10" end="10"/>
                                            </p:txEl>
                                          </p:spTgt>
                                        </p:tgtEl>
                                      </p:cBhvr>
                                    </p:animEffect>
                                    <p:anim calcmode="lin" valueType="num">
                                      <p:cBhvr>
                                        <p:cTn id="71"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11" end="11"/>
                                            </p:txEl>
                                          </p:spTgt>
                                        </p:tgtEl>
                                        <p:attrNameLst>
                                          <p:attrName>style.visibility</p:attrName>
                                        </p:attrNameLst>
                                      </p:cBhvr>
                                      <p:to>
                                        <p:strVal val="visible"/>
                                      </p:to>
                                    </p:set>
                                    <p:animEffect transition="in" filter="fade">
                                      <p:cBhvr>
                                        <p:cTn id="77" dur="1000"/>
                                        <p:tgtEl>
                                          <p:spTgt spid="3">
                                            <p:txEl>
                                              <p:pRg st="11" end="11"/>
                                            </p:txEl>
                                          </p:spTgt>
                                        </p:tgtEl>
                                      </p:cBhvr>
                                    </p:animEffect>
                                    <p:anim calcmode="lin" valueType="num">
                                      <p:cBhvr>
                                        <p:cTn id="78"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490" y="1027664"/>
            <a:ext cx="7024744" cy="961176"/>
          </a:xfrm>
        </p:spPr>
        <p:txBody>
          <a:bodyPr>
            <a:noAutofit/>
          </a:bodyPr>
          <a:lstStyle/>
          <a:p>
            <a:r>
              <a:rPr lang="pl-PL" sz="2400" dirty="0" smtClean="0">
                <a:solidFill>
                  <a:schemeClr val="tx1"/>
                </a:solidFill>
              </a:rPr>
              <a:t>Wykaz dokumentów niezbędnych do oceny niezbędnych warunków udzielenia wsparcia</a:t>
            </a:r>
            <a:endParaRPr lang="pl-PL" sz="2400" dirty="0">
              <a:solidFill>
                <a:schemeClr val="tx1"/>
              </a:solidFill>
            </a:endParaRPr>
          </a:p>
        </p:txBody>
      </p:sp>
      <p:sp>
        <p:nvSpPr>
          <p:cNvPr id="3" name="Symbol zastępczy zawartości 2"/>
          <p:cNvSpPr>
            <a:spLocks noGrp="1"/>
          </p:cNvSpPr>
          <p:nvPr>
            <p:ph idx="1"/>
          </p:nvPr>
        </p:nvSpPr>
        <p:spPr/>
        <p:txBody>
          <a:bodyPr>
            <a:normAutofit fontScale="85000" lnSpcReduction="20000"/>
          </a:bodyPr>
          <a:lstStyle/>
          <a:p>
            <a:endParaRPr lang="pl-PL" dirty="0"/>
          </a:p>
          <a:p>
            <a:r>
              <a:rPr lang="pl-PL" dirty="0"/>
              <a:t>Wniosek o przyznanie pomocy złożony na obowiązującym formularzu wraz z wymaganymi załącznikami ( w wersji papierowej i elektronicznej na płycie CD/DVD -w </a:t>
            </a:r>
            <a:r>
              <a:rPr lang="pl-PL" u="sng" dirty="0"/>
              <a:t>dwóch egzemplarzach</a:t>
            </a:r>
            <a:r>
              <a:rPr lang="pl-PL" dirty="0" smtClean="0"/>
              <a:t>).</a:t>
            </a:r>
          </a:p>
          <a:p>
            <a:pPr marL="68580" indent="0">
              <a:buNone/>
            </a:pPr>
            <a:endParaRPr lang="pl-PL" dirty="0"/>
          </a:p>
          <a:p>
            <a:r>
              <a:rPr lang="pl-PL" dirty="0" smtClean="0"/>
              <a:t>Fiszka </a:t>
            </a:r>
            <a:r>
              <a:rPr lang="pl-PL" dirty="0"/>
              <a:t>projektowa złożona na udostępnionym formularzu w </a:t>
            </a:r>
            <a:r>
              <a:rPr lang="pl-PL" u="sng" dirty="0"/>
              <a:t>dwóch egzemplarzach</a:t>
            </a:r>
            <a:r>
              <a:rPr lang="pl-PL" dirty="0" smtClean="0"/>
              <a:t>.</a:t>
            </a:r>
          </a:p>
          <a:p>
            <a:endParaRPr lang="pl-PL" dirty="0"/>
          </a:p>
          <a:p>
            <a:r>
              <a:rPr lang="pl-PL" dirty="0" smtClean="0"/>
              <a:t>Oświadczenia </a:t>
            </a:r>
            <a:r>
              <a:rPr lang="pl-PL" dirty="0"/>
              <a:t>dotyczące przetwarzania danych osobowych na udostępnionym </a:t>
            </a:r>
            <a:r>
              <a:rPr lang="pl-PL" dirty="0" smtClean="0"/>
              <a:t>formularzu w </a:t>
            </a:r>
            <a:r>
              <a:rPr lang="pl-PL" u="sng" dirty="0"/>
              <a:t>dwóch egzemplarzach</a:t>
            </a:r>
            <a:r>
              <a:rPr lang="pl-PL" dirty="0" smtClean="0"/>
              <a:t>.</a:t>
            </a:r>
            <a:endParaRPr lang="pl-PL" dirty="0"/>
          </a:p>
        </p:txBody>
      </p:sp>
    </p:spTree>
    <p:extLst>
      <p:ext uri="{BB962C8B-B14F-4D97-AF65-F5344CB8AC3E}">
        <p14:creationId xmlns:p14="http://schemas.microsoft.com/office/powerpoint/2010/main" val="1498056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a:xfrm>
            <a:off x="1043490" y="1027664"/>
            <a:ext cx="7024744" cy="745152"/>
          </a:xfrm>
        </p:spPr>
        <p:txBody>
          <a:bodyPr/>
          <a:lstStyle/>
          <a:p>
            <a:r>
              <a:rPr lang="pl-PL" dirty="0" smtClean="0">
                <a:solidFill>
                  <a:schemeClr val="tx1"/>
                </a:solidFill>
              </a:rPr>
              <a:t>2 etapy oceny projektu</a:t>
            </a:r>
            <a:endParaRPr lang="pl-PL" dirty="0">
              <a:solidFill>
                <a:schemeClr val="tx1"/>
              </a:solidFill>
            </a:endParaRPr>
          </a:p>
        </p:txBody>
      </p:sp>
      <p:sp>
        <p:nvSpPr>
          <p:cNvPr id="5" name="Symbol zastępczy zawartości 4"/>
          <p:cNvSpPr>
            <a:spLocks noGrp="1"/>
          </p:cNvSpPr>
          <p:nvPr>
            <p:ph sz="quarter" idx="13"/>
          </p:nvPr>
        </p:nvSpPr>
        <p:spPr>
          <a:xfrm>
            <a:off x="1042416" y="2313432"/>
            <a:ext cx="3419856" cy="1043560"/>
          </a:xfrm>
        </p:spPr>
        <p:txBody>
          <a:bodyPr/>
          <a:lstStyle/>
          <a:p>
            <a:pPr marL="68580" indent="0">
              <a:buNone/>
            </a:pPr>
            <a:r>
              <a:rPr lang="pl-PL" dirty="0" smtClean="0"/>
              <a:t>1. LGD</a:t>
            </a:r>
            <a:endParaRPr lang="pl-PL" dirty="0"/>
          </a:p>
        </p:txBody>
      </p:sp>
      <p:sp>
        <p:nvSpPr>
          <p:cNvPr id="6" name="Symbol zastępczy zawartości 5"/>
          <p:cNvSpPr>
            <a:spLocks noGrp="1"/>
          </p:cNvSpPr>
          <p:nvPr>
            <p:ph sz="quarter" idx="14"/>
          </p:nvPr>
        </p:nvSpPr>
        <p:spPr>
          <a:xfrm>
            <a:off x="4645152" y="2313431"/>
            <a:ext cx="3419856" cy="1691633"/>
          </a:xfrm>
        </p:spPr>
        <p:txBody>
          <a:bodyPr/>
          <a:lstStyle/>
          <a:p>
            <a:pPr marL="68580" indent="0">
              <a:buNone/>
            </a:pPr>
            <a:r>
              <a:rPr lang="pl-PL" dirty="0" smtClean="0"/>
              <a:t>2. Samorząd województwa Małopolskiego</a:t>
            </a:r>
            <a:endParaRPr lang="pl-PL" dirty="0"/>
          </a:p>
        </p:txBody>
      </p:sp>
      <p:sp>
        <p:nvSpPr>
          <p:cNvPr id="7" name="Strzałka w prawo 6"/>
          <p:cNvSpPr/>
          <p:nvPr/>
        </p:nvSpPr>
        <p:spPr>
          <a:xfrm>
            <a:off x="1187624" y="4005064"/>
            <a:ext cx="6192688" cy="10801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200" dirty="0" smtClean="0">
                <a:solidFill>
                  <a:schemeClr val="tx1"/>
                </a:solidFill>
              </a:rPr>
              <a:t>6 miesięcy </a:t>
            </a:r>
            <a:endParaRPr lang="pl-PL" sz="3200" dirty="0">
              <a:solidFill>
                <a:schemeClr val="tx1"/>
              </a:solidFill>
            </a:endParaRPr>
          </a:p>
        </p:txBody>
      </p:sp>
      <p:sp>
        <p:nvSpPr>
          <p:cNvPr id="8" name="pole tekstowe 7"/>
          <p:cNvSpPr txBox="1"/>
          <p:nvPr/>
        </p:nvSpPr>
        <p:spPr>
          <a:xfrm>
            <a:off x="785122" y="5106968"/>
            <a:ext cx="1872208" cy="923330"/>
          </a:xfrm>
          <a:prstGeom prst="rect">
            <a:avLst/>
          </a:prstGeom>
          <a:noFill/>
        </p:spPr>
        <p:txBody>
          <a:bodyPr wrap="square" rtlCol="0">
            <a:spAutoFit/>
          </a:bodyPr>
          <a:lstStyle/>
          <a:p>
            <a:r>
              <a:rPr lang="pl-PL" dirty="0" smtClean="0"/>
              <a:t>Złożenie wniosku w biurze LGD</a:t>
            </a:r>
            <a:endParaRPr lang="pl-PL" dirty="0"/>
          </a:p>
        </p:txBody>
      </p:sp>
      <p:sp>
        <p:nvSpPr>
          <p:cNvPr id="10" name="pole tekstowe 9"/>
          <p:cNvSpPr txBox="1"/>
          <p:nvPr/>
        </p:nvSpPr>
        <p:spPr>
          <a:xfrm>
            <a:off x="6201207" y="5106968"/>
            <a:ext cx="2016224" cy="646331"/>
          </a:xfrm>
          <a:prstGeom prst="rect">
            <a:avLst/>
          </a:prstGeom>
          <a:noFill/>
        </p:spPr>
        <p:txBody>
          <a:bodyPr wrap="square" rtlCol="0">
            <a:spAutoFit/>
          </a:bodyPr>
          <a:lstStyle/>
          <a:p>
            <a:r>
              <a:rPr lang="pl-PL" dirty="0" smtClean="0"/>
              <a:t>Podpisanie umowy z UMWM </a:t>
            </a:r>
            <a:endParaRPr lang="pl-PL" dirty="0"/>
          </a:p>
        </p:txBody>
      </p:sp>
    </p:spTree>
    <p:extLst>
      <p:ext uri="{BB962C8B-B14F-4D97-AF65-F5344CB8AC3E}">
        <p14:creationId xmlns:p14="http://schemas.microsoft.com/office/powerpoint/2010/main" val="4055279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down)">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ppt_w</p:attrName>
                                        </p:attrNameLst>
                                      </p:cBhvr>
                                      <p:tavLst>
                                        <p:tav tm="0">
                                          <p:val>
                                            <p:fltVal val="0"/>
                                          </p:val>
                                        </p:tav>
                                        <p:tav tm="100000">
                                          <p:val>
                                            <p:strVal val="#ppt_w"/>
                                          </p:val>
                                        </p:tav>
                                      </p:tavLst>
                                    </p:anim>
                                    <p:anim calcmode="lin" valueType="num">
                                      <p:cBhvr>
                                        <p:cTn id="18" dur="1000" fill="hold"/>
                                        <p:tgtEl>
                                          <p:spTgt spid="7"/>
                                        </p:tgtEl>
                                        <p:attrNameLst>
                                          <p:attrName>ppt_h</p:attrName>
                                        </p:attrNameLst>
                                      </p:cBhvr>
                                      <p:tavLst>
                                        <p:tav tm="0">
                                          <p:val>
                                            <p:fltVal val="0"/>
                                          </p:val>
                                        </p:tav>
                                        <p:tav tm="100000">
                                          <p:val>
                                            <p:strVal val="#ppt_h"/>
                                          </p:val>
                                        </p:tav>
                                      </p:tavLst>
                                    </p:anim>
                                    <p:anim calcmode="lin" valueType="num">
                                      <p:cBhvr>
                                        <p:cTn id="19" dur="1000" fill="hold"/>
                                        <p:tgtEl>
                                          <p:spTgt spid="7"/>
                                        </p:tgtEl>
                                        <p:attrNameLst>
                                          <p:attrName>style.rotation</p:attrName>
                                        </p:attrNameLst>
                                      </p:cBhvr>
                                      <p:tavLst>
                                        <p:tav tm="0">
                                          <p:val>
                                            <p:fltVal val="90"/>
                                          </p:val>
                                        </p:tav>
                                        <p:tav tm="100000">
                                          <p:val>
                                            <p:fltVal val="0"/>
                                          </p:val>
                                        </p:tav>
                                      </p:tavLst>
                                    </p:anim>
                                    <p:animEffect transition="in" filter="fade">
                                      <p:cBhvr>
                                        <p:cTn id="20" dur="10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circle(in)">
                                      <p:cBhvr>
                                        <p:cTn id="25" dur="20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circle(in)">
                                      <p:cBhvr>
                                        <p:cTn id="30"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P spid="7" grpId="0" animBg="1"/>
      <p:bldP spid="8" grpId="0"/>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490" y="1027664"/>
            <a:ext cx="7024744" cy="673144"/>
          </a:xfrm>
        </p:spPr>
        <p:txBody>
          <a:bodyPr>
            <a:normAutofit fontScale="90000"/>
          </a:bodyPr>
          <a:lstStyle/>
          <a:p>
            <a:r>
              <a:rPr lang="pl-PL" dirty="0" smtClean="0">
                <a:solidFill>
                  <a:schemeClr val="tx1"/>
                </a:solidFill>
              </a:rPr>
              <a:t>Ocena w LGD</a:t>
            </a:r>
            <a:endParaRPr lang="pl-PL" dirty="0">
              <a:solidFill>
                <a:schemeClr val="tx1"/>
              </a:solidFill>
            </a:endParaRPr>
          </a:p>
        </p:txBody>
      </p:sp>
      <p:sp>
        <p:nvSpPr>
          <p:cNvPr id="3" name="Symbol zastępczy zawartości 2"/>
          <p:cNvSpPr>
            <a:spLocks noGrp="1"/>
          </p:cNvSpPr>
          <p:nvPr>
            <p:ph sz="quarter" idx="13"/>
          </p:nvPr>
        </p:nvSpPr>
        <p:spPr>
          <a:xfrm>
            <a:off x="1042416" y="1916832"/>
            <a:ext cx="3419856" cy="3889608"/>
          </a:xfrm>
        </p:spPr>
        <p:txBody>
          <a:bodyPr>
            <a:normAutofit/>
          </a:bodyPr>
          <a:lstStyle/>
          <a:p>
            <a:pPr marL="68580" indent="0">
              <a:buNone/>
            </a:pPr>
            <a:r>
              <a:rPr lang="pl-PL" sz="1800" dirty="0" smtClean="0"/>
              <a:t>1. Zgodność </a:t>
            </a:r>
            <a:r>
              <a:rPr lang="pl-PL" sz="1800" dirty="0"/>
              <a:t>operacji z Lokalną   Strategią Rozwoju LGD „KORONA SĄDECKA” (LSR</a:t>
            </a:r>
            <a:r>
              <a:rPr lang="pl-PL" sz="1800" dirty="0" smtClean="0"/>
              <a:t>),</a:t>
            </a:r>
          </a:p>
          <a:p>
            <a:endParaRPr lang="pl-PL" sz="1800" dirty="0"/>
          </a:p>
          <a:p>
            <a:pPr marL="68580" indent="0">
              <a:buNone/>
            </a:pPr>
            <a:r>
              <a:rPr lang="pl-PL" sz="1800" dirty="0" smtClean="0"/>
              <a:t>w tym:  </a:t>
            </a:r>
            <a:r>
              <a:rPr lang="pl-PL" dirty="0" smtClean="0"/>
              <a:t>ZGODNOŚĆ Z PROW 2014-2020</a:t>
            </a:r>
          </a:p>
          <a:p>
            <a:pPr marL="68580" indent="0">
              <a:buNone/>
            </a:pPr>
            <a:r>
              <a:rPr lang="pl-PL" sz="1800" dirty="0" smtClean="0"/>
              <a:t> </a:t>
            </a:r>
            <a:endParaRPr lang="pl-PL" sz="1800" dirty="0"/>
          </a:p>
        </p:txBody>
      </p:sp>
      <p:sp>
        <p:nvSpPr>
          <p:cNvPr id="4" name="Symbol zastępczy zawartości 3"/>
          <p:cNvSpPr>
            <a:spLocks noGrp="1"/>
          </p:cNvSpPr>
          <p:nvPr>
            <p:ph sz="quarter" idx="14"/>
          </p:nvPr>
        </p:nvSpPr>
        <p:spPr>
          <a:xfrm>
            <a:off x="4645152" y="1916832"/>
            <a:ext cx="3419856" cy="3889607"/>
          </a:xfrm>
        </p:spPr>
        <p:txBody>
          <a:bodyPr/>
          <a:lstStyle/>
          <a:p>
            <a:pPr marL="68580" indent="0">
              <a:buNone/>
            </a:pPr>
            <a:r>
              <a:rPr lang="pl-PL" sz="1800" dirty="0" smtClean="0"/>
              <a:t>2. Zgodność </a:t>
            </a:r>
            <a:r>
              <a:rPr lang="pl-PL" sz="1800" dirty="0"/>
              <a:t>operacji z </a:t>
            </a:r>
            <a:r>
              <a:rPr lang="pl-PL" sz="1800" dirty="0" smtClean="0"/>
              <a:t>      lokalnymi </a:t>
            </a:r>
            <a:r>
              <a:rPr lang="pl-PL" sz="1800" dirty="0"/>
              <a:t>kryteriami wyboru operacji, oraz uzyskanie minimalnej liczby punktów</a:t>
            </a:r>
          </a:p>
          <a:p>
            <a:pPr marL="525780" indent="-457200">
              <a:buFont typeface="+mj-lt"/>
              <a:buAutoNum type="arabicPeriod"/>
            </a:pPr>
            <a:endParaRPr lang="pl-PL" dirty="0"/>
          </a:p>
        </p:txBody>
      </p:sp>
    </p:spTree>
    <p:extLst>
      <p:ext uri="{BB962C8B-B14F-4D97-AF65-F5344CB8AC3E}">
        <p14:creationId xmlns:p14="http://schemas.microsoft.com/office/powerpoint/2010/main" val="4080644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barn(inVertical)">
                                      <p:cBhvr>
                                        <p:cTn id="2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490" y="620688"/>
            <a:ext cx="7024744" cy="792088"/>
          </a:xfrm>
        </p:spPr>
        <p:txBody>
          <a:bodyPr>
            <a:noAutofit/>
          </a:bodyPr>
          <a:lstStyle/>
          <a:p>
            <a:r>
              <a:rPr lang="pl-PL" sz="2800" dirty="0" smtClean="0">
                <a:solidFill>
                  <a:schemeClr val="tx1"/>
                </a:solidFill>
              </a:rPr>
              <a:t>Karta PROW 2014-2020- omówienie</a:t>
            </a:r>
            <a:endParaRPr lang="pl-PL" sz="2800" dirty="0">
              <a:solidFill>
                <a:schemeClr val="tx1"/>
              </a:solidFill>
            </a:endParaRPr>
          </a:p>
        </p:txBody>
      </p:sp>
      <p:graphicFrame>
        <p:nvGraphicFramePr>
          <p:cNvPr id="4" name="Symbol zastępczy zawartości 3"/>
          <p:cNvGraphicFramePr>
            <a:graphicFrameLocks noGrp="1"/>
          </p:cNvGraphicFramePr>
          <p:nvPr>
            <p:ph idx="1"/>
            <p:extLst>
              <p:ext uri="{D42A27DB-BD31-4B8C-83A1-F6EECF244321}">
                <p14:modId xmlns:p14="http://schemas.microsoft.com/office/powerpoint/2010/main" val="4168169464"/>
              </p:ext>
            </p:extLst>
          </p:nvPr>
        </p:nvGraphicFramePr>
        <p:xfrm>
          <a:off x="611560" y="1701505"/>
          <a:ext cx="7848872" cy="3969412"/>
        </p:xfrm>
        <a:graphic>
          <a:graphicData uri="http://schemas.openxmlformats.org/drawingml/2006/table">
            <a:tbl>
              <a:tblPr>
                <a:tableStyleId>{5C22544A-7EE6-4342-B048-85BDC9FD1C3A}</a:tableStyleId>
              </a:tblPr>
              <a:tblGrid>
                <a:gridCol w="508428"/>
                <a:gridCol w="7177019"/>
                <a:gridCol w="163425"/>
              </a:tblGrid>
              <a:tr h="215327">
                <a:tc>
                  <a:txBody>
                    <a:bodyPr/>
                    <a:lstStyle/>
                    <a:p>
                      <a:pPr algn="l" fontAlgn="t"/>
                      <a:r>
                        <a:rPr lang="pl-PL" sz="1000" u="none" strike="noStrike" dirty="0">
                          <a:effectLst/>
                        </a:rPr>
                        <a:t> </a:t>
                      </a:r>
                      <a:endParaRPr lang="pl-PL" sz="1000" b="0" i="0" u="none" strike="noStrike" dirty="0">
                        <a:effectLst/>
                        <a:latin typeface="Times New Roman"/>
                      </a:endParaRPr>
                    </a:p>
                  </a:txBody>
                  <a:tcPr marL="8689" marR="8689" marT="8689" marB="0">
                    <a:solidFill>
                      <a:schemeClr val="bg2">
                        <a:lumMod val="60000"/>
                        <a:lumOff val="40000"/>
                      </a:schemeClr>
                    </a:solidFill>
                  </a:tcPr>
                </a:tc>
                <a:tc>
                  <a:txBody>
                    <a:bodyPr/>
                    <a:lstStyle/>
                    <a:p>
                      <a:pPr algn="l" fontAlgn="ctr"/>
                      <a:r>
                        <a:rPr lang="pl-PL" sz="1000" u="none" strike="noStrike" dirty="0">
                          <a:effectLst/>
                        </a:rPr>
                        <a:t> </a:t>
                      </a:r>
                      <a:endParaRPr lang="pl-PL" sz="1000" b="1" i="0" u="none" strike="noStrike" dirty="0">
                        <a:effectLst/>
                        <a:latin typeface="Times New Roman"/>
                      </a:endParaRPr>
                    </a:p>
                  </a:txBody>
                  <a:tcPr marL="8689" marR="8689" marT="8689" marB="0" anchor="ctr">
                    <a:solidFill>
                      <a:schemeClr val="bg2">
                        <a:lumMod val="60000"/>
                        <a:lumOff val="40000"/>
                      </a:schemeClr>
                    </a:solidFill>
                  </a:tcPr>
                </a:tc>
                <a:tc>
                  <a:txBody>
                    <a:bodyPr/>
                    <a:lstStyle/>
                    <a:p>
                      <a:pPr algn="l" fontAlgn="b"/>
                      <a:endParaRPr lang="pl-PL" sz="800" b="0" i="0" u="none" strike="noStrike">
                        <a:effectLst/>
                        <a:latin typeface="Times New Roman"/>
                      </a:endParaRPr>
                    </a:p>
                  </a:txBody>
                  <a:tcPr marL="8689" marR="8689" marT="8689" marB="0" anchor="b"/>
                </a:tc>
              </a:tr>
              <a:tr h="345280">
                <a:tc>
                  <a:txBody>
                    <a:bodyPr/>
                    <a:lstStyle/>
                    <a:p>
                      <a:pPr algn="l" fontAlgn="t"/>
                      <a:r>
                        <a:rPr lang="pl-PL" sz="1000" b="1" u="none" strike="noStrike">
                          <a:effectLst/>
                        </a:rPr>
                        <a:t>I.</a:t>
                      </a:r>
                      <a:endParaRPr lang="pl-PL" sz="1000" b="1" i="0" u="none" strike="noStrike">
                        <a:effectLst/>
                        <a:latin typeface="Times New Roman"/>
                      </a:endParaRPr>
                    </a:p>
                  </a:txBody>
                  <a:tcPr marL="8689" marR="8689" marT="8689" marB="0">
                    <a:solidFill>
                      <a:schemeClr val="bg2">
                        <a:lumMod val="60000"/>
                        <a:lumOff val="40000"/>
                      </a:schemeClr>
                    </a:solidFill>
                  </a:tcPr>
                </a:tc>
                <a:tc>
                  <a:txBody>
                    <a:bodyPr/>
                    <a:lstStyle/>
                    <a:p>
                      <a:pPr algn="just" fontAlgn="t"/>
                      <a:r>
                        <a:rPr lang="pl-PL" sz="1000" b="1" u="none" strike="noStrike" dirty="0">
                          <a:effectLst/>
                        </a:rPr>
                        <a:t>Wnioskodawcą jest osoba fizyczna / osoba fizyczna wykonująca działalność gospodarczą</a:t>
                      </a:r>
                      <a:endParaRPr lang="pl-PL" sz="1000" b="1" i="0" u="none" strike="noStrike" dirty="0">
                        <a:effectLst/>
                        <a:latin typeface="Times New Roman"/>
                      </a:endParaRPr>
                    </a:p>
                  </a:txBody>
                  <a:tcPr marL="8689" marR="8689" marT="8689" marB="0">
                    <a:solidFill>
                      <a:schemeClr val="bg2">
                        <a:lumMod val="60000"/>
                        <a:lumOff val="40000"/>
                      </a:schemeClr>
                    </a:solidFill>
                  </a:tcPr>
                </a:tc>
                <a:tc>
                  <a:txBody>
                    <a:bodyPr/>
                    <a:lstStyle/>
                    <a:p>
                      <a:pPr algn="l" fontAlgn="b"/>
                      <a:endParaRPr lang="pl-PL" sz="800" b="0" i="0" u="none" strike="noStrike">
                        <a:effectLst/>
                        <a:latin typeface="Times New Roman"/>
                      </a:endParaRPr>
                    </a:p>
                  </a:txBody>
                  <a:tcPr marL="8689" marR="8689" marT="8689" marB="0" anchor="b"/>
                </a:tc>
              </a:tr>
              <a:tr h="182904">
                <a:tc>
                  <a:txBody>
                    <a:bodyPr/>
                    <a:lstStyle/>
                    <a:p>
                      <a:pPr algn="l" fontAlgn="ctr"/>
                      <a:r>
                        <a:rPr lang="pl-PL" sz="1000" u="none" strike="noStrike">
                          <a:effectLst/>
                        </a:rPr>
                        <a:t> </a:t>
                      </a:r>
                      <a:endParaRPr lang="pl-PL" sz="1000" b="1" i="0" u="none" strike="noStrike">
                        <a:effectLst/>
                        <a:latin typeface="Times New Roman"/>
                      </a:endParaRPr>
                    </a:p>
                  </a:txBody>
                  <a:tcPr marL="8689" marR="8689" marT="8689" marB="0" anchor="ctr">
                    <a:solidFill>
                      <a:schemeClr val="bg2">
                        <a:lumMod val="60000"/>
                        <a:lumOff val="40000"/>
                      </a:schemeClr>
                    </a:solidFill>
                  </a:tcPr>
                </a:tc>
                <a:tc>
                  <a:txBody>
                    <a:bodyPr/>
                    <a:lstStyle/>
                    <a:p>
                      <a:pPr algn="just" fontAlgn="ctr"/>
                      <a:r>
                        <a:rPr lang="pl-PL" sz="1000" u="none" strike="noStrike" dirty="0">
                          <a:effectLst/>
                        </a:rPr>
                        <a:t> </a:t>
                      </a:r>
                      <a:endParaRPr lang="pl-PL" sz="1000" b="0" i="0" u="none" strike="noStrike" dirty="0">
                        <a:effectLst/>
                        <a:latin typeface="Times New Roman"/>
                      </a:endParaRPr>
                    </a:p>
                  </a:txBody>
                  <a:tcPr marL="8689" marR="8689" marT="8689" marB="0" anchor="ctr">
                    <a:solidFill>
                      <a:schemeClr val="bg2">
                        <a:lumMod val="60000"/>
                        <a:lumOff val="40000"/>
                      </a:schemeClr>
                    </a:solidFill>
                  </a:tcPr>
                </a:tc>
                <a:tc>
                  <a:txBody>
                    <a:bodyPr/>
                    <a:lstStyle/>
                    <a:p>
                      <a:pPr algn="l" fontAlgn="ctr"/>
                      <a:r>
                        <a:rPr lang="pl-PL" sz="1000" u="none" strike="noStrike">
                          <a:effectLst/>
                        </a:rPr>
                        <a:t> </a:t>
                      </a:r>
                      <a:endParaRPr lang="pl-PL" sz="1000" b="1" i="0" u="none" strike="noStrike">
                        <a:effectLst/>
                        <a:latin typeface="Times New Roman"/>
                      </a:endParaRPr>
                    </a:p>
                  </a:txBody>
                  <a:tcPr marL="8689" marR="8689" marT="8689" marB="0" anchor="ctr"/>
                </a:tc>
              </a:tr>
              <a:tr h="345280">
                <a:tc>
                  <a:txBody>
                    <a:bodyPr/>
                    <a:lstStyle/>
                    <a:p>
                      <a:pPr algn="l" fontAlgn="t"/>
                      <a:r>
                        <a:rPr lang="pl-PL" sz="1000" u="none" strike="noStrike">
                          <a:effectLst/>
                        </a:rPr>
                        <a:t>1.</a:t>
                      </a:r>
                      <a:endParaRPr lang="pl-PL" sz="1000" b="0" i="0" u="none" strike="noStrike">
                        <a:effectLst/>
                        <a:latin typeface="Times New Roman"/>
                      </a:endParaRPr>
                    </a:p>
                  </a:txBody>
                  <a:tcPr marL="8689" marR="8689" marT="8689" marB="0">
                    <a:solidFill>
                      <a:schemeClr val="bg2">
                        <a:lumMod val="60000"/>
                        <a:lumOff val="40000"/>
                      </a:schemeClr>
                    </a:solidFill>
                  </a:tcPr>
                </a:tc>
                <a:tc rowSpan="2">
                  <a:txBody>
                    <a:bodyPr/>
                    <a:lstStyle/>
                    <a:p>
                      <a:pPr algn="just" fontAlgn="t"/>
                      <a:r>
                        <a:rPr lang="pl-PL" sz="1000" u="none" strike="noStrike" dirty="0">
                          <a:effectLst/>
                        </a:rPr>
                        <a:t>Miejsce zamieszkania osoby fizycznej  znajduje się na obszarze wiejskim objętym LSR - dotyczy osób fizycznych, które nie wykonują działalności gospodarczej, do której stosuje się przepisy ustawy o swobodzie działalności gospodarczej</a:t>
                      </a:r>
                      <a:r>
                        <a:rPr lang="pl-PL" sz="1000" u="none" strike="noStrike" baseline="30000" dirty="0">
                          <a:effectLst/>
                        </a:rPr>
                        <a:t>2</a:t>
                      </a:r>
                      <a:endParaRPr lang="pl-PL" sz="1000" b="0" i="0" u="none" strike="noStrike" dirty="0">
                        <a:effectLst/>
                        <a:latin typeface="Times New Roman"/>
                      </a:endParaRPr>
                    </a:p>
                  </a:txBody>
                  <a:tcPr marL="8689" marR="8689" marT="8689" marB="0">
                    <a:solidFill>
                      <a:schemeClr val="bg2">
                        <a:lumMod val="60000"/>
                        <a:lumOff val="40000"/>
                      </a:schemeClr>
                    </a:solidFill>
                  </a:tcPr>
                </a:tc>
                <a:tc>
                  <a:txBody>
                    <a:bodyPr/>
                    <a:lstStyle/>
                    <a:p>
                      <a:pPr algn="l" fontAlgn="b"/>
                      <a:endParaRPr lang="pl-PL" sz="800" b="0" i="0" u="none" strike="noStrike">
                        <a:effectLst/>
                        <a:latin typeface="Times New Roman"/>
                      </a:endParaRPr>
                    </a:p>
                  </a:txBody>
                  <a:tcPr marL="8689" marR="8689" marT="8689" marB="0" anchor="b"/>
                </a:tc>
              </a:tr>
              <a:tr h="207168">
                <a:tc>
                  <a:txBody>
                    <a:bodyPr/>
                    <a:lstStyle/>
                    <a:p>
                      <a:pPr algn="l" fontAlgn="t"/>
                      <a:r>
                        <a:rPr lang="pl-PL" sz="1000" u="none" strike="noStrike" dirty="0">
                          <a:effectLst/>
                        </a:rPr>
                        <a:t> </a:t>
                      </a:r>
                      <a:endParaRPr lang="pl-PL" sz="1000" b="0" i="0" u="none" strike="noStrike" dirty="0">
                        <a:effectLst/>
                        <a:latin typeface="Times New Roman"/>
                      </a:endParaRPr>
                    </a:p>
                  </a:txBody>
                  <a:tcPr marL="8689" marR="8689" marT="8689" marB="0">
                    <a:solidFill>
                      <a:schemeClr val="bg2">
                        <a:lumMod val="60000"/>
                        <a:lumOff val="40000"/>
                      </a:schemeClr>
                    </a:solidFill>
                  </a:tcPr>
                </a:tc>
                <a:tc vMerge="1">
                  <a:txBody>
                    <a:bodyPr/>
                    <a:lstStyle/>
                    <a:p>
                      <a:endParaRPr lang="pl-PL"/>
                    </a:p>
                  </a:txBody>
                  <a:tcPr/>
                </a:tc>
                <a:tc>
                  <a:txBody>
                    <a:bodyPr/>
                    <a:lstStyle/>
                    <a:p>
                      <a:pPr algn="l" fontAlgn="b"/>
                      <a:endParaRPr lang="pl-PL" sz="800" b="0" i="0" u="none" strike="noStrike">
                        <a:effectLst/>
                        <a:latin typeface="Times New Roman"/>
                      </a:endParaRPr>
                    </a:p>
                  </a:txBody>
                  <a:tcPr marL="8689" marR="8689" marT="8689" marB="0" anchor="b"/>
                </a:tc>
              </a:tr>
              <a:tr h="167708">
                <a:tc>
                  <a:txBody>
                    <a:bodyPr/>
                    <a:lstStyle/>
                    <a:p>
                      <a:pPr algn="l" fontAlgn="t"/>
                      <a:r>
                        <a:rPr lang="pl-PL" sz="1000" u="none" strike="noStrike">
                          <a:effectLst/>
                        </a:rPr>
                        <a:t> </a:t>
                      </a:r>
                      <a:endParaRPr lang="pl-PL" sz="1000" b="0" i="0" u="none" strike="noStrike">
                        <a:effectLst/>
                        <a:latin typeface="Times New Roman"/>
                      </a:endParaRPr>
                    </a:p>
                  </a:txBody>
                  <a:tcPr marL="8689" marR="8689" marT="8689" marB="0">
                    <a:solidFill>
                      <a:schemeClr val="bg2">
                        <a:lumMod val="60000"/>
                        <a:lumOff val="40000"/>
                      </a:schemeClr>
                    </a:solidFill>
                  </a:tcPr>
                </a:tc>
                <a:tc>
                  <a:txBody>
                    <a:bodyPr/>
                    <a:lstStyle/>
                    <a:p>
                      <a:pPr algn="just" fontAlgn="t"/>
                      <a:endParaRPr lang="pl-PL" sz="1000" b="0" i="0" u="none" strike="noStrike" dirty="0">
                        <a:effectLst/>
                        <a:latin typeface="Times New Roman"/>
                      </a:endParaRPr>
                    </a:p>
                  </a:txBody>
                  <a:tcPr marL="8689" marR="8689" marT="8689" marB="0">
                    <a:solidFill>
                      <a:schemeClr val="bg2">
                        <a:lumMod val="60000"/>
                        <a:lumOff val="40000"/>
                      </a:schemeClr>
                    </a:solidFill>
                  </a:tcPr>
                </a:tc>
                <a:tc>
                  <a:txBody>
                    <a:bodyPr/>
                    <a:lstStyle/>
                    <a:p>
                      <a:pPr algn="l" fontAlgn="b"/>
                      <a:endParaRPr lang="pl-PL" sz="800" b="0" i="0" u="none" strike="noStrike">
                        <a:effectLst/>
                        <a:latin typeface="Times New Roman"/>
                      </a:endParaRPr>
                    </a:p>
                  </a:txBody>
                  <a:tcPr marL="8689" marR="8689" marT="8689" marB="0" anchor="b"/>
                </a:tc>
              </a:tr>
              <a:tr h="345280">
                <a:tc>
                  <a:txBody>
                    <a:bodyPr/>
                    <a:lstStyle/>
                    <a:p>
                      <a:pPr algn="l" fontAlgn="t"/>
                      <a:r>
                        <a:rPr lang="pl-PL" sz="1000" u="none" strike="noStrike">
                          <a:effectLst/>
                        </a:rPr>
                        <a:t>2.</a:t>
                      </a:r>
                      <a:endParaRPr lang="pl-PL" sz="1000" b="0" i="0" u="none" strike="noStrike">
                        <a:effectLst/>
                        <a:latin typeface="Times New Roman"/>
                      </a:endParaRPr>
                    </a:p>
                  </a:txBody>
                  <a:tcPr marL="8689" marR="8689" marT="8689" marB="0">
                    <a:solidFill>
                      <a:schemeClr val="bg2">
                        <a:lumMod val="60000"/>
                        <a:lumOff val="40000"/>
                      </a:schemeClr>
                    </a:solidFill>
                  </a:tcPr>
                </a:tc>
                <a:tc rowSpan="2">
                  <a:txBody>
                    <a:bodyPr/>
                    <a:lstStyle/>
                    <a:p>
                      <a:pPr algn="just" fontAlgn="t"/>
                      <a:r>
                        <a:rPr lang="pl-PL" sz="1000" u="none" strike="noStrike" dirty="0">
                          <a:effectLst/>
                        </a:rPr>
                        <a:t>Miejsce oznaczone adresem, pod którym osoba fizyczna wykonuje działalność gospodarczą, wpisanym do Centralnej Ewidencji i Informacji o Działalności Gospodarczej znajduje się na obszarze wiejskim objętym LSR - dotyczy osób fizycznych, które wykonują działalność gospodarczą, do której stosuje się przepisy ustawy o swobodzie działalności gospodarczej</a:t>
                      </a:r>
                      <a:r>
                        <a:rPr lang="pl-PL" sz="1000" u="none" strike="noStrike" baseline="30000" dirty="0">
                          <a:effectLst/>
                        </a:rPr>
                        <a:t>2</a:t>
                      </a:r>
                      <a:endParaRPr lang="pl-PL" sz="1000" b="0" i="0" u="none" strike="noStrike" dirty="0">
                        <a:effectLst/>
                        <a:latin typeface="Times New Roman"/>
                      </a:endParaRPr>
                    </a:p>
                  </a:txBody>
                  <a:tcPr marL="8689" marR="8689" marT="8689" marB="0">
                    <a:solidFill>
                      <a:schemeClr val="bg2">
                        <a:lumMod val="60000"/>
                        <a:lumOff val="40000"/>
                      </a:schemeClr>
                    </a:solidFill>
                  </a:tcPr>
                </a:tc>
                <a:tc>
                  <a:txBody>
                    <a:bodyPr/>
                    <a:lstStyle/>
                    <a:p>
                      <a:pPr algn="l" fontAlgn="b"/>
                      <a:endParaRPr lang="pl-PL" sz="800" b="0" i="0" u="none" strike="noStrike">
                        <a:effectLst/>
                        <a:latin typeface="Times New Roman"/>
                      </a:endParaRPr>
                    </a:p>
                  </a:txBody>
                  <a:tcPr marL="8689" marR="8689" marT="8689" marB="0" anchor="b"/>
                </a:tc>
              </a:tr>
              <a:tr h="374874">
                <a:tc>
                  <a:txBody>
                    <a:bodyPr/>
                    <a:lstStyle/>
                    <a:p>
                      <a:pPr algn="l" fontAlgn="t"/>
                      <a:r>
                        <a:rPr lang="pl-PL" sz="1000" u="none" strike="noStrike" dirty="0">
                          <a:effectLst/>
                        </a:rPr>
                        <a:t> </a:t>
                      </a:r>
                      <a:endParaRPr lang="pl-PL" sz="1000" b="0" i="0" u="none" strike="noStrike" dirty="0">
                        <a:effectLst/>
                        <a:latin typeface="Times New Roman"/>
                      </a:endParaRPr>
                    </a:p>
                  </a:txBody>
                  <a:tcPr marL="8689" marR="8689" marT="8689" marB="0">
                    <a:solidFill>
                      <a:schemeClr val="bg2">
                        <a:lumMod val="60000"/>
                        <a:lumOff val="40000"/>
                      </a:schemeClr>
                    </a:solidFill>
                  </a:tcPr>
                </a:tc>
                <a:tc vMerge="1">
                  <a:txBody>
                    <a:bodyPr/>
                    <a:lstStyle/>
                    <a:p>
                      <a:endParaRPr lang="pl-PL"/>
                    </a:p>
                  </a:txBody>
                  <a:tcPr/>
                </a:tc>
                <a:tc>
                  <a:txBody>
                    <a:bodyPr/>
                    <a:lstStyle/>
                    <a:p>
                      <a:pPr algn="l" fontAlgn="b"/>
                      <a:endParaRPr lang="pl-PL" sz="800" b="0" i="0" u="none" strike="noStrike">
                        <a:effectLst/>
                        <a:latin typeface="Times New Roman"/>
                      </a:endParaRPr>
                    </a:p>
                  </a:txBody>
                  <a:tcPr marL="8689" marR="8689" marT="8689" marB="0" anchor="b"/>
                </a:tc>
              </a:tr>
              <a:tr h="167708">
                <a:tc>
                  <a:txBody>
                    <a:bodyPr/>
                    <a:lstStyle/>
                    <a:p>
                      <a:pPr algn="l" fontAlgn="t"/>
                      <a:r>
                        <a:rPr lang="pl-PL" sz="1000" u="none" strike="noStrike">
                          <a:effectLst/>
                        </a:rPr>
                        <a:t> </a:t>
                      </a:r>
                      <a:endParaRPr lang="pl-PL" sz="1000" b="0" i="0" u="none" strike="noStrike">
                        <a:effectLst/>
                        <a:latin typeface="Times New Roman"/>
                      </a:endParaRPr>
                    </a:p>
                  </a:txBody>
                  <a:tcPr marL="8689" marR="8689" marT="8689" marB="0">
                    <a:solidFill>
                      <a:schemeClr val="bg2">
                        <a:lumMod val="60000"/>
                        <a:lumOff val="40000"/>
                      </a:schemeClr>
                    </a:solidFill>
                  </a:tcPr>
                </a:tc>
                <a:tc>
                  <a:txBody>
                    <a:bodyPr/>
                    <a:lstStyle/>
                    <a:p>
                      <a:pPr algn="just" fontAlgn="t"/>
                      <a:endParaRPr lang="pl-PL" sz="1000" b="0" i="0" u="none" strike="noStrike" dirty="0">
                        <a:effectLst/>
                        <a:latin typeface="Times New Roman"/>
                      </a:endParaRPr>
                    </a:p>
                  </a:txBody>
                  <a:tcPr marL="8689" marR="8689" marT="8689" marB="0">
                    <a:solidFill>
                      <a:schemeClr val="bg2">
                        <a:lumMod val="60000"/>
                        <a:lumOff val="40000"/>
                      </a:schemeClr>
                    </a:solidFill>
                  </a:tcPr>
                </a:tc>
                <a:tc>
                  <a:txBody>
                    <a:bodyPr/>
                    <a:lstStyle/>
                    <a:p>
                      <a:pPr algn="l" fontAlgn="b"/>
                      <a:endParaRPr lang="pl-PL" sz="800" b="0" i="0" u="none" strike="noStrike">
                        <a:effectLst/>
                        <a:latin typeface="Times New Roman"/>
                      </a:endParaRPr>
                    </a:p>
                  </a:txBody>
                  <a:tcPr marL="8689" marR="8689" marT="8689" marB="0" anchor="b"/>
                </a:tc>
              </a:tr>
              <a:tr h="345280">
                <a:tc>
                  <a:txBody>
                    <a:bodyPr/>
                    <a:lstStyle/>
                    <a:p>
                      <a:pPr algn="l" fontAlgn="t"/>
                      <a:r>
                        <a:rPr lang="pl-PL" sz="1000" u="none" strike="noStrike">
                          <a:effectLst/>
                        </a:rPr>
                        <a:t>3.</a:t>
                      </a:r>
                      <a:endParaRPr lang="pl-PL" sz="1000" b="0" i="0" u="none" strike="noStrike">
                        <a:effectLst/>
                        <a:latin typeface="Times New Roman"/>
                      </a:endParaRPr>
                    </a:p>
                  </a:txBody>
                  <a:tcPr marL="8689" marR="8689" marT="8689" marB="0">
                    <a:solidFill>
                      <a:schemeClr val="bg2">
                        <a:lumMod val="60000"/>
                        <a:lumOff val="40000"/>
                      </a:schemeClr>
                    </a:solidFill>
                  </a:tcPr>
                </a:tc>
                <a:tc rowSpan="2">
                  <a:txBody>
                    <a:bodyPr/>
                    <a:lstStyle/>
                    <a:p>
                      <a:pPr algn="just" fontAlgn="t"/>
                      <a:r>
                        <a:rPr lang="pl-PL" sz="1000" u="none" strike="noStrike" dirty="0">
                          <a:effectLst/>
                        </a:rPr>
                        <a:t>Wnioskodawca jest obywatelem państwa członkowskiego Unii Europejskiej</a:t>
                      </a:r>
                      <a:endParaRPr lang="pl-PL" sz="1000" b="0" i="0" u="none" strike="noStrike" dirty="0">
                        <a:effectLst/>
                        <a:latin typeface="Times New Roman"/>
                      </a:endParaRPr>
                    </a:p>
                  </a:txBody>
                  <a:tcPr marL="8689" marR="8689" marT="8689" marB="0">
                    <a:solidFill>
                      <a:schemeClr val="bg2">
                        <a:lumMod val="60000"/>
                        <a:lumOff val="40000"/>
                      </a:schemeClr>
                    </a:solidFill>
                  </a:tcPr>
                </a:tc>
                <a:tc>
                  <a:txBody>
                    <a:bodyPr/>
                    <a:lstStyle/>
                    <a:p>
                      <a:pPr algn="l" fontAlgn="b"/>
                      <a:endParaRPr lang="pl-PL" sz="800" b="0" i="0" u="none" strike="noStrike">
                        <a:effectLst/>
                        <a:latin typeface="Times New Roman"/>
                      </a:endParaRPr>
                    </a:p>
                  </a:txBody>
                  <a:tcPr marL="8689" marR="8689" marT="8689" marB="0" anchor="b"/>
                </a:tc>
              </a:tr>
              <a:tr h="167708">
                <a:tc>
                  <a:txBody>
                    <a:bodyPr/>
                    <a:lstStyle/>
                    <a:p>
                      <a:pPr algn="l" fontAlgn="t"/>
                      <a:r>
                        <a:rPr lang="pl-PL" sz="1000" u="none" strike="noStrike" dirty="0">
                          <a:effectLst/>
                        </a:rPr>
                        <a:t> </a:t>
                      </a:r>
                      <a:endParaRPr lang="pl-PL" sz="1000" b="0" i="0" u="none" strike="noStrike" dirty="0">
                        <a:effectLst/>
                        <a:latin typeface="Times New Roman"/>
                      </a:endParaRPr>
                    </a:p>
                  </a:txBody>
                  <a:tcPr marL="8689" marR="8689" marT="8689" marB="0">
                    <a:solidFill>
                      <a:schemeClr val="bg2">
                        <a:lumMod val="60000"/>
                        <a:lumOff val="40000"/>
                      </a:schemeClr>
                    </a:solidFill>
                  </a:tcPr>
                </a:tc>
                <a:tc vMerge="1">
                  <a:txBody>
                    <a:bodyPr/>
                    <a:lstStyle/>
                    <a:p>
                      <a:endParaRPr lang="pl-PL"/>
                    </a:p>
                  </a:txBody>
                  <a:tcPr/>
                </a:tc>
                <a:tc>
                  <a:txBody>
                    <a:bodyPr/>
                    <a:lstStyle/>
                    <a:p>
                      <a:pPr algn="l" fontAlgn="b"/>
                      <a:endParaRPr lang="pl-PL" sz="800" b="0" i="0" u="none" strike="noStrike">
                        <a:effectLst/>
                        <a:latin typeface="Times New Roman"/>
                      </a:endParaRPr>
                    </a:p>
                  </a:txBody>
                  <a:tcPr marL="8689" marR="8689" marT="8689" marB="0" anchor="b"/>
                </a:tc>
              </a:tr>
              <a:tr h="345280">
                <a:tc>
                  <a:txBody>
                    <a:bodyPr/>
                    <a:lstStyle/>
                    <a:p>
                      <a:pPr algn="l" fontAlgn="t"/>
                      <a:r>
                        <a:rPr lang="pl-PL" sz="1000" u="none" strike="noStrike">
                          <a:effectLst/>
                        </a:rPr>
                        <a:t>4.</a:t>
                      </a:r>
                      <a:endParaRPr lang="pl-PL" sz="1000" b="0" i="0" u="none" strike="noStrike">
                        <a:effectLst/>
                        <a:latin typeface="Times New Roman"/>
                      </a:endParaRPr>
                    </a:p>
                  </a:txBody>
                  <a:tcPr marL="8689" marR="8689" marT="8689" marB="0">
                    <a:solidFill>
                      <a:schemeClr val="bg2">
                        <a:lumMod val="60000"/>
                        <a:lumOff val="40000"/>
                      </a:schemeClr>
                    </a:solidFill>
                  </a:tcPr>
                </a:tc>
                <a:tc rowSpan="2">
                  <a:txBody>
                    <a:bodyPr/>
                    <a:lstStyle/>
                    <a:p>
                      <a:pPr algn="just" fontAlgn="t"/>
                      <a:r>
                        <a:rPr lang="pl-PL" sz="1000" u="none" strike="noStrike" dirty="0">
                          <a:effectLst/>
                        </a:rPr>
                        <a:t>Wnioskodawca jest pełnoletni</a:t>
                      </a:r>
                      <a:endParaRPr lang="pl-PL" sz="1000" b="0" i="0" u="none" strike="noStrike" dirty="0">
                        <a:effectLst/>
                        <a:latin typeface="Times New Roman"/>
                      </a:endParaRPr>
                    </a:p>
                  </a:txBody>
                  <a:tcPr marL="8689" marR="8689" marT="8689" marB="0">
                    <a:solidFill>
                      <a:schemeClr val="bg2">
                        <a:lumMod val="60000"/>
                        <a:lumOff val="40000"/>
                      </a:schemeClr>
                    </a:solidFill>
                  </a:tcPr>
                </a:tc>
                <a:tc>
                  <a:txBody>
                    <a:bodyPr/>
                    <a:lstStyle/>
                    <a:p>
                      <a:pPr algn="l" fontAlgn="b"/>
                      <a:endParaRPr lang="pl-PL" sz="800" b="0" i="0" u="none" strike="noStrike">
                        <a:effectLst/>
                        <a:latin typeface="Times New Roman"/>
                      </a:endParaRPr>
                    </a:p>
                  </a:txBody>
                  <a:tcPr marL="8689" marR="8689" marT="8689" marB="0" anchor="b"/>
                </a:tc>
              </a:tr>
              <a:tr h="167708">
                <a:tc>
                  <a:txBody>
                    <a:bodyPr/>
                    <a:lstStyle/>
                    <a:p>
                      <a:pPr algn="l" fontAlgn="t"/>
                      <a:r>
                        <a:rPr lang="pl-PL" sz="1000" u="none" strike="noStrike" dirty="0">
                          <a:effectLst/>
                        </a:rPr>
                        <a:t> </a:t>
                      </a:r>
                      <a:endParaRPr lang="pl-PL" sz="1000" b="0" i="0" u="none" strike="noStrike" dirty="0">
                        <a:effectLst/>
                        <a:latin typeface="Times New Roman"/>
                      </a:endParaRPr>
                    </a:p>
                  </a:txBody>
                  <a:tcPr marL="8689" marR="8689" marT="8689" marB="0">
                    <a:solidFill>
                      <a:schemeClr val="bg2">
                        <a:lumMod val="60000"/>
                        <a:lumOff val="40000"/>
                      </a:schemeClr>
                    </a:solidFill>
                  </a:tcPr>
                </a:tc>
                <a:tc vMerge="1">
                  <a:txBody>
                    <a:bodyPr/>
                    <a:lstStyle/>
                    <a:p>
                      <a:endParaRPr lang="pl-PL"/>
                    </a:p>
                  </a:txBody>
                  <a:tcPr/>
                </a:tc>
                <a:tc>
                  <a:txBody>
                    <a:bodyPr/>
                    <a:lstStyle/>
                    <a:p>
                      <a:pPr algn="l" fontAlgn="b"/>
                      <a:endParaRPr lang="pl-PL" sz="800" b="0" i="0" u="none" strike="noStrike">
                        <a:effectLst/>
                        <a:latin typeface="Times New Roman"/>
                      </a:endParaRPr>
                    </a:p>
                  </a:txBody>
                  <a:tcPr marL="8689" marR="8689" marT="8689" marB="0" anchor="b"/>
                </a:tc>
              </a:tr>
              <a:tr h="394605">
                <a:tc>
                  <a:txBody>
                    <a:bodyPr/>
                    <a:lstStyle/>
                    <a:p>
                      <a:pPr algn="l" fontAlgn="t"/>
                      <a:r>
                        <a:rPr lang="pl-PL" sz="1000" u="none" strike="noStrike">
                          <a:effectLst/>
                        </a:rPr>
                        <a:t>5.</a:t>
                      </a:r>
                      <a:endParaRPr lang="pl-PL" sz="1000" b="0" i="0" u="none" strike="noStrike">
                        <a:effectLst/>
                        <a:latin typeface="Times New Roman"/>
                      </a:endParaRPr>
                    </a:p>
                  </a:txBody>
                  <a:tcPr marL="8689" marR="8689" marT="8689" marB="0">
                    <a:solidFill>
                      <a:schemeClr val="bg2">
                        <a:lumMod val="60000"/>
                        <a:lumOff val="40000"/>
                      </a:schemeClr>
                    </a:solidFill>
                  </a:tcPr>
                </a:tc>
                <a:tc rowSpan="2">
                  <a:txBody>
                    <a:bodyPr/>
                    <a:lstStyle/>
                    <a:p>
                      <a:pPr algn="l" fontAlgn="t"/>
                      <a:r>
                        <a:rPr lang="pl-PL" sz="1000" u="none" strike="noStrike" dirty="0">
                          <a:effectLst/>
                        </a:rPr>
                        <a:t>Operacja dotyczy podejmowania działalności gospodarczej (§ 2 ust. 1 pkt 2 lit. a rozporządzenia</a:t>
                      </a:r>
                      <a:r>
                        <a:rPr lang="pl-PL" sz="1000" u="none" strike="noStrike" baseline="30000" dirty="0">
                          <a:effectLst/>
                        </a:rPr>
                        <a:t>3</a:t>
                      </a:r>
                      <a:r>
                        <a:rPr lang="pl-PL" sz="1000" u="none" strike="noStrike" dirty="0">
                          <a:effectLst/>
                        </a:rPr>
                        <a:t>), a o pomoc ubiega się wyłącznie podmiot spełniający warunki I.1,3 i 4 (§ 3 ust. 1 pkt 1 lit. a–c rozporządzenia</a:t>
                      </a:r>
                      <a:r>
                        <a:rPr lang="pl-PL" sz="1000" u="none" strike="noStrike" baseline="30000" dirty="0">
                          <a:effectLst/>
                        </a:rPr>
                        <a:t>3</a:t>
                      </a:r>
                      <a:r>
                        <a:rPr lang="pl-PL" sz="1000" u="none" strike="noStrike" dirty="0">
                          <a:effectLst/>
                        </a:rPr>
                        <a:t>)</a:t>
                      </a:r>
                      <a:endParaRPr lang="pl-PL" sz="1000" b="0" i="0" u="none" strike="noStrike" dirty="0">
                        <a:effectLst/>
                        <a:latin typeface="Times New Roman"/>
                      </a:endParaRPr>
                    </a:p>
                  </a:txBody>
                  <a:tcPr marL="8689" marR="8689" marT="8689" marB="0">
                    <a:solidFill>
                      <a:schemeClr val="bg2">
                        <a:lumMod val="60000"/>
                        <a:lumOff val="40000"/>
                      </a:schemeClr>
                    </a:solidFill>
                  </a:tcPr>
                </a:tc>
                <a:tc>
                  <a:txBody>
                    <a:bodyPr/>
                    <a:lstStyle/>
                    <a:p>
                      <a:pPr algn="l" fontAlgn="b"/>
                      <a:r>
                        <a:rPr lang="pl-PL" sz="800" u="none" strike="noStrike">
                          <a:effectLst/>
                        </a:rPr>
                        <a:t> </a:t>
                      </a:r>
                      <a:endParaRPr lang="pl-PL" sz="800" b="0" i="0" u="none" strike="noStrike">
                        <a:effectLst/>
                        <a:latin typeface="Times New Roman"/>
                      </a:endParaRPr>
                    </a:p>
                  </a:txBody>
                  <a:tcPr marL="8689" marR="8689" marT="8689" marB="0" anchor="b"/>
                </a:tc>
              </a:tr>
              <a:tr h="197302">
                <a:tc>
                  <a:txBody>
                    <a:bodyPr/>
                    <a:lstStyle/>
                    <a:p>
                      <a:pPr algn="l" fontAlgn="t"/>
                      <a:r>
                        <a:rPr lang="pl-PL" sz="900" u="none" strike="noStrike" dirty="0">
                          <a:effectLst/>
                        </a:rPr>
                        <a:t> </a:t>
                      </a:r>
                      <a:endParaRPr lang="pl-PL" sz="900" b="0" i="0" u="none" strike="noStrike" dirty="0">
                        <a:effectLst/>
                        <a:latin typeface="Times New Roman"/>
                      </a:endParaRPr>
                    </a:p>
                  </a:txBody>
                  <a:tcPr marL="8689" marR="8689" marT="8689" marB="0">
                    <a:solidFill>
                      <a:schemeClr val="bg2">
                        <a:lumMod val="60000"/>
                        <a:lumOff val="40000"/>
                      </a:schemeClr>
                    </a:solidFill>
                  </a:tcPr>
                </a:tc>
                <a:tc vMerge="1">
                  <a:txBody>
                    <a:bodyPr/>
                    <a:lstStyle/>
                    <a:p>
                      <a:endParaRPr lang="pl-PL"/>
                    </a:p>
                  </a:txBody>
                  <a:tcPr/>
                </a:tc>
                <a:tc>
                  <a:txBody>
                    <a:bodyPr/>
                    <a:lstStyle/>
                    <a:p>
                      <a:pPr algn="l" fontAlgn="b"/>
                      <a:endParaRPr lang="pl-PL" sz="800" b="0" i="0" u="none" strike="noStrike" dirty="0">
                        <a:effectLst/>
                        <a:latin typeface="Times New Roman"/>
                      </a:endParaRPr>
                    </a:p>
                  </a:txBody>
                  <a:tcPr marL="8689" marR="8689" marT="8689" marB="0" anchor="b"/>
                </a:tc>
              </a:tr>
            </a:tbl>
          </a:graphicData>
        </a:graphic>
      </p:graphicFrame>
    </p:spTree>
    <p:extLst>
      <p:ext uri="{BB962C8B-B14F-4D97-AF65-F5344CB8AC3E}">
        <p14:creationId xmlns:p14="http://schemas.microsoft.com/office/powerpoint/2010/main" val="258400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490" y="1027664"/>
            <a:ext cx="7024744" cy="313104"/>
          </a:xfrm>
        </p:spPr>
        <p:txBody>
          <a:bodyPr>
            <a:noAutofit/>
          </a:bodyPr>
          <a:lstStyle/>
          <a:p>
            <a:r>
              <a:rPr lang="pl-PL" sz="2800" dirty="0">
                <a:solidFill>
                  <a:schemeClr val="tx1"/>
                </a:solidFill>
              </a:rPr>
              <a:t>Karta PROW 2014-2020- omówienie</a:t>
            </a:r>
            <a:endParaRPr lang="pl-PL" sz="2800" dirty="0"/>
          </a:p>
        </p:txBody>
      </p:sp>
      <p:graphicFrame>
        <p:nvGraphicFramePr>
          <p:cNvPr id="4" name="Tabela 3"/>
          <p:cNvGraphicFramePr>
            <a:graphicFrameLocks noGrp="1"/>
          </p:cNvGraphicFramePr>
          <p:nvPr>
            <p:extLst>
              <p:ext uri="{D42A27DB-BD31-4B8C-83A1-F6EECF244321}">
                <p14:modId xmlns:p14="http://schemas.microsoft.com/office/powerpoint/2010/main" val="4179481342"/>
              </p:ext>
            </p:extLst>
          </p:nvPr>
        </p:nvGraphicFramePr>
        <p:xfrm>
          <a:off x="539552" y="1662019"/>
          <a:ext cx="8064896" cy="4801177"/>
        </p:xfrm>
        <a:graphic>
          <a:graphicData uri="http://schemas.openxmlformats.org/drawingml/2006/table">
            <a:tbl>
              <a:tblPr>
                <a:tableStyleId>{5C22544A-7EE6-4342-B048-85BDC9FD1C3A}</a:tableStyleId>
              </a:tblPr>
              <a:tblGrid>
                <a:gridCol w="522423"/>
                <a:gridCol w="7374549"/>
                <a:gridCol w="167924"/>
              </a:tblGrid>
              <a:tr h="231662">
                <a:tc>
                  <a:txBody>
                    <a:bodyPr/>
                    <a:lstStyle/>
                    <a:p>
                      <a:pPr algn="l" fontAlgn="t"/>
                      <a:r>
                        <a:rPr lang="pl-PL" sz="900" b="1" u="none" strike="noStrike" dirty="0">
                          <a:effectLst/>
                        </a:rPr>
                        <a:t>II. </a:t>
                      </a:r>
                      <a:endParaRPr lang="pl-PL" sz="900" b="1" i="0" u="none" strike="noStrike" dirty="0">
                        <a:effectLst/>
                        <a:latin typeface="Times New Roman"/>
                      </a:endParaRPr>
                    </a:p>
                  </a:txBody>
                  <a:tcPr marL="5260" marR="5260" marT="5260" marB="0">
                    <a:solidFill>
                      <a:schemeClr val="bg2">
                        <a:lumMod val="60000"/>
                        <a:lumOff val="40000"/>
                      </a:schemeClr>
                    </a:solidFill>
                  </a:tcPr>
                </a:tc>
                <a:tc>
                  <a:txBody>
                    <a:bodyPr/>
                    <a:lstStyle/>
                    <a:p>
                      <a:pPr algn="just" fontAlgn="t"/>
                      <a:r>
                        <a:rPr lang="pl-PL" sz="900" b="1" u="none" strike="noStrike" dirty="0">
                          <a:effectLst/>
                        </a:rPr>
                        <a:t>Wnioskodawcą jest osoba prawna</a:t>
                      </a:r>
                      <a:endParaRPr lang="pl-PL" sz="900" b="1" i="0" u="none" strike="noStrike" dirty="0">
                        <a:effectLst/>
                        <a:latin typeface="Times New Roman"/>
                      </a:endParaRPr>
                    </a:p>
                  </a:txBody>
                  <a:tcPr marL="5260" marR="5260" marT="5260" marB="0">
                    <a:solidFill>
                      <a:schemeClr val="bg2">
                        <a:lumMod val="60000"/>
                        <a:lumOff val="40000"/>
                      </a:schemeClr>
                    </a:solidFill>
                  </a:tcPr>
                </a:tc>
                <a:tc>
                  <a:txBody>
                    <a:bodyPr/>
                    <a:lstStyle/>
                    <a:p>
                      <a:pPr algn="l" fontAlgn="b"/>
                      <a:endParaRPr lang="pl-PL" sz="500" b="0" i="0" u="none" strike="noStrike">
                        <a:effectLst/>
                        <a:latin typeface="Times New Roman"/>
                      </a:endParaRPr>
                    </a:p>
                  </a:txBody>
                  <a:tcPr marL="5260" marR="5260" marT="5260" marB="0" anchor="b">
                    <a:solidFill>
                      <a:schemeClr val="bg2">
                        <a:lumMod val="60000"/>
                        <a:lumOff val="40000"/>
                      </a:schemeClr>
                    </a:solidFill>
                  </a:tcPr>
                </a:tc>
              </a:tr>
              <a:tr h="136172">
                <a:tc>
                  <a:txBody>
                    <a:bodyPr/>
                    <a:lstStyle/>
                    <a:p>
                      <a:pPr algn="l" fontAlgn="t"/>
                      <a:r>
                        <a:rPr lang="pl-PL" sz="900" u="none" strike="noStrike">
                          <a:effectLst/>
                        </a:rPr>
                        <a:t> </a:t>
                      </a:r>
                      <a:endParaRPr lang="pl-PL" sz="900" b="0" i="0" u="none" strike="noStrike">
                        <a:effectLst/>
                        <a:latin typeface="Times New Roman"/>
                      </a:endParaRPr>
                    </a:p>
                  </a:txBody>
                  <a:tcPr marL="5260" marR="5260" marT="5260" marB="0">
                    <a:solidFill>
                      <a:schemeClr val="bg2">
                        <a:lumMod val="60000"/>
                        <a:lumOff val="40000"/>
                      </a:schemeClr>
                    </a:solidFill>
                  </a:tcPr>
                </a:tc>
                <a:tc>
                  <a:txBody>
                    <a:bodyPr/>
                    <a:lstStyle/>
                    <a:p>
                      <a:pPr algn="just" fontAlgn="t"/>
                      <a:endParaRPr lang="pl-PL" sz="900" b="0" i="0" u="none" strike="noStrike" dirty="0">
                        <a:effectLst/>
                        <a:latin typeface="Times New Roman"/>
                      </a:endParaRPr>
                    </a:p>
                  </a:txBody>
                  <a:tcPr marL="5260" marR="5260" marT="5260" marB="0">
                    <a:solidFill>
                      <a:schemeClr val="bg2">
                        <a:lumMod val="60000"/>
                        <a:lumOff val="40000"/>
                      </a:schemeClr>
                    </a:solidFill>
                  </a:tcPr>
                </a:tc>
                <a:tc>
                  <a:txBody>
                    <a:bodyPr/>
                    <a:lstStyle/>
                    <a:p>
                      <a:pPr algn="l" fontAlgn="b"/>
                      <a:endParaRPr lang="pl-PL" sz="500" b="0" i="0" u="none" strike="noStrike">
                        <a:effectLst/>
                        <a:latin typeface="Times New Roman"/>
                      </a:endParaRPr>
                    </a:p>
                  </a:txBody>
                  <a:tcPr marL="5260" marR="5260" marT="5260" marB="0" anchor="b">
                    <a:solidFill>
                      <a:schemeClr val="bg2">
                        <a:lumMod val="60000"/>
                        <a:lumOff val="40000"/>
                      </a:schemeClr>
                    </a:solidFill>
                  </a:tcPr>
                </a:tc>
              </a:tr>
              <a:tr h="231662">
                <a:tc>
                  <a:txBody>
                    <a:bodyPr/>
                    <a:lstStyle/>
                    <a:p>
                      <a:pPr algn="l" fontAlgn="t"/>
                      <a:r>
                        <a:rPr lang="pl-PL" sz="900" u="none" strike="noStrike">
                          <a:effectLst/>
                        </a:rPr>
                        <a:t>1.</a:t>
                      </a:r>
                      <a:endParaRPr lang="pl-PL" sz="900" b="0" i="0" u="none" strike="noStrike">
                        <a:effectLst/>
                        <a:latin typeface="Times New Roman"/>
                      </a:endParaRPr>
                    </a:p>
                  </a:txBody>
                  <a:tcPr marL="5260" marR="5260" marT="5260" marB="0">
                    <a:solidFill>
                      <a:schemeClr val="bg2">
                        <a:lumMod val="60000"/>
                        <a:lumOff val="40000"/>
                      </a:schemeClr>
                    </a:solidFill>
                  </a:tcPr>
                </a:tc>
                <a:tc rowSpan="2">
                  <a:txBody>
                    <a:bodyPr/>
                    <a:lstStyle/>
                    <a:p>
                      <a:pPr algn="just" fontAlgn="t"/>
                      <a:r>
                        <a:rPr lang="pl-PL" sz="900" u="none" strike="noStrike" dirty="0">
                          <a:effectLst/>
                        </a:rPr>
                        <a:t>Siedziba / oddział osoby prawnej, znajduje się  na obszarze wiejskim objętym LSR (nie dotyczy gmin, których </a:t>
                      </a:r>
                      <a:r>
                        <a:rPr lang="pl-PL" sz="900" u="none" strike="noStrike" dirty="0" err="1">
                          <a:effectLst/>
                        </a:rPr>
                        <a:t>obszr</a:t>
                      </a:r>
                      <a:r>
                        <a:rPr lang="pl-PL" sz="900" u="none" strike="noStrike" dirty="0">
                          <a:effectLst/>
                        </a:rPr>
                        <a:t> wiejski jest objęty LSR, w ramach której zamierza realizować operację, lecz siedziba znajduje się poza </a:t>
                      </a:r>
                      <a:r>
                        <a:rPr lang="pl-PL" sz="900" u="none" strike="noStrike" dirty="0" err="1">
                          <a:effectLst/>
                        </a:rPr>
                        <a:t>obszrem</a:t>
                      </a:r>
                      <a:r>
                        <a:rPr lang="pl-PL" sz="900" u="none" strike="noStrike" dirty="0">
                          <a:effectLst/>
                        </a:rPr>
                        <a:t> objętym LSR, a także nie dotyczy powiatów, jeżeli przynajmniej jedna z gmin wchodzących w skład tego powiatu spełnia powyższy warunek dotyczący gmin) </a:t>
                      </a:r>
                      <a:endParaRPr lang="pl-PL" sz="900" b="0" i="0" u="none" strike="noStrike" dirty="0">
                        <a:effectLst/>
                        <a:latin typeface="Times New Roman"/>
                      </a:endParaRPr>
                    </a:p>
                  </a:txBody>
                  <a:tcPr marL="5260" marR="5260" marT="5260" marB="0">
                    <a:solidFill>
                      <a:schemeClr val="bg2">
                        <a:lumMod val="60000"/>
                        <a:lumOff val="40000"/>
                      </a:schemeClr>
                    </a:solidFill>
                  </a:tcPr>
                </a:tc>
                <a:tc>
                  <a:txBody>
                    <a:bodyPr/>
                    <a:lstStyle/>
                    <a:p>
                      <a:pPr algn="l" fontAlgn="b"/>
                      <a:endParaRPr lang="pl-PL" sz="500" b="0" i="0" u="none" strike="noStrike">
                        <a:effectLst/>
                        <a:latin typeface="Times New Roman"/>
                      </a:endParaRPr>
                    </a:p>
                  </a:txBody>
                  <a:tcPr marL="5260" marR="5260" marT="5260" marB="0" anchor="b">
                    <a:solidFill>
                      <a:schemeClr val="bg2">
                        <a:lumMod val="60000"/>
                        <a:lumOff val="40000"/>
                      </a:schemeClr>
                    </a:solidFill>
                  </a:tcPr>
                </a:tc>
              </a:tr>
              <a:tr h="304470">
                <a:tc>
                  <a:txBody>
                    <a:bodyPr/>
                    <a:lstStyle/>
                    <a:p>
                      <a:pPr algn="l" fontAlgn="t"/>
                      <a:r>
                        <a:rPr lang="pl-PL" sz="900" u="none" strike="noStrike">
                          <a:effectLst/>
                        </a:rPr>
                        <a:t> </a:t>
                      </a:r>
                      <a:endParaRPr lang="pl-PL" sz="900" b="0" i="0" u="none" strike="noStrike">
                        <a:effectLst/>
                        <a:latin typeface="Times New Roman"/>
                      </a:endParaRPr>
                    </a:p>
                  </a:txBody>
                  <a:tcPr marL="5260" marR="5260" marT="5260" marB="0">
                    <a:solidFill>
                      <a:schemeClr val="bg2">
                        <a:lumMod val="60000"/>
                        <a:lumOff val="40000"/>
                      </a:schemeClr>
                    </a:solidFill>
                  </a:tcPr>
                </a:tc>
                <a:tc vMerge="1">
                  <a:txBody>
                    <a:bodyPr/>
                    <a:lstStyle/>
                    <a:p>
                      <a:endParaRPr lang="pl-PL"/>
                    </a:p>
                  </a:txBody>
                  <a:tcPr/>
                </a:tc>
                <a:tc>
                  <a:txBody>
                    <a:bodyPr/>
                    <a:lstStyle/>
                    <a:p>
                      <a:pPr algn="l" fontAlgn="b"/>
                      <a:endParaRPr lang="pl-PL" sz="500" b="0" i="0" u="none" strike="noStrike">
                        <a:effectLst/>
                        <a:latin typeface="Times New Roman"/>
                      </a:endParaRPr>
                    </a:p>
                  </a:txBody>
                  <a:tcPr marL="5260" marR="5260" marT="5260" marB="0" anchor="b">
                    <a:solidFill>
                      <a:schemeClr val="bg2">
                        <a:lumMod val="60000"/>
                        <a:lumOff val="40000"/>
                      </a:schemeClr>
                    </a:solidFill>
                  </a:tcPr>
                </a:tc>
              </a:tr>
              <a:tr h="136172">
                <a:tc>
                  <a:txBody>
                    <a:bodyPr/>
                    <a:lstStyle/>
                    <a:p>
                      <a:pPr algn="l" fontAlgn="t"/>
                      <a:r>
                        <a:rPr lang="pl-PL" sz="900" u="none" strike="noStrike">
                          <a:effectLst/>
                        </a:rPr>
                        <a:t> </a:t>
                      </a:r>
                      <a:endParaRPr lang="pl-PL" sz="900" b="0" i="0" u="none" strike="noStrike">
                        <a:effectLst/>
                        <a:latin typeface="Times New Roman"/>
                      </a:endParaRPr>
                    </a:p>
                  </a:txBody>
                  <a:tcPr marL="5260" marR="5260" marT="5260" marB="0">
                    <a:solidFill>
                      <a:schemeClr val="bg2">
                        <a:lumMod val="60000"/>
                        <a:lumOff val="40000"/>
                      </a:schemeClr>
                    </a:solidFill>
                  </a:tcPr>
                </a:tc>
                <a:tc>
                  <a:txBody>
                    <a:bodyPr/>
                    <a:lstStyle/>
                    <a:p>
                      <a:pPr algn="just" fontAlgn="t"/>
                      <a:endParaRPr lang="pl-PL" sz="900" b="0" i="0" u="none" strike="noStrike">
                        <a:effectLst/>
                        <a:latin typeface="Times New Roman"/>
                      </a:endParaRPr>
                    </a:p>
                  </a:txBody>
                  <a:tcPr marL="5260" marR="5260" marT="5260" marB="0">
                    <a:solidFill>
                      <a:schemeClr val="bg2">
                        <a:lumMod val="60000"/>
                        <a:lumOff val="40000"/>
                      </a:schemeClr>
                    </a:solidFill>
                  </a:tcPr>
                </a:tc>
                <a:tc>
                  <a:txBody>
                    <a:bodyPr/>
                    <a:lstStyle/>
                    <a:p>
                      <a:pPr algn="l" fontAlgn="b"/>
                      <a:endParaRPr lang="pl-PL" sz="500" b="0" i="0" u="none" strike="noStrike">
                        <a:effectLst/>
                        <a:latin typeface="Times New Roman"/>
                      </a:endParaRPr>
                    </a:p>
                  </a:txBody>
                  <a:tcPr marL="5260" marR="5260" marT="5260" marB="0" anchor="b">
                    <a:solidFill>
                      <a:schemeClr val="bg2">
                        <a:lumMod val="60000"/>
                        <a:lumOff val="40000"/>
                      </a:schemeClr>
                    </a:solidFill>
                  </a:tcPr>
                </a:tc>
              </a:tr>
              <a:tr h="231662">
                <a:tc>
                  <a:txBody>
                    <a:bodyPr/>
                    <a:lstStyle/>
                    <a:p>
                      <a:pPr algn="l" fontAlgn="t"/>
                      <a:r>
                        <a:rPr lang="pl-PL" sz="900" u="none" strike="noStrike">
                          <a:effectLst/>
                        </a:rPr>
                        <a:t>2.</a:t>
                      </a:r>
                      <a:endParaRPr lang="pl-PL" sz="900" b="0" i="0" u="none" strike="noStrike">
                        <a:effectLst/>
                        <a:latin typeface="Times New Roman"/>
                      </a:endParaRPr>
                    </a:p>
                  </a:txBody>
                  <a:tcPr marL="5260" marR="5260" marT="5260" marB="0">
                    <a:solidFill>
                      <a:schemeClr val="bg2">
                        <a:lumMod val="60000"/>
                        <a:lumOff val="40000"/>
                      </a:schemeClr>
                    </a:solidFill>
                  </a:tcPr>
                </a:tc>
                <a:tc>
                  <a:txBody>
                    <a:bodyPr/>
                    <a:lstStyle/>
                    <a:p>
                      <a:pPr algn="just" fontAlgn="t"/>
                      <a:r>
                        <a:rPr lang="pl-PL" sz="900" u="none" strike="noStrike" dirty="0">
                          <a:effectLst/>
                        </a:rPr>
                        <a:t>Wnioskodawcą jest inny podmiot niż Województwo</a:t>
                      </a:r>
                      <a:endParaRPr lang="pl-PL" sz="900" b="0" i="0" u="none" strike="noStrike" dirty="0">
                        <a:effectLst/>
                        <a:latin typeface="Times New Roman"/>
                      </a:endParaRPr>
                    </a:p>
                  </a:txBody>
                  <a:tcPr marL="5260" marR="5260" marT="5260" marB="0">
                    <a:solidFill>
                      <a:schemeClr val="bg2">
                        <a:lumMod val="60000"/>
                        <a:lumOff val="40000"/>
                      </a:schemeClr>
                    </a:solidFill>
                  </a:tcPr>
                </a:tc>
                <a:tc>
                  <a:txBody>
                    <a:bodyPr/>
                    <a:lstStyle/>
                    <a:p>
                      <a:pPr algn="l" fontAlgn="b"/>
                      <a:endParaRPr lang="pl-PL" sz="500" b="0" i="0" u="none" strike="noStrike">
                        <a:effectLst/>
                        <a:latin typeface="Times New Roman"/>
                      </a:endParaRPr>
                    </a:p>
                  </a:txBody>
                  <a:tcPr marL="5260" marR="5260" marT="5260" marB="0" anchor="b">
                    <a:solidFill>
                      <a:schemeClr val="bg2">
                        <a:lumMod val="60000"/>
                        <a:lumOff val="40000"/>
                      </a:schemeClr>
                    </a:solidFill>
                  </a:tcPr>
                </a:tc>
              </a:tr>
              <a:tr h="136172">
                <a:tc>
                  <a:txBody>
                    <a:bodyPr/>
                    <a:lstStyle/>
                    <a:p>
                      <a:pPr algn="l" fontAlgn="t"/>
                      <a:r>
                        <a:rPr lang="pl-PL" sz="900" u="none" strike="noStrike">
                          <a:effectLst/>
                        </a:rPr>
                        <a:t> </a:t>
                      </a:r>
                      <a:endParaRPr lang="pl-PL" sz="900" b="0" i="0" u="none" strike="noStrike">
                        <a:effectLst/>
                        <a:latin typeface="Times New Roman"/>
                      </a:endParaRPr>
                    </a:p>
                  </a:txBody>
                  <a:tcPr marL="5260" marR="5260" marT="5260" marB="0">
                    <a:solidFill>
                      <a:schemeClr val="bg2">
                        <a:lumMod val="60000"/>
                        <a:lumOff val="40000"/>
                      </a:schemeClr>
                    </a:solidFill>
                  </a:tcPr>
                </a:tc>
                <a:tc>
                  <a:txBody>
                    <a:bodyPr/>
                    <a:lstStyle/>
                    <a:p>
                      <a:pPr algn="just" fontAlgn="t"/>
                      <a:r>
                        <a:rPr lang="pl-PL" sz="900" u="none" strike="noStrike">
                          <a:effectLst/>
                        </a:rPr>
                        <a:t> </a:t>
                      </a:r>
                      <a:endParaRPr lang="pl-PL" sz="900" b="0" i="0" u="none" strike="noStrike">
                        <a:effectLst/>
                        <a:latin typeface="Times New Roman"/>
                      </a:endParaRPr>
                    </a:p>
                  </a:txBody>
                  <a:tcPr marL="5260" marR="5260" marT="5260" marB="0">
                    <a:solidFill>
                      <a:schemeClr val="bg2">
                        <a:lumMod val="60000"/>
                        <a:lumOff val="40000"/>
                      </a:schemeClr>
                    </a:solidFill>
                  </a:tcPr>
                </a:tc>
                <a:tc>
                  <a:txBody>
                    <a:bodyPr/>
                    <a:lstStyle/>
                    <a:p>
                      <a:pPr algn="l" fontAlgn="b"/>
                      <a:r>
                        <a:rPr lang="pl-PL" sz="500" u="none" strike="noStrike">
                          <a:effectLst/>
                        </a:rPr>
                        <a:t> </a:t>
                      </a:r>
                      <a:endParaRPr lang="pl-PL" sz="500" b="0" i="0" u="none" strike="noStrike">
                        <a:effectLst/>
                        <a:latin typeface="Times New Roman"/>
                      </a:endParaRPr>
                    </a:p>
                  </a:txBody>
                  <a:tcPr marL="5260" marR="5260" marT="5260" marB="0" anchor="b">
                    <a:solidFill>
                      <a:schemeClr val="bg2">
                        <a:lumMod val="60000"/>
                        <a:lumOff val="40000"/>
                      </a:schemeClr>
                    </a:solidFill>
                  </a:tcPr>
                </a:tc>
              </a:tr>
              <a:tr h="238281">
                <a:tc>
                  <a:txBody>
                    <a:bodyPr/>
                    <a:lstStyle/>
                    <a:p>
                      <a:pPr algn="l" fontAlgn="t"/>
                      <a:r>
                        <a:rPr lang="pl-PL" sz="900" u="none" strike="noStrike">
                          <a:effectLst/>
                        </a:rPr>
                        <a:t>3.</a:t>
                      </a:r>
                      <a:endParaRPr lang="pl-PL" sz="900" b="0" i="0" u="none" strike="noStrike">
                        <a:effectLst/>
                        <a:latin typeface="Times New Roman"/>
                      </a:endParaRPr>
                    </a:p>
                  </a:txBody>
                  <a:tcPr marL="5260" marR="5260" marT="5260" marB="0">
                    <a:solidFill>
                      <a:schemeClr val="bg2">
                        <a:lumMod val="60000"/>
                        <a:lumOff val="40000"/>
                      </a:schemeClr>
                    </a:solidFill>
                  </a:tcPr>
                </a:tc>
                <a:tc>
                  <a:txBody>
                    <a:bodyPr/>
                    <a:lstStyle/>
                    <a:p>
                      <a:pPr algn="just" fontAlgn="t"/>
                      <a:r>
                        <a:rPr lang="pl-PL" sz="900" u="none" strike="noStrike" dirty="0">
                          <a:effectLst/>
                        </a:rPr>
                        <a:t>Wnioskodawcą jest LGD (nie stosuje się warunku z pkt. II.1.)</a:t>
                      </a:r>
                      <a:endParaRPr lang="pl-PL" sz="900" b="0" i="0" u="none" strike="noStrike" dirty="0">
                        <a:effectLst/>
                        <a:latin typeface="Times New Roman"/>
                      </a:endParaRPr>
                    </a:p>
                  </a:txBody>
                  <a:tcPr marL="5260" marR="5260" marT="5260" marB="0">
                    <a:solidFill>
                      <a:schemeClr val="bg2">
                        <a:lumMod val="60000"/>
                        <a:lumOff val="40000"/>
                      </a:schemeClr>
                    </a:solidFill>
                  </a:tcPr>
                </a:tc>
                <a:tc>
                  <a:txBody>
                    <a:bodyPr/>
                    <a:lstStyle/>
                    <a:p>
                      <a:pPr algn="l" fontAlgn="b"/>
                      <a:r>
                        <a:rPr lang="pl-PL" sz="500" u="none" strike="noStrike">
                          <a:effectLst/>
                        </a:rPr>
                        <a:t> </a:t>
                      </a:r>
                      <a:endParaRPr lang="pl-PL" sz="500" b="0" i="0" u="none" strike="noStrike">
                        <a:solidFill>
                          <a:srgbClr val="FF0000"/>
                        </a:solidFill>
                        <a:effectLst/>
                        <a:latin typeface="Times New Roman"/>
                      </a:endParaRPr>
                    </a:p>
                  </a:txBody>
                  <a:tcPr marL="5260" marR="5260" marT="5260" marB="0" anchor="b">
                    <a:solidFill>
                      <a:schemeClr val="bg2">
                        <a:lumMod val="60000"/>
                        <a:lumOff val="40000"/>
                      </a:schemeClr>
                    </a:solidFill>
                  </a:tcPr>
                </a:tc>
              </a:tr>
              <a:tr h="136172">
                <a:tc>
                  <a:txBody>
                    <a:bodyPr/>
                    <a:lstStyle/>
                    <a:p>
                      <a:pPr algn="l" fontAlgn="t"/>
                      <a:r>
                        <a:rPr lang="pl-PL" sz="900" u="none" strike="noStrike">
                          <a:effectLst/>
                        </a:rPr>
                        <a:t> </a:t>
                      </a:r>
                      <a:endParaRPr lang="pl-PL" sz="900" b="0" i="0" u="none" strike="noStrike">
                        <a:solidFill>
                          <a:srgbClr val="FF0000"/>
                        </a:solidFill>
                        <a:effectLst/>
                        <a:latin typeface="Times New Roman"/>
                      </a:endParaRPr>
                    </a:p>
                  </a:txBody>
                  <a:tcPr marL="5260" marR="5260" marT="5260" marB="0">
                    <a:solidFill>
                      <a:schemeClr val="bg2">
                        <a:lumMod val="60000"/>
                        <a:lumOff val="40000"/>
                      </a:schemeClr>
                    </a:solidFill>
                  </a:tcPr>
                </a:tc>
                <a:tc>
                  <a:txBody>
                    <a:bodyPr/>
                    <a:lstStyle/>
                    <a:p>
                      <a:pPr algn="just" fontAlgn="t"/>
                      <a:r>
                        <a:rPr lang="pl-PL" sz="900" u="none" strike="noStrike">
                          <a:effectLst/>
                        </a:rPr>
                        <a:t> </a:t>
                      </a:r>
                      <a:endParaRPr lang="pl-PL" sz="900" b="0" i="0" u="none" strike="noStrike">
                        <a:solidFill>
                          <a:srgbClr val="FF0000"/>
                        </a:solidFill>
                        <a:effectLst/>
                        <a:latin typeface="Times New Roman"/>
                      </a:endParaRPr>
                    </a:p>
                  </a:txBody>
                  <a:tcPr marL="5260" marR="5260" marT="5260" marB="0">
                    <a:solidFill>
                      <a:schemeClr val="bg2">
                        <a:lumMod val="60000"/>
                        <a:lumOff val="40000"/>
                      </a:schemeClr>
                    </a:solidFill>
                  </a:tcPr>
                </a:tc>
                <a:tc>
                  <a:txBody>
                    <a:bodyPr/>
                    <a:lstStyle/>
                    <a:p>
                      <a:pPr algn="l" fontAlgn="b"/>
                      <a:r>
                        <a:rPr lang="pl-PL" sz="500" u="none" strike="noStrike">
                          <a:effectLst/>
                        </a:rPr>
                        <a:t> </a:t>
                      </a:r>
                      <a:endParaRPr lang="pl-PL" sz="500" b="0" i="0" u="none" strike="noStrike">
                        <a:solidFill>
                          <a:srgbClr val="FF0000"/>
                        </a:solidFill>
                        <a:effectLst/>
                        <a:latin typeface="Times New Roman"/>
                      </a:endParaRPr>
                    </a:p>
                  </a:txBody>
                  <a:tcPr marL="5260" marR="5260" marT="5260" marB="0" anchor="b">
                    <a:solidFill>
                      <a:schemeClr val="bg2">
                        <a:lumMod val="60000"/>
                        <a:lumOff val="40000"/>
                      </a:schemeClr>
                    </a:solidFill>
                  </a:tcPr>
                </a:tc>
              </a:tr>
              <a:tr h="231662">
                <a:tc>
                  <a:txBody>
                    <a:bodyPr/>
                    <a:lstStyle/>
                    <a:p>
                      <a:pPr algn="l" fontAlgn="t"/>
                      <a:r>
                        <a:rPr lang="pl-PL" sz="900" b="1" u="none" strike="noStrike">
                          <a:effectLst/>
                        </a:rPr>
                        <a:t>III. </a:t>
                      </a:r>
                      <a:endParaRPr lang="pl-PL" sz="900" b="1" i="0" u="none" strike="noStrike">
                        <a:effectLst/>
                        <a:latin typeface="Times New Roman"/>
                      </a:endParaRPr>
                    </a:p>
                  </a:txBody>
                  <a:tcPr marL="5260" marR="5260" marT="5260" marB="0">
                    <a:solidFill>
                      <a:schemeClr val="bg2">
                        <a:lumMod val="60000"/>
                        <a:lumOff val="40000"/>
                      </a:schemeClr>
                    </a:solidFill>
                  </a:tcPr>
                </a:tc>
                <a:tc rowSpan="2">
                  <a:txBody>
                    <a:bodyPr/>
                    <a:lstStyle/>
                    <a:p>
                      <a:pPr algn="just" fontAlgn="t"/>
                      <a:r>
                        <a:rPr lang="pl-PL" sz="900" b="1" u="none" strike="noStrike" dirty="0">
                          <a:effectLst/>
                        </a:rPr>
                        <a:t>Wnioskodawcą jest jednostka organizacyjna nieposiadająca osobowości prawnej, której ustawa przyznaje zdolność prawną</a:t>
                      </a:r>
                      <a:endParaRPr lang="pl-PL" sz="900" b="1" i="0" u="none" strike="noStrike" dirty="0">
                        <a:effectLst/>
                        <a:latin typeface="Times New Roman"/>
                      </a:endParaRPr>
                    </a:p>
                  </a:txBody>
                  <a:tcPr marL="5260" marR="5260" marT="5260" marB="0">
                    <a:solidFill>
                      <a:schemeClr val="bg2">
                        <a:lumMod val="60000"/>
                        <a:lumOff val="40000"/>
                      </a:schemeClr>
                    </a:solidFill>
                  </a:tcPr>
                </a:tc>
                <a:tc>
                  <a:txBody>
                    <a:bodyPr/>
                    <a:lstStyle/>
                    <a:p>
                      <a:pPr algn="l" fontAlgn="b"/>
                      <a:r>
                        <a:rPr lang="pl-PL" sz="500" u="none" strike="noStrike">
                          <a:effectLst/>
                        </a:rPr>
                        <a:t> </a:t>
                      </a:r>
                      <a:endParaRPr lang="pl-PL" sz="500" b="0" i="0" u="none" strike="noStrike">
                        <a:effectLst/>
                        <a:latin typeface="Times New Roman"/>
                      </a:endParaRPr>
                    </a:p>
                  </a:txBody>
                  <a:tcPr marL="5260" marR="5260" marT="5260" marB="0" anchor="b">
                    <a:solidFill>
                      <a:schemeClr val="bg2">
                        <a:lumMod val="60000"/>
                        <a:lumOff val="40000"/>
                      </a:schemeClr>
                    </a:solidFill>
                  </a:tcPr>
                </a:tc>
              </a:tr>
              <a:tr h="136172">
                <a:tc>
                  <a:txBody>
                    <a:bodyPr/>
                    <a:lstStyle/>
                    <a:p>
                      <a:pPr algn="l" fontAlgn="t"/>
                      <a:r>
                        <a:rPr lang="pl-PL" sz="900" u="none" strike="noStrike">
                          <a:effectLst/>
                        </a:rPr>
                        <a:t> </a:t>
                      </a:r>
                      <a:endParaRPr lang="pl-PL" sz="900" b="0" i="0" u="none" strike="noStrike">
                        <a:effectLst/>
                        <a:latin typeface="Times New Roman"/>
                      </a:endParaRPr>
                    </a:p>
                  </a:txBody>
                  <a:tcPr marL="5260" marR="5260" marT="5260" marB="0">
                    <a:solidFill>
                      <a:schemeClr val="bg2">
                        <a:lumMod val="60000"/>
                        <a:lumOff val="40000"/>
                      </a:schemeClr>
                    </a:solidFill>
                  </a:tcPr>
                </a:tc>
                <a:tc vMerge="1">
                  <a:txBody>
                    <a:bodyPr/>
                    <a:lstStyle/>
                    <a:p>
                      <a:endParaRPr lang="pl-PL"/>
                    </a:p>
                  </a:txBody>
                  <a:tcPr/>
                </a:tc>
                <a:tc>
                  <a:txBody>
                    <a:bodyPr/>
                    <a:lstStyle/>
                    <a:p>
                      <a:pPr algn="l" fontAlgn="b"/>
                      <a:r>
                        <a:rPr lang="pl-PL" sz="500" u="none" strike="noStrike">
                          <a:effectLst/>
                        </a:rPr>
                        <a:t> </a:t>
                      </a:r>
                      <a:endParaRPr lang="pl-PL" sz="500" b="0" i="0" u="none" strike="noStrike">
                        <a:effectLst/>
                        <a:latin typeface="Times New Roman"/>
                      </a:endParaRPr>
                    </a:p>
                  </a:txBody>
                  <a:tcPr marL="5260" marR="5260" marT="5260" marB="0" anchor="b">
                    <a:solidFill>
                      <a:schemeClr val="bg2">
                        <a:lumMod val="60000"/>
                        <a:lumOff val="40000"/>
                      </a:schemeClr>
                    </a:solidFill>
                  </a:tcPr>
                </a:tc>
              </a:tr>
              <a:tr h="267315">
                <a:tc>
                  <a:txBody>
                    <a:bodyPr/>
                    <a:lstStyle/>
                    <a:p>
                      <a:pPr algn="l" fontAlgn="t"/>
                      <a:r>
                        <a:rPr lang="pl-PL" sz="900" u="none" strike="noStrike">
                          <a:effectLst/>
                        </a:rPr>
                        <a:t>1.</a:t>
                      </a:r>
                      <a:endParaRPr lang="pl-PL" sz="900" b="0" i="0" u="none" strike="noStrike">
                        <a:effectLst/>
                        <a:latin typeface="Times New Roman"/>
                      </a:endParaRPr>
                    </a:p>
                  </a:txBody>
                  <a:tcPr marL="5260" marR="5260" marT="5260" marB="0">
                    <a:solidFill>
                      <a:schemeClr val="bg2">
                        <a:lumMod val="60000"/>
                        <a:lumOff val="40000"/>
                      </a:schemeClr>
                    </a:solidFill>
                  </a:tcPr>
                </a:tc>
                <a:tc>
                  <a:txBody>
                    <a:bodyPr/>
                    <a:lstStyle/>
                    <a:p>
                      <a:pPr algn="just" fontAlgn="t"/>
                      <a:r>
                        <a:rPr lang="pl-PL" sz="900" u="none" strike="noStrike">
                          <a:effectLst/>
                        </a:rPr>
                        <a:t>Siedziba / oddział jednostki organizacyjnej nieposiadającej osobowości prawnej, której ustawa przyznaje zdolność prawną, znajduje się na obszarze wiejskim objętym LSR</a:t>
                      </a:r>
                      <a:endParaRPr lang="pl-PL" sz="900" b="0" i="0" u="none" strike="noStrike">
                        <a:effectLst/>
                        <a:latin typeface="Times New Roman"/>
                      </a:endParaRPr>
                    </a:p>
                  </a:txBody>
                  <a:tcPr marL="5260" marR="5260" marT="5260" marB="0">
                    <a:solidFill>
                      <a:schemeClr val="bg2">
                        <a:lumMod val="60000"/>
                        <a:lumOff val="40000"/>
                      </a:schemeClr>
                    </a:solidFill>
                  </a:tcPr>
                </a:tc>
                <a:tc>
                  <a:txBody>
                    <a:bodyPr/>
                    <a:lstStyle/>
                    <a:p>
                      <a:pPr algn="l" fontAlgn="b"/>
                      <a:r>
                        <a:rPr lang="pl-PL" sz="500" u="none" strike="noStrike">
                          <a:effectLst/>
                        </a:rPr>
                        <a:t> </a:t>
                      </a:r>
                      <a:endParaRPr lang="pl-PL" sz="500" b="0" i="0" u="none" strike="noStrike">
                        <a:effectLst/>
                        <a:latin typeface="Times New Roman"/>
                      </a:endParaRPr>
                    </a:p>
                  </a:txBody>
                  <a:tcPr marL="5260" marR="5260" marT="5260" marB="0" anchor="b">
                    <a:solidFill>
                      <a:schemeClr val="bg2">
                        <a:lumMod val="60000"/>
                        <a:lumOff val="40000"/>
                      </a:schemeClr>
                    </a:solidFill>
                  </a:tcPr>
                </a:tc>
              </a:tr>
              <a:tr h="136172">
                <a:tc>
                  <a:txBody>
                    <a:bodyPr/>
                    <a:lstStyle/>
                    <a:p>
                      <a:pPr algn="l" fontAlgn="t"/>
                      <a:r>
                        <a:rPr lang="pl-PL" sz="900" u="none" strike="noStrike">
                          <a:effectLst/>
                        </a:rPr>
                        <a:t> </a:t>
                      </a:r>
                      <a:endParaRPr lang="pl-PL" sz="900" b="0" i="0" u="none" strike="noStrike">
                        <a:effectLst/>
                        <a:latin typeface="Times New Roman"/>
                      </a:endParaRPr>
                    </a:p>
                  </a:txBody>
                  <a:tcPr marL="5260" marR="5260" marT="5260" marB="0">
                    <a:solidFill>
                      <a:schemeClr val="bg2">
                        <a:lumMod val="60000"/>
                        <a:lumOff val="40000"/>
                      </a:schemeClr>
                    </a:solidFill>
                  </a:tcPr>
                </a:tc>
                <a:tc>
                  <a:txBody>
                    <a:bodyPr/>
                    <a:lstStyle/>
                    <a:p>
                      <a:pPr algn="just" fontAlgn="t"/>
                      <a:r>
                        <a:rPr lang="pl-PL" sz="900" u="none" strike="noStrike">
                          <a:effectLst/>
                        </a:rPr>
                        <a:t> </a:t>
                      </a:r>
                      <a:endParaRPr lang="pl-PL" sz="900" b="0" i="0" u="none" strike="noStrike">
                        <a:effectLst/>
                        <a:latin typeface="Times New Roman"/>
                      </a:endParaRPr>
                    </a:p>
                  </a:txBody>
                  <a:tcPr marL="5260" marR="5260" marT="5260" marB="0">
                    <a:solidFill>
                      <a:schemeClr val="bg2">
                        <a:lumMod val="60000"/>
                        <a:lumOff val="40000"/>
                      </a:schemeClr>
                    </a:solidFill>
                  </a:tcPr>
                </a:tc>
                <a:tc>
                  <a:txBody>
                    <a:bodyPr/>
                    <a:lstStyle/>
                    <a:p>
                      <a:pPr algn="l" fontAlgn="b"/>
                      <a:r>
                        <a:rPr lang="pl-PL" sz="500" u="none" strike="noStrike">
                          <a:effectLst/>
                        </a:rPr>
                        <a:t> </a:t>
                      </a:r>
                      <a:endParaRPr lang="pl-PL" sz="500" b="0" i="0" u="none" strike="noStrike">
                        <a:effectLst/>
                        <a:latin typeface="Times New Roman"/>
                      </a:endParaRPr>
                    </a:p>
                  </a:txBody>
                  <a:tcPr marL="5260" marR="5260" marT="5260" marB="0" anchor="b">
                    <a:solidFill>
                      <a:schemeClr val="bg2">
                        <a:lumMod val="60000"/>
                        <a:lumOff val="40000"/>
                      </a:schemeClr>
                    </a:solidFill>
                  </a:tcPr>
                </a:tc>
              </a:tr>
              <a:tr h="231662">
                <a:tc>
                  <a:txBody>
                    <a:bodyPr/>
                    <a:lstStyle/>
                    <a:p>
                      <a:pPr algn="l" fontAlgn="t"/>
                      <a:r>
                        <a:rPr lang="pl-PL" sz="900" b="1" u="none" strike="noStrike">
                          <a:effectLst/>
                        </a:rPr>
                        <a:t>IV.</a:t>
                      </a:r>
                      <a:endParaRPr lang="pl-PL" sz="900" b="1" i="0" u="none" strike="noStrike">
                        <a:effectLst/>
                        <a:latin typeface="Times New Roman"/>
                      </a:endParaRPr>
                    </a:p>
                  </a:txBody>
                  <a:tcPr marL="5260" marR="5260" marT="5260" marB="0">
                    <a:solidFill>
                      <a:schemeClr val="bg2">
                        <a:lumMod val="60000"/>
                        <a:lumOff val="40000"/>
                      </a:schemeClr>
                    </a:solidFill>
                  </a:tcPr>
                </a:tc>
                <a:tc>
                  <a:txBody>
                    <a:bodyPr/>
                    <a:lstStyle/>
                    <a:p>
                      <a:pPr algn="just" fontAlgn="t"/>
                      <a:r>
                        <a:rPr lang="pl-PL" sz="900" b="1" u="none" strike="noStrike" dirty="0">
                          <a:effectLst/>
                        </a:rPr>
                        <a:t>Wnioskodawcą jest spółka cywilna</a:t>
                      </a:r>
                      <a:endParaRPr lang="pl-PL" sz="900" b="1" i="0" u="none" strike="noStrike" dirty="0">
                        <a:effectLst/>
                        <a:latin typeface="Times New Roman"/>
                      </a:endParaRPr>
                    </a:p>
                  </a:txBody>
                  <a:tcPr marL="5260" marR="5260" marT="5260" marB="0">
                    <a:solidFill>
                      <a:schemeClr val="bg2">
                        <a:lumMod val="60000"/>
                        <a:lumOff val="40000"/>
                      </a:schemeClr>
                    </a:solidFill>
                  </a:tcPr>
                </a:tc>
                <a:tc>
                  <a:txBody>
                    <a:bodyPr/>
                    <a:lstStyle/>
                    <a:p>
                      <a:pPr algn="l" fontAlgn="b"/>
                      <a:r>
                        <a:rPr lang="pl-PL" sz="500" u="none" strike="noStrike">
                          <a:effectLst/>
                        </a:rPr>
                        <a:t> </a:t>
                      </a:r>
                      <a:endParaRPr lang="pl-PL" sz="500" b="0" i="0" u="none" strike="noStrike">
                        <a:effectLst/>
                        <a:latin typeface="Times New Roman"/>
                      </a:endParaRPr>
                    </a:p>
                  </a:txBody>
                  <a:tcPr marL="5260" marR="5260" marT="5260" marB="0" anchor="b">
                    <a:solidFill>
                      <a:schemeClr val="bg2">
                        <a:lumMod val="60000"/>
                        <a:lumOff val="40000"/>
                      </a:schemeClr>
                    </a:solidFill>
                  </a:tcPr>
                </a:tc>
              </a:tr>
              <a:tr h="136172">
                <a:tc>
                  <a:txBody>
                    <a:bodyPr/>
                    <a:lstStyle/>
                    <a:p>
                      <a:pPr algn="l" fontAlgn="t"/>
                      <a:r>
                        <a:rPr lang="pl-PL" sz="900" u="none" strike="noStrike">
                          <a:effectLst/>
                        </a:rPr>
                        <a:t> </a:t>
                      </a:r>
                      <a:endParaRPr lang="pl-PL" sz="900" b="0" i="0" u="none" strike="noStrike">
                        <a:effectLst/>
                        <a:latin typeface="Times New Roman"/>
                      </a:endParaRPr>
                    </a:p>
                  </a:txBody>
                  <a:tcPr marL="5260" marR="5260" marT="5260" marB="0">
                    <a:solidFill>
                      <a:schemeClr val="bg2">
                        <a:lumMod val="60000"/>
                        <a:lumOff val="40000"/>
                      </a:schemeClr>
                    </a:solidFill>
                  </a:tcPr>
                </a:tc>
                <a:tc>
                  <a:txBody>
                    <a:bodyPr/>
                    <a:lstStyle/>
                    <a:p>
                      <a:pPr algn="just" fontAlgn="t"/>
                      <a:r>
                        <a:rPr lang="pl-PL" sz="900" u="none" strike="noStrike" dirty="0">
                          <a:effectLst/>
                        </a:rPr>
                        <a:t> </a:t>
                      </a:r>
                      <a:endParaRPr lang="pl-PL" sz="900" b="0" i="0" u="none" strike="noStrike" dirty="0">
                        <a:effectLst/>
                        <a:latin typeface="Times New Roman"/>
                      </a:endParaRPr>
                    </a:p>
                  </a:txBody>
                  <a:tcPr marL="5260" marR="5260" marT="5260" marB="0">
                    <a:solidFill>
                      <a:schemeClr val="bg2">
                        <a:lumMod val="60000"/>
                        <a:lumOff val="40000"/>
                      </a:schemeClr>
                    </a:solidFill>
                  </a:tcPr>
                </a:tc>
                <a:tc>
                  <a:txBody>
                    <a:bodyPr/>
                    <a:lstStyle/>
                    <a:p>
                      <a:pPr algn="l" fontAlgn="b"/>
                      <a:r>
                        <a:rPr lang="pl-PL" sz="500" u="none" strike="noStrike">
                          <a:effectLst/>
                        </a:rPr>
                        <a:t> </a:t>
                      </a:r>
                      <a:endParaRPr lang="pl-PL" sz="500" b="0" i="0" u="none" strike="noStrike">
                        <a:effectLst/>
                        <a:latin typeface="Times New Roman"/>
                      </a:endParaRPr>
                    </a:p>
                  </a:txBody>
                  <a:tcPr marL="5260" marR="5260" marT="5260" marB="0" anchor="b">
                    <a:solidFill>
                      <a:schemeClr val="bg2">
                        <a:lumMod val="60000"/>
                        <a:lumOff val="40000"/>
                      </a:schemeClr>
                    </a:solidFill>
                  </a:tcPr>
                </a:tc>
              </a:tr>
              <a:tr h="231662">
                <a:tc>
                  <a:txBody>
                    <a:bodyPr/>
                    <a:lstStyle/>
                    <a:p>
                      <a:pPr algn="l" fontAlgn="t"/>
                      <a:r>
                        <a:rPr lang="pl-PL" sz="900" u="none" strike="noStrike">
                          <a:effectLst/>
                        </a:rPr>
                        <a:t>1.</a:t>
                      </a:r>
                      <a:endParaRPr lang="pl-PL" sz="900" b="0" i="0" u="none" strike="noStrike">
                        <a:effectLst/>
                        <a:latin typeface="Times New Roman"/>
                      </a:endParaRPr>
                    </a:p>
                  </a:txBody>
                  <a:tcPr marL="5260" marR="5260" marT="5260" marB="0">
                    <a:solidFill>
                      <a:schemeClr val="bg2">
                        <a:lumMod val="60000"/>
                        <a:lumOff val="40000"/>
                      </a:schemeClr>
                    </a:solidFill>
                  </a:tcPr>
                </a:tc>
                <a:tc rowSpan="2">
                  <a:txBody>
                    <a:bodyPr/>
                    <a:lstStyle/>
                    <a:p>
                      <a:pPr algn="just" fontAlgn="t"/>
                      <a:r>
                        <a:rPr lang="pl-PL" sz="900" u="none" strike="noStrike" dirty="0">
                          <a:effectLst/>
                        </a:rPr>
                        <a:t>W przypadku, gdy operacja będzie realizowana w ramach wykonywania działalności gospodarczej w formie spółki cywilnej, każdy wspólnik spółki cywilnej, w zależności od formy prawnej wspólnika, spełnia kryteria określone w pkt I-III</a:t>
                      </a:r>
                      <a:endParaRPr lang="pl-PL" sz="900" b="0" i="0" u="none" strike="noStrike" dirty="0">
                        <a:effectLst/>
                        <a:latin typeface="Times New Roman"/>
                      </a:endParaRPr>
                    </a:p>
                  </a:txBody>
                  <a:tcPr marL="5260" marR="5260" marT="5260" marB="0">
                    <a:solidFill>
                      <a:schemeClr val="bg2">
                        <a:lumMod val="60000"/>
                        <a:lumOff val="40000"/>
                      </a:schemeClr>
                    </a:solidFill>
                  </a:tcPr>
                </a:tc>
                <a:tc>
                  <a:txBody>
                    <a:bodyPr/>
                    <a:lstStyle/>
                    <a:p>
                      <a:pPr algn="l" fontAlgn="b"/>
                      <a:r>
                        <a:rPr lang="pl-PL" sz="500" u="none" strike="noStrike">
                          <a:effectLst/>
                        </a:rPr>
                        <a:t> </a:t>
                      </a:r>
                      <a:endParaRPr lang="pl-PL" sz="500" b="0" i="0" u="none" strike="noStrike">
                        <a:effectLst/>
                        <a:latin typeface="Times New Roman"/>
                      </a:endParaRPr>
                    </a:p>
                  </a:txBody>
                  <a:tcPr marL="5260" marR="5260" marT="5260" marB="0" anchor="b">
                    <a:solidFill>
                      <a:schemeClr val="bg2">
                        <a:lumMod val="60000"/>
                        <a:lumOff val="40000"/>
                      </a:schemeClr>
                    </a:solidFill>
                  </a:tcPr>
                </a:tc>
              </a:tr>
              <a:tr h="136172">
                <a:tc>
                  <a:txBody>
                    <a:bodyPr/>
                    <a:lstStyle/>
                    <a:p>
                      <a:pPr algn="l" fontAlgn="t"/>
                      <a:r>
                        <a:rPr lang="pl-PL" sz="900" u="none" strike="noStrike">
                          <a:effectLst/>
                        </a:rPr>
                        <a:t> </a:t>
                      </a:r>
                      <a:endParaRPr lang="pl-PL" sz="900" b="0" i="0" u="none" strike="noStrike">
                        <a:effectLst/>
                        <a:latin typeface="Times New Roman"/>
                      </a:endParaRPr>
                    </a:p>
                  </a:txBody>
                  <a:tcPr marL="5260" marR="5260" marT="5260" marB="0">
                    <a:solidFill>
                      <a:schemeClr val="bg2">
                        <a:lumMod val="60000"/>
                        <a:lumOff val="40000"/>
                      </a:schemeClr>
                    </a:solidFill>
                  </a:tcPr>
                </a:tc>
                <a:tc vMerge="1">
                  <a:txBody>
                    <a:bodyPr/>
                    <a:lstStyle/>
                    <a:p>
                      <a:endParaRPr lang="pl-PL"/>
                    </a:p>
                  </a:txBody>
                  <a:tcPr/>
                </a:tc>
                <a:tc>
                  <a:txBody>
                    <a:bodyPr/>
                    <a:lstStyle/>
                    <a:p>
                      <a:pPr algn="l" fontAlgn="b"/>
                      <a:r>
                        <a:rPr lang="pl-PL" sz="500" u="none" strike="noStrike">
                          <a:effectLst/>
                        </a:rPr>
                        <a:t> </a:t>
                      </a:r>
                      <a:endParaRPr lang="pl-PL" sz="500" b="0" i="0" u="none" strike="noStrike">
                        <a:effectLst/>
                        <a:latin typeface="Times New Roman"/>
                      </a:endParaRPr>
                    </a:p>
                  </a:txBody>
                  <a:tcPr marL="5260" marR="5260" marT="5260" marB="0" anchor="b">
                    <a:solidFill>
                      <a:schemeClr val="bg2">
                        <a:lumMod val="60000"/>
                        <a:lumOff val="40000"/>
                      </a:schemeClr>
                    </a:solidFill>
                  </a:tcPr>
                </a:tc>
              </a:tr>
              <a:tr h="136172">
                <a:tc>
                  <a:txBody>
                    <a:bodyPr/>
                    <a:lstStyle/>
                    <a:p>
                      <a:pPr algn="l" fontAlgn="t"/>
                      <a:r>
                        <a:rPr lang="pl-PL" sz="900" u="none" strike="noStrike">
                          <a:effectLst/>
                        </a:rPr>
                        <a:t> </a:t>
                      </a:r>
                      <a:endParaRPr lang="pl-PL" sz="900" b="0" i="0" u="none" strike="noStrike">
                        <a:effectLst/>
                        <a:latin typeface="Times New Roman"/>
                      </a:endParaRPr>
                    </a:p>
                  </a:txBody>
                  <a:tcPr marL="5260" marR="5260" marT="5260" marB="0">
                    <a:solidFill>
                      <a:schemeClr val="bg2">
                        <a:lumMod val="60000"/>
                        <a:lumOff val="40000"/>
                      </a:schemeClr>
                    </a:solidFill>
                  </a:tcPr>
                </a:tc>
                <a:tc>
                  <a:txBody>
                    <a:bodyPr/>
                    <a:lstStyle/>
                    <a:p>
                      <a:pPr algn="just" fontAlgn="t"/>
                      <a:r>
                        <a:rPr lang="pl-PL" sz="900" u="none" strike="noStrike">
                          <a:effectLst/>
                        </a:rPr>
                        <a:t> </a:t>
                      </a:r>
                      <a:endParaRPr lang="pl-PL" sz="900" b="0" i="0" u="none" strike="noStrike">
                        <a:effectLst/>
                        <a:latin typeface="Times New Roman"/>
                      </a:endParaRPr>
                    </a:p>
                  </a:txBody>
                  <a:tcPr marL="5260" marR="5260" marT="5260" marB="0">
                    <a:solidFill>
                      <a:schemeClr val="bg2">
                        <a:lumMod val="60000"/>
                        <a:lumOff val="40000"/>
                      </a:schemeClr>
                    </a:solidFill>
                  </a:tcPr>
                </a:tc>
                <a:tc>
                  <a:txBody>
                    <a:bodyPr/>
                    <a:lstStyle/>
                    <a:p>
                      <a:pPr algn="l" fontAlgn="b"/>
                      <a:r>
                        <a:rPr lang="pl-PL" sz="500" u="none" strike="noStrike">
                          <a:effectLst/>
                        </a:rPr>
                        <a:t> </a:t>
                      </a:r>
                      <a:endParaRPr lang="pl-PL" sz="500" b="0" i="0" u="none" strike="noStrike">
                        <a:effectLst/>
                        <a:latin typeface="Times New Roman"/>
                      </a:endParaRPr>
                    </a:p>
                  </a:txBody>
                  <a:tcPr marL="5260" marR="5260" marT="5260" marB="0" anchor="b">
                    <a:solidFill>
                      <a:schemeClr val="bg2">
                        <a:lumMod val="60000"/>
                        <a:lumOff val="40000"/>
                      </a:schemeClr>
                    </a:solidFill>
                  </a:tcPr>
                </a:tc>
              </a:tr>
              <a:tr h="251518">
                <a:tc>
                  <a:txBody>
                    <a:bodyPr/>
                    <a:lstStyle/>
                    <a:p>
                      <a:pPr algn="l" fontAlgn="t"/>
                      <a:r>
                        <a:rPr lang="pl-PL" sz="900" u="none" strike="noStrike">
                          <a:effectLst/>
                        </a:rPr>
                        <a:t>2.</a:t>
                      </a:r>
                      <a:endParaRPr lang="pl-PL" sz="900" b="0" i="0" u="none" strike="noStrike">
                        <a:effectLst/>
                        <a:latin typeface="Times New Roman"/>
                      </a:endParaRPr>
                    </a:p>
                  </a:txBody>
                  <a:tcPr marL="5260" marR="5260" marT="5260" marB="0">
                    <a:solidFill>
                      <a:schemeClr val="bg2">
                        <a:lumMod val="60000"/>
                        <a:lumOff val="40000"/>
                      </a:schemeClr>
                    </a:solidFill>
                  </a:tcPr>
                </a:tc>
                <a:tc rowSpan="2">
                  <a:txBody>
                    <a:bodyPr/>
                    <a:lstStyle/>
                    <a:p>
                      <a:pPr algn="just" fontAlgn="t"/>
                      <a:r>
                        <a:rPr lang="pl-PL" sz="900" u="none" strike="noStrike" dirty="0">
                          <a:effectLst/>
                        </a:rPr>
                        <a:t>Podmiot wykonujący działalność gospodarczą w formie spółki cywilnej, nie ubiega się o pomoc na operację w zakresie wspierania współpracy między podmiotami wykonującymi działalność gospodarczą na obszarze wiejskim objętym LSR (§ 2 ust. 1 pkt 3 rozporządzenia</a:t>
                      </a:r>
                      <a:r>
                        <a:rPr lang="pl-PL" sz="900" u="none" strike="noStrike" baseline="30000" dirty="0">
                          <a:effectLst/>
                        </a:rPr>
                        <a:t>3</a:t>
                      </a:r>
                      <a:r>
                        <a:rPr lang="pl-PL" sz="900" u="none" strike="noStrike" dirty="0">
                          <a:effectLst/>
                        </a:rPr>
                        <a:t>)</a:t>
                      </a:r>
                      <a:endParaRPr lang="pl-PL" sz="900" b="0" i="0" u="none" strike="noStrike" dirty="0">
                        <a:effectLst/>
                        <a:latin typeface="Times New Roman"/>
                      </a:endParaRPr>
                    </a:p>
                  </a:txBody>
                  <a:tcPr marL="5260" marR="5260" marT="5260" marB="0">
                    <a:solidFill>
                      <a:schemeClr val="bg2">
                        <a:lumMod val="60000"/>
                        <a:lumOff val="40000"/>
                      </a:schemeClr>
                    </a:solidFill>
                  </a:tcPr>
                </a:tc>
                <a:tc>
                  <a:txBody>
                    <a:bodyPr/>
                    <a:lstStyle/>
                    <a:p>
                      <a:pPr algn="l" fontAlgn="b"/>
                      <a:r>
                        <a:rPr lang="pl-PL" sz="500" u="none" strike="noStrike">
                          <a:effectLst/>
                        </a:rPr>
                        <a:t> </a:t>
                      </a:r>
                      <a:endParaRPr lang="pl-PL" sz="500" b="0" i="0" u="none" strike="noStrike">
                        <a:effectLst/>
                        <a:latin typeface="Times New Roman"/>
                      </a:endParaRPr>
                    </a:p>
                  </a:txBody>
                  <a:tcPr marL="5260" marR="5260" marT="5260" marB="0" anchor="b">
                    <a:solidFill>
                      <a:schemeClr val="bg2">
                        <a:lumMod val="60000"/>
                        <a:lumOff val="40000"/>
                      </a:schemeClr>
                    </a:solidFill>
                  </a:tcPr>
                </a:tc>
              </a:tr>
              <a:tr h="146940">
                <a:tc>
                  <a:txBody>
                    <a:bodyPr/>
                    <a:lstStyle/>
                    <a:p>
                      <a:pPr algn="l" fontAlgn="t"/>
                      <a:r>
                        <a:rPr lang="pl-PL" sz="900" u="none" strike="noStrike">
                          <a:effectLst/>
                        </a:rPr>
                        <a:t> </a:t>
                      </a:r>
                      <a:endParaRPr lang="pl-PL" sz="900" b="0" i="0" u="none" strike="noStrike">
                        <a:effectLst/>
                        <a:latin typeface="Times New Roman"/>
                      </a:endParaRPr>
                    </a:p>
                  </a:txBody>
                  <a:tcPr marL="5260" marR="5260" marT="5260" marB="0">
                    <a:solidFill>
                      <a:schemeClr val="bg2">
                        <a:lumMod val="60000"/>
                        <a:lumOff val="40000"/>
                      </a:schemeClr>
                    </a:solidFill>
                  </a:tcPr>
                </a:tc>
                <a:tc vMerge="1">
                  <a:txBody>
                    <a:bodyPr/>
                    <a:lstStyle/>
                    <a:p>
                      <a:endParaRPr lang="pl-PL"/>
                    </a:p>
                  </a:txBody>
                  <a:tcPr/>
                </a:tc>
                <a:tc>
                  <a:txBody>
                    <a:bodyPr/>
                    <a:lstStyle/>
                    <a:p>
                      <a:pPr algn="l" fontAlgn="b"/>
                      <a:r>
                        <a:rPr lang="pl-PL" sz="500" u="none" strike="noStrike">
                          <a:effectLst/>
                        </a:rPr>
                        <a:t> </a:t>
                      </a:r>
                      <a:endParaRPr lang="pl-PL" sz="500" b="0" i="0" u="none" strike="noStrike">
                        <a:effectLst/>
                        <a:latin typeface="Times New Roman"/>
                      </a:endParaRPr>
                    </a:p>
                  </a:txBody>
                  <a:tcPr marL="5260" marR="5260" marT="5260" marB="0" anchor="b">
                    <a:solidFill>
                      <a:schemeClr val="bg2">
                        <a:lumMod val="60000"/>
                        <a:lumOff val="40000"/>
                      </a:schemeClr>
                    </a:solidFill>
                  </a:tcPr>
                </a:tc>
              </a:tr>
              <a:tr h="136172">
                <a:tc>
                  <a:txBody>
                    <a:bodyPr/>
                    <a:lstStyle/>
                    <a:p>
                      <a:pPr algn="l" fontAlgn="t"/>
                      <a:r>
                        <a:rPr lang="pl-PL" sz="900" u="none" strike="noStrike">
                          <a:effectLst/>
                        </a:rPr>
                        <a:t> </a:t>
                      </a:r>
                      <a:endParaRPr lang="pl-PL" sz="900" b="0" i="0" u="none" strike="noStrike">
                        <a:effectLst/>
                        <a:latin typeface="Times New Roman"/>
                      </a:endParaRPr>
                    </a:p>
                  </a:txBody>
                  <a:tcPr marL="5260" marR="5260" marT="5260" marB="0">
                    <a:solidFill>
                      <a:schemeClr val="bg2">
                        <a:lumMod val="60000"/>
                        <a:lumOff val="40000"/>
                      </a:schemeClr>
                    </a:solidFill>
                  </a:tcPr>
                </a:tc>
                <a:tc>
                  <a:txBody>
                    <a:bodyPr/>
                    <a:lstStyle/>
                    <a:p>
                      <a:pPr algn="just" fontAlgn="t"/>
                      <a:r>
                        <a:rPr lang="pl-PL" sz="900" u="none" strike="noStrike">
                          <a:effectLst/>
                        </a:rPr>
                        <a:t> </a:t>
                      </a:r>
                      <a:endParaRPr lang="pl-PL" sz="900" b="0" i="0" u="none" strike="noStrike">
                        <a:effectLst/>
                        <a:latin typeface="Times New Roman"/>
                      </a:endParaRPr>
                    </a:p>
                  </a:txBody>
                  <a:tcPr marL="5260" marR="5260" marT="5260" marB="0">
                    <a:solidFill>
                      <a:schemeClr val="bg2">
                        <a:lumMod val="60000"/>
                        <a:lumOff val="40000"/>
                      </a:schemeClr>
                    </a:solidFill>
                  </a:tcPr>
                </a:tc>
                <a:tc>
                  <a:txBody>
                    <a:bodyPr/>
                    <a:lstStyle/>
                    <a:p>
                      <a:pPr algn="l" fontAlgn="b"/>
                      <a:r>
                        <a:rPr lang="pl-PL" sz="500" u="none" strike="noStrike">
                          <a:effectLst/>
                        </a:rPr>
                        <a:t> </a:t>
                      </a:r>
                      <a:endParaRPr lang="pl-PL" sz="500" b="0" i="0" u="none" strike="noStrike">
                        <a:effectLst/>
                        <a:latin typeface="Times New Roman"/>
                      </a:endParaRPr>
                    </a:p>
                  </a:txBody>
                  <a:tcPr marL="5260" marR="5260" marT="5260" marB="0" anchor="b">
                    <a:solidFill>
                      <a:schemeClr val="bg2">
                        <a:lumMod val="60000"/>
                        <a:lumOff val="40000"/>
                      </a:schemeClr>
                    </a:solidFill>
                  </a:tcPr>
                </a:tc>
              </a:tr>
              <a:tr h="264755">
                <a:tc>
                  <a:txBody>
                    <a:bodyPr/>
                    <a:lstStyle/>
                    <a:p>
                      <a:pPr algn="l" fontAlgn="t"/>
                      <a:r>
                        <a:rPr lang="pl-PL" sz="900" u="none" strike="noStrike">
                          <a:effectLst/>
                        </a:rPr>
                        <a:t>3.</a:t>
                      </a:r>
                      <a:endParaRPr lang="pl-PL" sz="900" b="0" i="0" u="none" strike="noStrike">
                        <a:effectLst/>
                        <a:latin typeface="Times New Roman"/>
                      </a:endParaRPr>
                    </a:p>
                  </a:txBody>
                  <a:tcPr marL="5260" marR="5260" marT="5260" marB="0">
                    <a:solidFill>
                      <a:schemeClr val="bg2">
                        <a:lumMod val="60000"/>
                        <a:lumOff val="40000"/>
                      </a:schemeClr>
                    </a:solidFill>
                  </a:tcPr>
                </a:tc>
                <a:tc rowSpan="2">
                  <a:txBody>
                    <a:bodyPr/>
                    <a:lstStyle/>
                    <a:p>
                      <a:pPr algn="l" fontAlgn="t"/>
                      <a:r>
                        <a:rPr lang="pl-PL" sz="900" u="none" strike="noStrike" dirty="0">
                          <a:effectLst/>
                        </a:rPr>
                        <a:t>W przypadku gdy operacja w zakresie określonym w § 2 ust. 1 pkt 2 lit. c rozporządzenia LSR będzie realizowana w ramach wykonywania działalności gospodarczej w formie spółki cywilnej, warunki określone w par. 7 ust. 1 pkt 1, 3 i 4 powinny być spełnione przez wszystkich wspólników tej spółki. Warunek, o którym mowa w par. 7 ust. 1 pkt 1, jest spełniony, jeżeli każdy ze wspólników spółki cywilnej wykonywał działalność gospodarczą w formie spółki cywilnej lub we własnym imieniu przez okres wskazany w par. 7 ust. 1 pkt 1 oraz nadal wykonuje tę działalność.</a:t>
                      </a:r>
                      <a:endParaRPr lang="pl-PL" sz="900" b="0" i="0" u="none" strike="noStrike" dirty="0">
                        <a:effectLst/>
                        <a:latin typeface="Times New Roman"/>
                      </a:endParaRPr>
                    </a:p>
                  </a:txBody>
                  <a:tcPr marL="5260" marR="5260" marT="5260" marB="0">
                    <a:solidFill>
                      <a:schemeClr val="bg2">
                        <a:lumMod val="60000"/>
                        <a:lumOff val="40000"/>
                      </a:schemeClr>
                    </a:solidFill>
                  </a:tcPr>
                </a:tc>
                <a:tc>
                  <a:txBody>
                    <a:bodyPr/>
                    <a:lstStyle/>
                    <a:p>
                      <a:pPr algn="l" fontAlgn="b"/>
                      <a:r>
                        <a:rPr lang="pl-PL" sz="500" u="none" strike="noStrike">
                          <a:effectLst/>
                        </a:rPr>
                        <a:t> </a:t>
                      </a:r>
                      <a:endParaRPr lang="pl-PL" sz="500" b="0" i="0" u="none" strike="noStrike">
                        <a:effectLst/>
                        <a:latin typeface="Times New Roman"/>
                      </a:endParaRPr>
                    </a:p>
                  </a:txBody>
                  <a:tcPr marL="5260" marR="5260" marT="5260" marB="0" anchor="b">
                    <a:solidFill>
                      <a:schemeClr val="bg2">
                        <a:lumMod val="60000"/>
                        <a:lumOff val="40000"/>
                      </a:schemeClr>
                    </a:solidFill>
                  </a:tcPr>
                </a:tc>
              </a:tr>
              <a:tr h="483179">
                <a:tc>
                  <a:txBody>
                    <a:bodyPr/>
                    <a:lstStyle/>
                    <a:p>
                      <a:pPr algn="l" fontAlgn="t"/>
                      <a:r>
                        <a:rPr lang="pl-PL" sz="900" u="none" strike="noStrike" dirty="0">
                          <a:effectLst/>
                        </a:rPr>
                        <a:t> </a:t>
                      </a:r>
                      <a:endParaRPr lang="pl-PL" sz="900" b="0" i="0" u="none" strike="noStrike" dirty="0">
                        <a:solidFill>
                          <a:srgbClr val="FFC000"/>
                        </a:solidFill>
                        <a:effectLst/>
                        <a:latin typeface="Times New Roman"/>
                      </a:endParaRPr>
                    </a:p>
                  </a:txBody>
                  <a:tcPr marL="5260" marR="5260" marT="5260" marB="0">
                    <a:solidFill>
                      <a:schemeClr val="bg2">
                        <a:lumMod val="60000"/>
                        <a:lumOff val="40000"/>
                      </a:schemeClr>
                    </a:solidFill>
                  </a:tcPr>
                </a:tc>
                <a:tc vMerge="1">
                  <a:txBody>
                    <a:bodyPr/>
                    <a:lstStyle/>
                    <a:p>
                      <a:endParaRPr lang="pl-PL"/>
                    </a:p>
                  </a:txBody>
                  <a:tcPr/>
                </a:tc>
                <a:tc>
                  <a:txBody>
                    <a:bodyPr/>
                    <a:lstStyle/>
                    <a:p>
                      <a:pPr algn="l" fontAlgn="b"/>
                      <a:r>
                        <a:rPr lang="pl-PL" sz="500" u="none" strike="noStrike" dirty="0">
                          <a:effectLst/>
                        </a:rPr>
                        <a:t> </a:t>
                      </a:r>
                      <a:endParaRPr lang="pl-PL" sz="500" b="0" i="0" u="none" strike="noStrike" dirty="0">
                        <a:effectLst/>
                        <a:latin typeface="Times New Roman"/>
                      </a:endParaRPr>
                    </a:p>
                  </a:txBody>
                  <a:tcPr marL="5260" marR="5260" marT="5260" marB="0" anchor="b">
                    <a:solidFill>
                      <a:schemeClr val="bg2">
                        <a:lumMod val="60000"/>
                        <a:lumOff val="40000"/>
                      </a:schemeClr>
                    </a:solidFill>
                  </a:tcPr>
                </a:tc>
              </a:tr>
            </a:tbl>
          </a:graphicData>
        </a:graphic>
      </p:graphicFrame>
    </p:spTree>
    <p:extLst>
      <p:ext uri="{BB962C8B-B14F-4D97-AF65-F5344CB8AC3E}">
        <p14:creationId xmlns:p14="http://schemas.microsoft.com/office/powerpoint/2010/main" val="3534970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608" y="692696"/>
            <a:ext cx="7024744" cy="529128"/>
          </a:xfrm>
        </p:spPr>
        <p:txBody>
          <a:bodyPr>
            <a:normAutofit/>
          </a:bodyPr>
          <a:lstStyle/>
          <a:p>
            <a:r>
              <a:rPr lang="pl-PL" sz="2800" dirty="0">
                <a:solidFill>
                  <a:schemeClr val="tx1"/>
                </a:solidFill>
              </a:rPr>
              <a:t>Karta PROW 2014-2020- omówienie</a:t>
            </a:r>
            <a:endParaRPr lang="pl-PL" sz="2800" dirty="0"/>
          </a:p>
        </p:txBody>
      </p:sp>
      <p:graphicFrame>
        <p:nvGraphicFramePr>
          <p:cNvPr id="4" name="Tabela 3"/>
          <p:cNvGraphicFramePr>
            <a:graphicFrameLocks noGrp="1"/>
          </p:cNvGraphicFramePr>
          <p:nvPr>
            <p:extLst>
              <p:ext uri="{D42A27DB-BD31-4B8C-83A1-F6EECF244321}">
                <p14:modId xmlns:p14="http://schemas.microsoft.com/office/powerpoint/2010/main" val="1072761345"/>
              </p:ext>
            </p:extLst>
          </p:nvPr>
        </p:nvGraphicFramePr>
        <p:xfrm>
          <a:off x="539552" y="1327150"/>
          <a:ext cx="8208912" cy="5198197"/>
        </p:xfrm>
        <a:graphic>
          <a:graphicData uri="http://schemas.openxmlformats.org/drawingml/2006/table">
            <a:tbl>
              <a:tblPr>
                <a:tableStyleId>{5C22544A-7EE6-4342-B048-85BDC9FD1C3A}</a:tableStyleId>
              </a:tblPr>
              <a:tblGrid>
                <a:gridCol w="543060"/>
                <a:gridCol w="7665852"/>
              </a:tblGrid>
              <a:tr h="327026">
                <a:tc>
                  <a:txBody>
                    <a:bodyPr/>
                    <a:lstStyle/>
                    <a:p>
                      <a:pPr algn="l" fontAlgn="t"/>
                      <a:r>
                        <a:rPr lang="pl-PL" sz="1000" b="1" u="none" strike="noStrike" dirty="0">
                          <a:solidFill>
                            <a:schemeClr val="tx1"/>
                          </a:solidFill>
                          <a:effectLst/>
                        </a:rPr>
                        <a:t>V.</a:t>
                      </a:r>
                      <a:endParaRPr lang="pl-PL" sz="1000" b="1" i="0" u="none" strike="noStrike" dirty="0">
                        <a:solidFill>
                          <a:schemeClr val="tx1"/>
                        </a:solidFill>
                        <a:effectLst/>
                        <a:latin typeface="Times New Roman"/>
                      </a:endParaRPr>
                    </a:p>
                  </a:txBody>
                  <a:tcPr marL="3351" marR="3351" marT="3351" marB="0">
                    <a:solidFill>
                      <a:schemeClr val="bg2">
                        <a:lumMod val="60000"/>
                        <a:lumOff val="40000"/>
                      </a:schemeClr>
                    </a:solidFill>
                  </a:tcPr>
                </a:tc>
                <a:tc>
                  <a:txBody>
                    <a:bodyPr/>
                    <a:lstStyle/>
                    <a:p>
                      <a:pPr algn="just" fontAlgn="t"/>
                      <a:r>
                        <a:rPr lang="pl-PL" sz="1000" b="1" u="none" strike="noStrike" dirty="0">
                          <a:solidFill>
                            <a:schemeClr val="tx1"/>
                          </a:solidFill>
                          <a:effectLst/>
                        </a:rPr>
                        <a:t>Wnioskodawcą jest podmiot wykonujący działalność gospodarczą, do której stosuje się przepisy ustawy o swobodzie działalności gospodarczej</a:t>
                      </a:r>
                      <a:r>
                        <a:rPr lang="pl-PL" sz="1000" b="1" u="none" strike="noStrike" baseline="30000" dirty="0">
                          <a:solidFill>
                            <a:schemeClr val="tx1"/>
                          </a:solidFill>
                          <a:effectLst/>
                        </a:rPr>
                        <a:t>2</a:t>
                      </a:r>
                      <a:endParaRPr lang="pl-PL" sz="1000" b="1" i="0" u="none" strike="noStrike" dirty="0">
                        <a:solidFill>
                          <a:schemeClr val="tx1"/>
                        </a:solidFill>
                        <a:effectLst/>
                        <a:latin typeface="Times New Roman"/>
                      </a:endParaRPr>
                    </a:p>
                  </a:txBody>
                  <a:tcPr marL="3351" marR="3351" marT="3351" marB="0">
                    <a:solidFill>
                      <a:schemeClr val="bg2">
                        <a:lumMod val="60000"/>
                        <a:lumOff val="40000"/>
                      </a:schemeClr>
                    </a:solidFill>
                  </a:tcPr>
                </a:tc>
              </a:tr>
              <a:tr h="190648">
                <a:tc>
                  <a:txBody>
                    <a:bodyPr/>
                    <a:lstStyle/>
                    <a:p>
                      <a:pPr algn="l" fontAlgn="t"/>
                      <a:r>
                        <a:rPr lang="pl-PL" sz="1000" u="none" strike="noStrike">
                          <a:effectLst/>
                        </a:rPr>
                        <a:t> </a:t>
                      </a:r>
                      <a:endParaRPr lang="pl-PL" sz="1000" b="0" i="0" u="none" strike="noStrike">
                        <a:effectLst/>
                        <a:latin typeface="Times New Roman"/>
                      </a:endParaRPr>
                    </a:p>
                  </a:txBody>
                  <a:tcPr marL="3351" marR="3351" marT="3351" marB="0">
                    <a:solidFill>
                      <a:schemeClr val="bg2">
                        <a:lumMod val="60000"/>
                        <a:lumOff val="40000"/>
                      </a:schemeClr>
                    </a:solidFill>
                  </a:tcPr>
                </a:tc>
                <a:tc>
                  <a:txBody>
                    <a:bodyPr/>
                    <a:lstStyle/>
                    <a:p>
                      <a:pPr algn="just" fontAlgn="t"/>
                      <a:r>
                        <a:rPr lang="pl-PL" sz="1000" u="none" strike="noStrike" dirty="0">
                          <a:effectLst/>
                        </a:rPr>
                        <a:t> </a:t>
                      </a:r>
                      <a:endParaRPr lang="pl-PL" sz="1000" b="0" i="0" u="none" strike="noStrike" dirty="0">
                        <a:effectLst/>
                        <a:latin typeface="Times New Roman"/>
                      </a:endParaRPr>
                    </a:p>
                  </a:txBody>
                  <a:tcPr marL="3351" marR="3351" marT="3351" marB="0">
                    <a:solidFill>
                      <a:schemeClr val="bg2">
                        <a:lumMod val="60000"/>
                        <a:lumOff val="40000"/>
                      </a:schemeClr>
                    </a:solidFill>
                  </a:tcPr>
                </a:tc>
              </a:tr>
              <a:tr h="217318">
                <a:tc>
                  <a:txBody>
                    <a:bodyPr/>
                    <a:lstStyle/>
                    <a:p>
                      <a:pPr algn="l" fontAlgn="t"/>
                      <a:r>
                        <a:rPr lang="pl-PL" sz="1000" u="none" strike="noStrike">
                          <a:effectLst/>
                        </a:rPr>
                        <a:t>1.</a:t>
                      </a:r>
                      <a:endParaRPr lang="pl-PL" sz="1000" b="0" i="0" u="none" strike="noStrike">
                        <a:effectLst/>
                        <a:latin typeface="Times New Roman"/>
                      </a:endParaRPr>
                    </a:p>
                  </a:txBody>
                  <a:tcPr marL="3351" marR="3351" marT="3351" marB="0">
                    <a:solidFill>
                      <a:schemeClr val="bg2">
                        <a:lumMod val="60000"/>
                        <a:lumOff val="40000"/>
                      </a:schemeClr>
                    </a:solidFill>
                  </a:tcPr>
                </a:tc>
                <a:tc>
                  <a:txBody>
                    <a:bodyPr/>
                    <a:lstStyle/>
                    <a:p>
                      <a:pPr algn="just" fontAlgn="t"/>
                      <a:r>
                        <a:rPr lang="pl-PL" sz="1000" u="none" strike="noStrike" dirty="0">
                          <a:effectLst/>
                        </a:rPr>
                        <a:t>Wnioskodawca prowadzi mikroprzedsiębiorstwo albo małe przedsiębiorstwo w rozumieniu przepisów  rozporządzenia 651/2014</a:t>
                      </a:r>
                      <a:r>
                        <a:rPr lang="pl-PL" sz="1000" u="none" strike="noStrike" baseline="30000" dirty="0">
                          <a:effectLst/>
                        </a:rPr>
                        <a:t>6</a:t>
                      </a:r>
                      <a:endParaRPr lang="pl-PL" sz="1000" b="0" i="0" u="none" strike="noStrike" dirty="0">
                        <a:effectLst/>
                        <a:latin typeface="Times New Roman"/>
                      </a:endParaRPr>
                    </a:p>
                  </a:txBody>
                  <a:tcPr marL="3351" marR="3351" marT="3351" marB="0">
                    <a:solidFill>
                      <a:schemeClr val="bg2">
                        <a:lumMod val="60000"/>
                        <a:lumOff val="40000"/>
                      </a:schemeClr>
                    </a:solidFill>
                  </a:tcPr>
                </a:tc>
              </a:tr>
              <a:tr h="165486">
                <a:tc>
                  <a:txBody>
                    <a:bodyPr/>
                    <a:lstStyle/>
                    <a:p>
                      <a:pPr algn="l" fontAlgn="t"/>
                      <a:r>
                        <a:rPr lang="pl-PL" sz="1000" u="none" strike="noStrike">
                          <a:effectLst/>
                        </a:rPr>
                        <a:t> </a:t>
                      </a:r>
                      <a:endParaRPr lang="pl-PL" sz="1000" b="0" i="0" u="none" strike="noStrike">
                        <a:effectLst/>
                        <a:latin typeface="Times New Roman"/>
                      </a:endParaRPr>
                    </a:p>
                  </a:txBody>
                  <a:tcPr marL="3351" marR="3351" marT="3351" marB="0">
                    <a:solidFill>
                      <a:schemeClr val="bg2">
                        <a:lumMod val="60000"/>
                        <a:lumOff val="40000"/>
                      </a:schemeClr>
                    </a:solidFill>
                  </a:tcPr>
                </a:tc>
                <a:tc>
                  <a:txBody>
                    <a:bodyPr/>
                    <a:lstStyle/>
                    <a:p>
                      <a:pPr algn="just" fontAlgn="t"/>
                      <a:r>
                        <a:rPr lang="pl-PL" sz="1000" u="none" strike="noStrike" dirty="0">
                          <a:effectLst/>
                        </a:rPr>
                        <a:t> </a:t>
                      </a:r>
                      <a:endParaRPr lang="pl-PL" sz="1000" b="0" i="0" u="none" strike="noStrike" dirty="0">
                        <a:effectLst/>
                        <a:latin typeface="Times New Roman"/>
                      </a:endParaRPr>
                    </a:p>
                  </a:txBody>
                  <a:tcPr marL="3351" marR="3351" marT="3351" marB="0">
                    <a:solidFill>
                      <a:schemeClr val="bg2">
                        <a:lumMod val="60000"/>
                        <a:lumOff val="40000"/>
                      </a:schemeClr>
                    </a:solidFill>
                  </a:tcPr>
                </a:tc>
              </a:tr>
              <a:tr h="165486">
                <a:tc>
                  <a:txBody>
                    <a:bodyPr/>
                    <a:lstStyle/>
                    <a:p>
                      <a:pPr algn="l" fontAlgn="t"/>
                      <a:r>
                        <a:rPr lang="pl-PL" sz="1000" b="1" u="none" strike="noStrike" dirty="0">
                          <a:effectLst/>
                        </a:rPr>
                        <a:t>VI. </a:t>
                      </a:r>
                      <a:endParaRPr lang="pl-PL" sz="1000" b="1" i="0" u="none" strike="noStrike" dirty="0">
                        <a:effectLst/>
                        <a:latin typeface="Times New Roman"/>
                      </a:endParaRPr>
                    </a:p>
                  </a:txBody>
                  <a:tcPr marL="3351" marR="3351" marT="3351" marB="0">
                    <a:solidFill>
                      <a:schemeClr val="bg2">
                        <a:lumMod val="60000"/>
                        <a:lumOff val="40000"/>
                      </a:schemeClr>
                    </a:solidFill>
                  </a:tcPr>
                </a:tc>
                <a:tc>
                  <a:txBody>
                    <a:bodyPr/>
                    <a:lstStyle/>
                    <a:p>
                      <a:pPr algn="l" fontAlgn="t"/>
                      <a:r>
                        <a:rPr lang="pl-PL" sz="1000" b="1" u="none" strike="noStrike" dirty="0">
                          <a:effectLst/>
                        </a:rPr>
                        <a:t>Kryteria wspólne  dotyczące Wnioskodawcy i operacji</a:t>
                      </a:r>
                      <a:endParaRPr lang="pl-PL" sz="1000" b="1" i="0" u="none" strike="noStrike" dirty="0">
                        <a:effectLst/>
                        <a:latin typeface="Times New Roman"/>
                      </a:endParaRPr>
                    </a:p>
                  </a:txBody>
                  <a:tcPr marL="3351" marR="3351" marT="3351" marB="0">
                    <a:solidFill>
                      <a:schemeClr val="bg2">
                        <a:lumMod val="60000"/>
                        <a:lumOff val="40000"/>
                      </a:schemeClr>
                    </a:solidFill>
                  </a:tcPr>
                </a:tc>
              </a:tr>
              <a:tr h="165486">
                <a:tc>
                  <a:txBody>
                    <a:bodyPr/>
                    <a:lstStyle/>
                    <a:p>
                      <a:pPr algn="l" fontAlgn="t"/>
                      <a:r>
                        <a:rPr lang="pl-PL" sz="1000" u="none" strike="noStrike">
                          <a:effectLst/>
                        </a:rPr>
                        <a:t> </a:t>
                      </a:r>
                      <a:endParaRPr lang="pl-PL" sz="1000" b="0" i="0" u="none" strike="noStrike">
                        <a:effectLst/>
                        <a:latin typeface="Times New Roman"/>
                      </a:endParaRPr>
                    </a:p>
                  </a:txBody>
                  <a:tcPr marL="3351" marR="3351" marT="3351" marB="0">
                    <a:solidFill>
                      <a:schemeClr val="bg2">
                        <a:lumMod val="60000"/>
                        <a:lumOff val="40000"/>
                      </a:schemeClr>
                    </a:solidFill>
                  </a:tcPr>
                </a:tc>
                <a:tc>
                  <a:txBody>
                    <a:bodyPr/>
                    <a:lstStyle/>
                    <a:p>
                      <a:pPr algn="l" fontAlgn="t"/>
                      <a:r>
                        <a:rPr lang="pl-PL" sz="1000" u="none" strike="noStrike" dirty="0">
                          <a:effectLst/>
                        </a:rPr>
                        <a:t> </a:t>
                      </a:r>
                      <a:endParaRPr lang="pl-PL" sz="1000" b="1" i="0" u="none" strike="noStrike" dirty="0">
                        <a:effectLst/>
                        <a:latin typeface="Times New Roman"/>
                      </a:endParaRPr>
                    </a:p>
                  </a:txBody>
                  <a:tcPr marL="3351" marR="3351" marT="3351" marB="0">
                    <a:solidFill>
                      <a:schemeClr val="bg2">
                        <a:lumMod val="60000"/>
                        <a:lumOff val="40000"/>
                      </a:schemeClr>
                    </a:solidFill>
                  </a:tcPr>
                </a:tc>
              </a:tr>
              <a:tr h="206175">
                <a:tc>
                  <a:txBody>
                    <a:bodyPr/>
                    <a:lstStyle/>
                    <a:p>
                      <a:pPr algn="l" fontAlgn="t"/>
                      <a:r>
                        <a:rPr lang="pl-PL" sz="1000" u="none" strike="noStrike">
                          <a:effectLst/>
                        </a:rPr>
                        <a:t>1.</a:t>
                      </a:r>
                      <a:endParaRPr lang="pl-PL" sz="1000" b="0" i="0" u="none" strike="noStrike">
                        <a:effectLst/>
                        <a:latin typeface="Times New Roman"/>
                      </a:endParaRPr>
                    </a:p>
                  </a:txBody>
                  <a:tcPr marL="3351" marR="3351" marT="3351" marB="0">
                    <a:solidFill>
                      <a:schemeClr val="bg2">
                        <a:lumMod val="60000"/>
                        <a:lumOff val="40000"/>
                      </a:schemeClr>
                    </a:solidFill>
                  </a:tcPr>
                </a:tc>
                <a:tc rowSpan="2">
                  <a:txBody>
                    <a:bodyPr/>
                    <a:lstStyle/>
                    <a:p>
                      <a:pPr algn="just" fontAlgn="t"/>
                      <a:r>
                        <a:rPr lang="pl-PL" sz="1000" u="none" strike="noStrike" dirty="0">
                          <a:effectLst/>
                        </a:rPr>
                        <a:t>Operacja jest zgodna z celem (-</a:t>
                      </a:r>
                      <a:r>
                        <a:rPr lang="pl-PL" sz="1000" u="none" strike="noStrike" dirty="0" err="1">
                          <a:effectLst/>
                        </a:rPr>
                        <a:t>ami</a:t>
                      </a:r>
                      <a:r>
                        <a:rPr lang="pl-PL" sz="1000" u="none" strike="noStrike" dirty="0">
                          <a:effectLst/>
                        </a:rPr>
                        <a:t>) określonym (-</a:t>
                      </a:r>
                      <a:r>
                        <a:rPr lang="pl-PL" sz="1000" u="none" strike="noStrike" dirty="0" err="1">
                          <a:effectLst/>
                        </a:rPr>
                        <a:t>ymi</a:t>
                      </a:r>
                      <a:r>
                        <a:rPr lang="pl-PL" sz="1000" u="none" strike="noStrike" dirty="0">
                          <a:effectLst/>
                        </a:rPr>
                        <a:t>) w PROW na lata 2014-2020</a:t>
                      </a:r>
                      <a:r>
                        <a:rPr lang="pl-PL" sz="1000" u="none" strike="noStrike" baseline="30000" dirty="0">
                          <a:effectLst/>
                        </a:rPr>
                        <a:t>1</a:t>
                      </a:r>
                      <a:r>
                        <a:rPr lang="pl-PL" sz="1000" u="none" strike="noStrike" dirty="0">
                          <a:effectLst/>
                        </a:rPr>
                        <a:t> dla działania  M19, a jej realizacja pozwoli na osiągnięcie wskaźników przypisanych do tej operacji.</a:t>
                      </a:r>
                      <a:endParaRPr lang="pl-PL" sz="1000" b="0" i="0" u="none" strike="noStrike" dirty="0">
                        <a:effectLst/>
                        <a:latin typeface="Times New Roman"/>
                      </a:endParaRPr>
                    </a:p>
                  </a:txBody>
                  <a:tcPr marL="3351" marR="3351" marT="3351" marB="0">
                    <a:solidFill>
                      <a:schemeClr val="bg2">
                        <a:lumMod val="60000"/>
                        <a:lumOff val="40000"/>
                      </a:schemeClr>
                    </a:solidFill>
                  </a:tcPr>
                </a:tc>
              </a:tr>
              <a:tr h="165486">
                <a:tc>
                  <a:txBody>
                    <a:bodyPr/>
                    <a:lstStyle/>
                    <a:p>
                      <a:pPr algn="l" fontAlgn="t"/>
                      <a:r>
                        <a:rPr lang="pl-PL" sz="1000" u="none" strike="noStrike">
                          <a:effectLst/>
                        </a:rPr>
                        <a:t> </a:t>
                      </a:r>
                      <a:endParaRPr lang="pl-PL" sz="1000" b="0" i="0" u="none" strike="noStrike">
                        <a:effectLst/>
                        <a:latin typeface="Times New Roman"/>
                      </a:endParaRPr>
                    </a:p>
                  </a:txBody>
                  <a:tcPr marL="3351" marR="3351" marT="3351" marB="0">
                    <a:solidFill>
                      <a:schemeClr val="bg2">
                        <a:lumMod val="60000"/>
                        <a:lumOff val="40000"/>
                      </a:schemeClr>
                    </a:solidFill>
                  </a:tcPr>
                </a:tc>
                <a:tc vMerge="1">
                  <a:txBody>
                    <a:bodyPr/>
                    <a:lstStyle/>
                    <a:p>
                      <a:endParaRPr lang="pl-PL"/>
                    </a:p>
                  </a:txBody>
                  <a:tcPr/>
                </a:tc>
              </a:tr>
              <a:tr h="165486">
                <a:tc>
                  <a:txBody>
                    <a:bodyPr/>
                    <a:lstStyle/>
                    <a:p>
                      <a:pPr algn="l" fontAlgn="t"/>
                      <a:r>
                        <a:rPr lang="pl-PL" sz="1000" u="none" strike="noStrike">
                          <a:effectLst/>
                        </a:rPr>
                        <a:t> </a:t>
                      </a:r>
                      <a:endParaRPr lang="pl-PL" sz="1000" b="0" i="0" u="none" strike="noStrike">
                        <a:effectLst/>
                        <a:latin typeface="Times New Roman"/>
                      </a:endParaRPr>
                    </a:p>
                  </a:txBody>
                  <a:tcPr marL="3351" marR="3351" marT="3351" marB="0">
                    <a:solidFill>
                      <a:schemeClr val="bg2">
                        <a:lumMod val="60000"/>
                        <a:lumOff val="40000"/>
                      </a:schemeClr>
                    </a:solidFill>
                  </a:tcPr>
                </a:tc>
                <a:tc>
                  <a:txBody>
                    <a:bodyPr/>
                    <a:lstStyle/>
                    <a:p>
                      <a:pPr algn="l" fontAlgn="t"/>
                      <a:r>
                        <a:rPr lang="pl-PL" sz="1000" u="none" strike="noStrike" dirty="0">
                          <a:effectLst/>
                        </a:rPr>
                        <a:t> </a:t>
                      </a:r>
                      <a:endParaRPr lang="pl-PL" sz="1000" b="1" i="0" u="none" strike="noStrike" dirty="0">
                        <a:effectLst/>
                        <a:latin typeface="Times New Roman"/>
                      </a:endParaRPr>
                    </a:p>
                  </a:txBody>
                  <a:tcPr marL="3351" marR="3351" marT="3351" marB="0">
                    <a:solidFill>
                      <a:schemeClr val="bg2">
                        <a:lumMod val="60000"/>
                        <a:lumOff val="40000"/>
                      </a:schemeClr>
                    </a:solidFill>
                  </a:tcPr>
                </a:tc>
              </a:tr>
              <a:tr h="195030">
                <a:tc>
                  <a:txBody>
                    <a:bodyPr/>
                    <a:lstStyle/>
                    <a:p>
                      <a:pPr algn="l" fontAlgn="t"/>
                      <a:r>
                        <a:rPr lang="pl-PL" sz="1000" u="none" strike="noStrike">
                          <a:effectLst/>
                        </a:rPr>
                        <a:t>2.</a:t>
                      </a:r>
                      <a:endParaRPr lang="pl-PL" sz="1000" b="0" i="0" u="none" strike="noStrike">
                        <a:effectLst/>
                        <a:latin typeface="Times New Roman"/>
                      </a:endParaRPr>
                    </a:p>
                  </a:txBody>
                  <a:tcPr marL="3351" marR="3351" marT="3351" marB="0">
                    <a:solidFill>
                      <a:schemeClr val="bg2">
                        <a:lumMod val="60000"/>
                        <a:lumOff val="40000"/>
                      </a:schemeClr>
                    </a:solidFill>
                  </a:tcPr>
                </a:tc>
                <a:tc>
                  <a:txBody>
                    <a:bodyPr/>
                    <a:lstStyle/>
                    <a:p>
                      <a:pPr algn="l" fontAlgn="t"/>
                      <a:r>
                        <a:rPr lang="pl-PL" sz="1000" u="none" strike="noStrike" dirty="0">
                          <a:effectLst/>
                        </a:rPr>
                        <a:t>Operacja jest zgodna z zakresem pomocy określonym w paragrafie 2 ust. 1 rozporządzenia</a:t>
                      </a:r>
                      <a:r>
                        <a:rPr lang="pl-PL" sz="1000" u="none" strike="noStrike" baseline="30000" dirty="0">
                          <a:effectLst/>
                        </a:rPr>
                        <a:t>3</a:t>
                      </a:r>
                      <a:endParaRPr lang="pl-PL" sz="1000" b="0" i="0" u="none" strike="noStrike" dirty="0">
                        <a:effectLst/>
                        <a:latin typeface="Times New Roman"/>
                      </a:endParaRPr>
                    </a:p>
                  </a:txBody>
                  <a:tcPr marL="3351" marR="3351" marT="3351" marB="0">
                    <a:solidFill>
                      <a:schemeClr val="bg2">
                        <a:lumMod val="60000"/>
                        <a:lumOff val="40000"/>
                      </a:schemeClr>
                    </a:solidFill>
                  </a:tcPr>
                </a:tc>
              </a:tr>
              <a:tr h="165486">
                <a:tc>
                  <a:txBody>
                    <a:bodyPr/>
                    <a:lstStyle/>
                    <a:p>
                      <a:pPr algn="l" fontAlgn="t"/>
                      <a:r>
                        <a:rPr lang="pl-PL" sz="1000" u="none" strike="noStrike">
                          <a:effectLst/>
                        </a:rPr>
                        <a:t> </a:t>
                      </a:r>
                      <a:endParaRPr lang="pl-PL" sz="1000" b="0" i="0" u="none" strike="noStrike">
                        <a:effectLst/>
                        <a:latin typeface="Times New Roman"/>
                      </a:endParaRPr>
                    </a:p>
                  </a:txBody>
                  <a:tcPr marL="3351" marR="3351" marT="3351" marB="0">
                    <a:solidFill>
                      <a:schemeClr val="bg2">
                        <a:lumMod val="60000"/>
                        <a:lumOff val="40000"/>
                      </a:schemeClr>
                    </a:solidFill>
                  </a:tcPr>
                </a:tc>
                <a:tc>
                  <a:txBody>
                    <a:bodyPr/>
                    <a:lstStyle/>
                    <a:p>
                      <a:pPr algn="l" fontAlgn="t"/>
                      <a:r>
                        <a:rPr lang="pl-PL" sz="1000" u="none" strike="noStrike" dirty="0">
                          <a:effectLst/>
                        </a:rPr>
                        <a:t> </a:t>
                      </a:r>
                      <a:endParaRPr lang="pl-PL" sz="1000" b="0" i="0" u="none" strike="noStrike" dirty="0">
                        <a:effectLst/>
                        <a:latin typeface="Times New Roman"/>
                      </a:endParaRPr>
                    </a:p>
                  </a:txBody>
                  <a:tcPr marL="3351" marR="3351" marT="3351" marB="0">
                    <a:solidFill>
                      <a:schemeClr val="bg2">
                        <a:lumMod val="60000"/>
                        <a:lumOff val="40000"/>
                      </a:schemeClr>
                    </a:solidFill>
                  </a:tcPr>
                </a:tc>
              </a:tr>
              <a:tr h="195030">
                <a:tc>
                  <a:txBody>
                    <a:bodyPr/>
                    <a:lstStyle/>
                    <a:p>
                      <a:pPr algn="l" fontAlgn="t"/>
                      <a:r>
                        <a:rPr lang="pl-PL" sz="1000" u="none" strike="noStrike">
                          <a:effectLst/>
                        </a:rPr>
                        <a:t>3.</a:t>
                      </a:r>
                      <a:endParaRPr lang="pl-PL" sz="1000" b="0" i="0" u="none" strike="noStrike">
                        <a:effectLst/>
                        <a:latin typeface="Times New Roman"/>
                      </a:endParaRPr>
                    </a:p>
                  </a:txBody>
                  <a:tcPr marL="3351" marR="3351" marT="3351" marB="0">
                    <a:solidFill>
                      <a:schemeClr val="bg2">
                        <a:lumMod val="60000"/>
                        <a:lumOff val="40000"/>
                      </a:schemeClr>
                    </a:solidFill>
                  </a:tcPr>
                </a:tc>
                <a:tc rowSpan="2">
                  <a:txBody>
                    <a:bodyPr/>
                    <a:lstStyle/>
                    <a:p>
                      <a:pPr algn="just" fontAlgn="t"/>
                      <a:r>
                        <a:rPr lang="pl-PL" sz="1000" u="none" strike="noStrike" dirty="0">
                          <a:effectLst/>
                        </a:rPr>
                        <a:t>Operacja, zakłada realizację inwestycji na obszarze wiejskim  objętym LSR, chyba, że operacja dotyczy inwestycji polegającej na budowie albo przebudowie liniowego obiektu budowlanego, którego odcinek będzie zlokalizowany poza tym obszarem</a:t>
                      </a:r>
                      <a:endParaRPr lang="pl-PL" sz="1000" b="0" i="0" u="none" strike="noStrike" dirty="0">
                        <a:effectLst/>
                        <a:latin typeface="Times New Roman"/>
                      </a:endParaRPr>
                    </a:p>
                  </a:txBody>
                  <a:tcPr marL="3351" marR="3351" marT="3351" marB="0">
                    <a:solidFill>
                      <a:schemeClr val="bg2">
                        <a:lumMod val="60000"/>
                        <a:lumOff val="40000"/>
                      </a:schemeClr>
                    </a:solidFill>
                  </a:tcPr>
                </a:tc>
              </a:tr>
              <a:tr h="165486">
                <a:tc>
                  <a:txBody>
                    <a:bodyPr/>
                    <a:lstStyle/>
                    <a:p>
                      <a:pPr algn="l" fontAlgn="t"/>
                      <a:r>
                        <a:rPr lang="pl-PL" sz="1000" u="none" strike="noStrike">
                          <a:effectLst/>
                        </a:rPr>
                        <a:t> </a:t>
                      </a:r>
                      <a:endParaRPr lang="pl-PL" sz="1000" b="0" i="0" u="none" strike="noStrike">
                        <a:effectLst/>
                        <a:latin typeface="Times New Roman"/>
                      </a:endParaRPr>
                    </a:p>
                  </a:txBody>
                  <a:tcPr marL="3351" marR="3351" marT="3351" marB="0">
                    <a:solidFill>
                      <a:schemeClr val="bg2">
                        <a:lumMod val="60000"/>
                        <a:lumOff val="40000"/>
                      </a:schemeClr>
                    </a:solidFill>
                  </a:tcPr>
                </a:tc>
                <a:tc vMerge="1">
                  <a:txBody>
                    <a:bodyPr/>
                    <a:lstStyle/>
                    <a:p>
                      <a:endParaRPr lang="pl-PL"/>
                    </a:p>
                  </a:txBody>
                  <a:tcPr/>
                </a:tc>
              </a:tr>
              <a:tr h="165486">
                <a:tc>
                  <a:txBody>
                    <a:bodyPr/>
                    <a:lstStyle/>
                    <a:p>
                      <a:pPr algn="l" fontAlgn="t"/>
                      <a:r>
                        <a:rPr lang="pl-PL" sz="1000" u="none" strike="noStrike">
                          <a:effectLst/>
                        </a:rPr>
                        <a:t> </a:t>
                      </a:r>
                      <a:endParaRPr lang="pl-PL" sz="1000" b="0" i="0" u="none" strike="noStrike">
                        <a:effectLst/>
                        <a:latin typeface="Times New Roman"/>
                      </a:endParaRPr>
                    </a:p>
                  </a:txBody>
                  <a:tcPr marL="3351" marR="3351" marT="3351" marB="0">
                    <a:solidFill>
                      <a:schemeClr val="bg2">
                        <a:lumMod val="60000"/>
                        <a:lumOff val="40000"/>
                      </a:schemeClr>
                    </a:solidFill>
                  </a:tcPr>
                </a:tc>
                <a:tc>
                  <a:txBody>
                    <a:bodyPr/>
                    <a:lstStyle/>
                    <a:p>
                      <a:pPr algn="l" fontAlgn="t"/>
                      <a:r>
                        <a:rPr lang="pl-PL" sz="1000" u="none" strike="noStrike">
                          <a:effectLst/>
                        </a:rPr>
                        <a:t> </a:t>
                      </a:r>
                      <a:endParaRPr lang="pl-PL" sz="1000" b="1" i="0" u="none" strike="noStrike">
                        <a:effectLst/>
                        <a:latin typeface="Times New Roman"/>
                      </a:endParaRPr>
                    </a:p>
                  </a:txBody>
                  <a:tcPr marL="3351" marR="3351" marT="3351" marB="0">
                    <a:solidFill>
                      <a:schemeClr val="bg2">
                        <a:lumMod val="60000"/>
                        <a:lumOff val="40000"/>
                      </a:schemeClr>
                    </a:solidFill>
                  </a:tcPr>
                </a:tc>
              </a:tr>
              <a:tr h="195030">
                <a:tc>
                  <a:txBody>
                    <a:bodyPr/>
                    <a:lstStyle/>
                    <a:p>
                      <a:pPr algn="l" fontAlgn="t"/>
                      <a:r>
                        <a:rPr lang="pl-PL" sz="1000" u="none" strike="noStrike">
                          <a:effectLst/>
                        </a:rPr>
                        <a:t>4.</a:t>
                      </a:r>
                      <a:endParaRPr lang="pl-PL" sz="1000" b="0" i="0" u="none" strike="noStrike">
                        <a:effectLst/>
                        <a:latin typeface="Times New Roman"/>
                      </a:endParaRPr>
                    </a:p>
                  </a:txBody>
                  <a:tcPr marL="3351" marR="3351" marT="3351" marB="0">
                    <a:solidFill>
                      <a:schemeClr val="bg2">
                        <a:lumMod val="60000"/>
                        <a:lumOff val="40000"/>
                      </a:schemeClr>
                    </a:solidFill>
                  </a:tcPr>
                </a:tc>
                <a:tc rowSpan="2">
                  <a:txBody>
                    <a:bodyPr/>
                    <a:lstStyle/>
                    <a:p>
                      <a:pPr algn="just" fontAlgn="t"/>
                      <a:r>
                        <a:rPr lang="pl-PL" sz="1000" u="none" strike="noStrike" dirty="0">
                          <a:effectLst/>
                        </a:rPr>
                        <a:t>Inwestycje trwale związane z nieruchomością w ramach operacji będą realizowane na nieruchomości będącej własnością lub współwłasnością Wnioskodawcy lub Wnioskodawca posiada prawo do dysponowania nieruchomością na cele określone  we wniosku o przyznanie pomocy, co najmniej przez okres realizacji operacji oraz okres podlegania zobowiązaniu do zapewnienia trwałości operacji zgodnie z art. 71 ust. 1 rozporządzenia 1303/2013</a:t>
                      </a:r>
                      <a:r>
                        <a:rPr lang="pl-PL" sz="1000" u="none" strike="noStrike" baseline="30000" dirty="0">
                          <a:effectLst/>
                        </a:rPr>
                        <a:t>7</a:t>
                      </a:r>
                      <a:endParaRPr lang="pl-PL" sz="1000" b="0" i="0" u="none" strike="noStrike" dirty="0">
                        <a:effectLst/>
                        <a:latin typeface="Times New Roman"/>
                      </a:endParaRPr>
                    </a:p>
                  </a:txBody>
                  <a:tcPr marL="3351" marR="3351" marT="3351" marB="0">
                    <a:solidFill>
                      <a:schemeClr val="bg2">
                        <a:lumMod val="60000"/>
                        <a:lumOff val="40000"/>
                      </a:schemeClr>
                    </a:solidFill>
                  </a:tcPr>
                </a:tc>
              </a:tr>
              <a:tr h="455075">
                <a:tc>
                  <a:txBody>
                    <a:bodyPr/>
                    <a:lstStyle/>
                    <a:p>
                      <a:pPr algn="l" fontAlgn="t"/>
                      <a:r>
                        <a:rPr lang="pl-PL" sz="1000" u="none" strike="noStrike">
                          <a:effectLst/>
                        </a:rPr>
                        <a:t> </a:t>
                      </a:r>
                      <a:endParaRPr lang="pl-PL" sz="1000" b="0" i="0" u="none" strike="noStrike">
                        <a:effectLst/>
                        <a:latin typeface="Times New Roman"/>
                      </a:endParaRPr>
                    </a:p>
                  </a:txBody>
                  <a:tcPr marL="3351" marR="3351" marT="3351" marB="0">
                    <a:solidFill>
                      <a:schemeClr val="bg2">
                        <a:lumMod val="60000"/>
                        <a:lumOff val="40000"/>
                      </a:schemeClr>
                    </a:solidFill>
                  </a:tcPr>
                </a:tc>
                <a:tc vMerge="1">
                  <a:txBody>
                    <a:bodyPr/>
                    <a:lstStyle/>
                    <a:p>
                      <a:endParaRPr lang="pl-PL"/>
                    </a:p>
                  </a:txBody>
                  <a:tcPr/>
                </a:tc>
              </a:tr>
              <a:tr h="165486">
                <a:tc>
                  <a:txBody>
                    <a:bodyPr/>
                    <a:lstStyle/>
                    <a:p>
                      <a:pPr algn="l" fontAlgn="t"/>
                      <a:r>
                        <a:rPr lang="pl-PL" sz="1000" u="none" strike="noStrike">
                          <a:effectLst/>
                        </a:rPr>
                        <a:t> </a:t>
                      </a:r>
                      <a:endParaRPr lang="pl-PL" sz="1000" b="0" i="0" u="none" strike="noStrike">
                        <a:effectLst/>
                        <a:latin typeface="Times New Roman"/>
                      </a:endParaRPr>
                    </a:p>
                  </a:txBody>
                  <a:tcPr marL="3351" marR="3351" marT="3351" marB="0">
                    <a:solidFill>
                      <a:schemeClr val="bg2">
                        <a:lumMod val="60000"/>
                        <a:lumOff val="40000"/>
                      </a:schemeClr>
                    </a:solidFill>
                  </a:tcPr>
                </a:tc>
                <a:tc>
                  <a:txBody>
                    <a:bodyPr/>
                    <a:lstStyle/>
                    <a:p>
                      <a:pPr algn="ctr" fontAlgn="t"/>
                      <a:r>
                        <a:rPr lang="pl-PL" sz="1000" u="none" strike="noStrike" dirty="0">
                          <a:effectLst/>
                        </a:rPr>
                        <a:t> </a:t>
                      </a:r>
                      <a:endParaRPr lang="pl-PL" sz="1000" b="0" i="0" u="none" strike="noStrike" dirty="0">
                        <a:effectLst/>
                        <a:latin typeface="Times New Roman"/>
                      </a:endParaRPr>
                    </a:p>
                  </a:txBody>
                  <a:tcPr marL="3351" marR="3351" marT="3351" marB="0">
                    <a:solidFill>
                      <a:schemeClr val="bg2">
                        <a:lumMod val="60000"/>
                        <a:lumOff val="40000"/>
                      </a:schemeClr>
                    </a:solidFill>
                  </a:tcPr>
                </a:tc>
              </a:tr>
              <a:tr h="195030">
                <a:tc>
                  <a:txBody>
                    <a:bodyPr/>
                    <a:lstStyle/>
                    <a:p>
                      <a:pPr algn="l" fontAlgn="t"/>
                      <a:r>
                        <a:rPr lang="pl-PL" sz="1000" u="none" strike="noStrike">
                          <a:effectLst/>
                        </a:rPr>
                        <a:t>5.</a:t>
                      </a:r>
                      <a:endParaRPr lang="pl-PL" sz="1000" b="0" i="0" u="none" strike="noStrike">
                        <a:effectLst/>
                        <a:latin typeface="Times New Roman"/>
                      </a:endParaRPr>
                    </a:p>
                  </a:txBody>
                  <a:tcPr marL="3351" marR="3351" marT="3351" marB="0">
                    <a:solidFill>
                      <a:schemeClr val="bg2">
                        <a:lumMod val="60000"/>
                        <a:lumOff val="40000"/>
                      </a:schemeClr>
                    </a:solidFill>
                  </a:tcPr>
                </a:tc>
                <a:tc rowSpan="2">
                  <a:txBody>
                    <a:bodyPr/>
                    <a:lstStyle/>
                    <a:p>
                      <a:pPr algn="just" fontAlgn="t"/>
                      <a:r>
                        <a:rPr lang="pl-PL" sz="1000" u="none" strike="noStrike" dirty="0">
                          <a:effectLst/>
                        </a:rPr>
                        <a:t>Operacja będzie realizowana nie więcej niż w 2 etapach, a wykonanie zakresu rzeczowego, zgodnie z zestawieniem rzeczowo-finansowym operacji, w tym poniesienie przez beneficjenta kosztów kwalifikowalnych operacji oraz złożenie wniosku o płatność końcową wypłacaną po zrealizowaniu całej operacji nastąpi w terminie 2 lat od dnia zawarcia umowy o przyznaniu pomocy, lecz nie później niż do dnia 31 grudnia 2022 r.</a:t>
                      </a:r>
                      <a:endParaRPr lang="pl-PL" sz="1000" b="0" i="0" u="none" strike="noStrike" dirty="0">
                        <a:effectLst/>
                        <a:latin typeface="Times New Roman"/>
                      </a:endParaRPr>
                    </a:p>
                  </a:txBody>
                  <a:tcPr marL="3351" marR="3351" marT="3351" marB="0">
                    <a:solidFill>
                      <a:schemeClr val="bg2">
                        <a:lumMod val="60000"/>
                        <a:lumOff val="40000"/>
                      </a:schemeClr>
                    </a:solidFill>
                  </a:tcPr>
                </a:tc>
              </a:tr>
              <a:tr h="455075">
                <a:tc>
                  <a:txBody>
                    <a:bodyPr/>
                    <a:lstStyle/>
                    <a:p>
                      <a:pPr algn="l" fontAlgn="t"/>
                      <a:r>
                        <a:rPr lang="pl-PL" sz="1000" u="none" strike="noStrike">
                          <a:effectLst/>
                        </a:rPr>
                        <a:t> </a:t>
                      </a:r>
                      <a:endParaRPr lang="pl-PL" sz="1000" b="0" i="0" u="none" strike="noStrike">
                        <a:effectLst/>
                        <a:latin typeface="Times New Roman"/>
                      </a:endParaRPr>
                    </a:p>
                  </a:txBody>
                  <a:tcPr marL="3351" marR="3351" marT="3351" marB="0">
                    <a:solidFill>
                      <a:schemeClr val="bg2">
                        <a:lumMod val="60000"/>
                        <a:lumOff val="40000"/>
                      </a:schemeClr>
                    </a:solidFill>
                  </a:tcPr>
                </a:tc>
                <a:tc vMerge="1">
                  <a:txBody>
                    <a:bodyPr/>
                    <a:lstStyle/>
                    <a:p>
                      <a:endParaRPr lang="pl-PL"/>
                    </a:p>
                  </a:txBody>
                  <a:tcPr/>
                </a:tc>
              </a:tr>
              <a:tr h="165486">
                <a:tc>
                  <a:txBody>
                    <a:bodyPr/>
                    <a:lstStyle/>
                    <a:p>
                      <a:pPr algn="l" fontAlgn="t"/>
                      <a:r>
                        <a:rPr lang="pl-PL" sz="1000" u="none" strike="noStrike">
                          <a:effectLst/>
                        </a:rPr>
                        <a:t> </a:t>
                      </a:r>
                      <a:endParaRPr lang="pl-PL" sz="1000" b="0" i="0" u="none" strike="noStrike">
                        <a:effectLst/>
                        <a:latin typeface="Times New Roman"/>
                      </a:endParaRPr>
                    </a:p>
                  </a:txBody>
                  <a:tcPr marL="3351" marR="3351" marT="3351" marB="0">
                    <a:solidFill>
                      <a:schemeClr val="bg2">
                        <a:lumMod val="60000"/>
                        <a:lumOff val="40000"/>
                      </a:schemeClr>
                    </a:solidFill>
                  </a:tcPr>
                </a:tc>
                <a:tc>
                  <a:txBody>
                    <a:bodyPr/>
                    <a:lstStyle/>
                    <a:p>
                      <a:pPr algn="just" fontAlgn="t"/>
                      <a:r>
                        <a:rPr lang="pl-PL" sz="1000" u="none" strike="noStrike" dirty="0">
                          <a:effectLst/>
                        </a:rPr>
                        <a:t> </a:t>
                      </a:r>
                      <a:endParaRPr lang="pl-PL" sz="1000" b="0" i="0" u="none" strike="noStrike" dirty="0">
                        <a:effectLst/>
                        <a:latin typeface="Times New Roman"/>
                      </a:endParaRPr>
                    </a:p>
                  </a:txBody>
                  <a:tcPr marL="3351" marR="3351" marT="3351" marB="0">
                    <a:solidFill>
                      <a:schemeClr val="bg2">
                        <a:lumMod val="60000"/>
                        <a:lumOff val="40000"/>
                      </a:schemeClr>
                    </a:solidFill>
                  </a:tcPr>
                </a:tc>
              </a:tr>
              <a:tr h="195030">
                <a:tc>
                  <a:txBody>
                    <a:bodyPr/>
                    <a:lstStyle/>
                    <a:p>
                      <a:pPr algn="l" fontAlgn="t"/>
                      <a:r>
                        <a:rPr lang="pl-PL" sz="1000" u="none" strike="noStrike">
                          <a:effectLst/>
                        </a:rPr>
                        <a:t>6.</a:t>
                      </a:r>
                      <a:endParaRPr lang="pl-PL" sz="1000" b="0" i="0" u="none" strike="noStrike">
                        <a:effectLst/>
                        <a:latin typeface="Times New Roman"/>
                      </a:endParaRPr>
                    </a:p>
                  </a:txBody>
                  <a:tcPr marL="3351" marR="3351" marT="3351" marB="0">
                    <a:solidFill>
                      <a:schemeClr val="bg2">
                        <a:lumMod val="60000"/>
                        <a:lumOff val="40000"/>
                      </a:schemeClr>
                    </a:solidFill>
                  </a:tcPr>
                </a:tc>
                <a:tc>
                  <a:txBody>
                    <a:bodyPr/>
                    <a:lstStyle/>
                    <a:p>
                      <a:pPr algn="just" fontAlgn="t"/>
                      <a:r>
                        <a:rPr lang="pl-PL" sz="1000" u="none" strike="noStrike" dirty="0">
                          <a:effectLst/>
                        </a:rPr>
                        <a:t>Minimalna całkowita wartość operacji wynosi nie mniej niż 50 tys. złotych</a:t>
                      </a:r>
                      <a:endParaRPr lang="pl-PL" sz="1000" b="0" i="0" u="none" strike="noStrike" dirty="0">
                        <a:effectLst/>
                        <a:latin typeface="Times New Roman"/>
                      </a:endParaRPr>
                    </a:p>
                  </a:txBody>
                  <a:tcPr marL="3351" marR="3351" marT="3351" marB="0">
                    <a:solidFill>
                      <a:schemeClr val="bg2">
                        <a:lumMod val="60000"/>
                        <a:lumOff val="40000"/>
                      </a:schemeClr>
                    </a:solidFill>
                  </a:tcPr>
                </a:tc>
              </a:tr>
              <a:tr h="165486">
                <a:tc>
                  <a:txBody>
                    <a:bodyPr/>
                    <a:lstStyle/>
                    <a:p>
                      <a:pPr algn="l" fontAlgn="t"/>
                      <a:r>
                        <a:rPr lang="pl-PL" sz="1000" u="none" strike="noStrike">
                          <a:effectLst/>
                        </a:rPr>
                        <a:t> </a:t>
                      </a:r>
                      <a:endParaRPr lang="pl-PL" sz="1000" b="0" i="0" u="none" strike="noStrike">
                        <a:effectLst/>
                        <a:latin typeface="Times New Roman"/>
                      </a:endParaRPr>
                    </a:p>
                  </a:txBody>
                  <a:tcPr marL="3351" marR="3351" marT="3351" marB="0">
                    <a:solidFill>
                      <a:schemeClr val="bg2">
                        <a:lumMod val="60000"/>
                        <a:lumOff val="40000"/>
                      </a:schemeClr>
                    </a:solidFill>
                  </a:tcPr>
                </a:tc>
                <a:tc>
                  <a:txBody>
                    <a:bodyPr/>
                    <a:lstStyle/>
                    <a:p>
                      <a:pPr algn="just" fontAlgn="t"/>
                      <a:r>
                        <a:rPr lang="pl-PL" sz="1000" u="none" strike="noStrike" dirty="0">
                          <a:effectLst/>
                        </a:rPr>
                        <a:t> </a:t>
                      </a:r>
                      <a:endParaRPr lang="pl-PL" sz="1000" b="0" i="0" u="none" strike="noStrike" dirty="0">
                        <a:effectLst/>
                        <a:latin typeface="Times New Roman"/>
                      </a:endParaRPr>
                    </a:p>
                  </a:txBody>
                  <a:tcPr marL="3351" marR="3351" marT="3351" marB="0">
                    <a:solidFill>
                      <a:schemeClr val="bg2">
                        <a:lumMod val="60000"/>
                        <a:lumOff val="40000"/>
                      </a:schemeClr>
                    </a:solidFill>
                  </a:tcPr>
                </a:tc>
              </a:tr>
              <a:tr h="195030">
                <a:tc>
                  <a:txBody>
                    <a:bodyPr/>
                    <a:lstStyle/>
                    <a:p>
                      <a:pPr algn="l" fontAlgn="t"/>
                      <a:r>
                        <a:rPr lang="pl-PL" sz="1000" u="none" strike="noStrike">
                          <a:effectLst/>
                        </a:rPr>
                        <a:t>6a.</a:t>
                      </a:r>
                      <a:endParaRPr lang="pl-PL" sz="1000" b="0" i="0" u="none" strike="noStrike">
                        <a:effectLst/>
                        <a:latin typeface="Times New Roman"/>
                      </a:endParaRPr>
                    </a:p>
                  </a:txBody>
                  <a:tcPr marL="3351" marR="3351" marT="3351" marB="0">
                    <a:solidFill>
                      <a:schemeClr val="bg2">
                        <a:lumMod val="60000"/>
                        <a:lumOff val="40000"/>
                      </a:schemeClr>
                    </a:solidFill>
                  </a:tcPr>
                </a:tc>
                <a:tc>
                  <a:txBody>
                    <a:bodyPr/>
                    <a:lstStyle/>
                    <a:p>
                      <a:pPr algn="just" fontAlgn="t"/>
                      <a:r>
                        <a:rPr lang="pl-PL" sz="1000" u="none" strike="noStrike" dirty="0">
                          <a:effectLst/>
                        </a:rPr>
                        <a:t>Pomoc na jedną operację własną LGD nie przekracza 50 tys. złotych</a:t>
                      </a:r>
                      <a:endParaRPr lang="pl-PL" sz="1000" b="0" i="0" u="none" strike="noStrike" dirty="0">
                        <a:effectLst/>
                        <a:latin typeface="Times New Roman"/>
                      </a:endParaRPr>
                    </a:p>
                  </a:txBody>
                  <a:tcPr marL="3351" marR="3351" marT="3351" marB="0">
                    <a:solidFill>
                      <a:schemeClr val="bg2">
                        <a:lumMod val="60000"/>
                        <a:lumOff val="40000"/>
                      </a:schemeClr>
                    </a:solidFill>
                  </a:tcPr>
                </a:tc>
              </a:tr>
              <a:tr h="165486">
                <a:tc>
                  <a:txBody>
                    <a:bodyPr/>
                    <a:lstStyle/>
                    <a:p>
                      <a:pPr algn="l" fontAlgn="t"/>
                      <a:r>
                        <a:rPr lang="pl-PL" sz="900" u="none" strike="noStrike">
                          <a:effectLst/>
                        </a:rPr>
                        <a:t> </a:t>
                      </a:r>
                      <a:endParaRPr lang="pl-PL" sz="900" b="0" i="0" u="none" strike="noStrike">
                        <a:effectLst/>
                        <a:latin typeface="Times New Roman"/>
                      </a:endParaRPr>
                    </a:p>
                  </a:txBody>
                  <a:tcPr marL="3351" marR="3351" marT="3351" marB="0">
                    <a:solidFill>
                      <a:schemeClr val="bg2">
                        <a:lumMod val="60000"/>
                        <a:lumOff val="40000"/>
                      </a:schemeClr>
                    </a:solidFill>
                  </a:tcPr>
                </a:tc>
                <a:tc>
                  <a:txBody>
                    <a:bodyPr/>
                    <a:lstStyle/>
                    <a:p>
                      <a:pPr algn="just" fontAlgn="t"/>
                      <a:r>
                        <a:rPr lang="pl-PL" sz="900" u="none" strike="noStrike" dirty="0">
                          <a:effectLst/>
                        </a:rPr>
                        <a:t> </a:t>
                      </a:r>
                      <a:endParaRPr lang="pl-PL" sz="900" b="0" i="0" u="none" strike="noStrike" dirty="0">
                        <a:effectLst/>
                        <a:latin typeface="Times New Roman"/>
                      </a:endParaRPr>
                    </a:p>
                  </a:txBody>
                  <a:tcPr marL="3351" marR="3351" marT="3351" marB="0">
                    <a:solidFill>
                      <a:schemeClr val="bg2">
                        <a:lumMod val="60000"/>
                        <a:lumOff val="40000"/>
                      </a:schemeClr>
                    </a:solidFill>
                  </a:tcPr>
                </a:tc>
              </a:tr>
            </a:tbl>
          </a:graphicData>
        </a:graphic>
      </p:graphicFrame>
    </p:spTree>
    <p:extLst>
      <p:ext uri="{BB962C8B-B14F-4D97-AF65-F5344CB8AC3E}">
        <p14:creationId xmlns:p14="http://schemas.microsoft.com/office/powerpoint/2010/main" val="2315913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87624" y="764705"/>
            <a:ext cx="7024744" cy="529128"/>
          </a:xfrm>
        </p:spPr>
        <p:txBody>
          <a:bodyPr>
            <a:normAutofit/>
          </a:bodyPr>
          <a:lstStyle/>
          <a:p>
            <a:r>
              <a:rPr lang="pl-PL" sz="2800" dirty="0">
                <a:solidFill>
                  <a:schemeClr val="tx1"/>
                </a:solidFill>
              </a:rPr>
              <a:t>Karta PROW 2014-2020- omówienie</a:t>
            </a:r>
            <a:endParaRPr lang="pl-PL" sz="2800" dirty="0"/>
          </a:p>
        </p:txBody>
      </p:sp>
      <p:graphicFrame>
        <p:nvGraphicFramePr>
          <p:cNvPr id="4" name="Tabela 3"/>
          <p:cNvGraphicFramePr>
            <a:graphicFrameLocks noGrp="1"/>
          </p:cNvGraphicFramePr>
          <p:nvPr>
            <p:extLst>
              <p:ext uri="{D42A27DB-BD31-4B8C-83A1-F6EECF244321}">
                <p14:modId xmlns:p14="http://schemas.microsoft.com/office/powerpoint/2010/main" val="3546500213"/>
              </p:ext>
            </p:extLst>
          </p:nvPr>
        </p:nvGraphicFramePr>
        <p:xfrm>
          <a:off x="539552" y="1484784"/>
          <a:ext cx="8064895" cy="4916183"/>
        </p:xfrm>
        <a:graphic>
          <a:graphicData uri="http://schemas.openxmlformats.org/drawingml/2006/table">
            <a:tbl>
              <a:tblPr>
                <a:tableStyleId>{5C22544A-7EE6-4342-B048-85BDC9FD1C3A}</a:tableStyleId>
              </a:tblPr>
              <a:tblGrid>
                <a:gridCol w="533530"/>
                <a:gridCol w="7531365"/>
              </a:tblGrid>
              <a:tr h="395804">
                <a:tc>
                  <a:txBody>
                    <a:bodyPr/>
                    <a:lstStyle/>
                    <a:p>
                      <a:pPr algn="l" fontAlgn="t"/>
                      <a:r>
                        <a:rPr lang="pl-PL" sz="1000" u="none" strike="noStrike" dirty="0">
                          <a:effectLst/>
                        </a:rPr>
                        <a:t>7.</a:t>
                      </a:r>
                      <a:endParaRPr lang="pl-PL" sz="1000" b="0" i="0" u="none" strike="noStrike" dirty="0">
                        <a:effectLst/>
                        <a:latin typeface="Times New Roman"/>
                      </a:endParaRPr>
                    </a:p>
                  </a:txBody>
                  <a:tcPr marL="7779" marR="7779" marT="7779" marB="0">
                    <a:solidFill>
                      <a:schemeClr val="bg2">
                        <a:lumMod val="60000"/>
                        <a:lumOff val="40000"/>
                      </a:schemeClr>
                    </a:solidFill>
                  </a:tcPr>
                </a:tc>
                <a:tc>
                  <a:txBody>
                    <a:bodyPr/>
                    <a:lstStyle/>
                    <a:p>
                      <a:pPr algn="just" fontAlgn="t"/>
                      <a:r>
                        <a:rPr lang="pl-PL" sz="1000" u="none" strike="noStrike" dirty="0">
                          <a:effectLst/>
                        </a:rPr>
                        <a:t>Wnioskodawca, realizujący operację w zakresie innym niż określony w § 2 ust.1 pkt 2 lit. a rozporządzenia</a:t>
                      </a:r>
                      <a:r>
                        <a:rPr lang="pl-PL" sz="1000" u="none" strike="noStrike" baseline="30000" dirty="0">
                          <a:effectLst/>
                        </a:rPr>
                        <a:t>3</a:t>
                      </a:r>
                      <a:r>
                        <a:rPr lang="pl-PL" sz="1000" u="none" strike="noStrike" dirty="0">
                          <a:effectLst/>
                        </a:rPr>
                        <a:t> spełnia co najmniej 1 z poniższych warunków:</a:t>
                      </a:r>
                      <a:endParaRPr lang="pl-PL" sz="1000" b="0" i="0" u="none" strike="noStrike" dirty="0">
                        <a:effectLst/>
                        <a:latin typeface="Times New Roman"/>
                      </a:endParaRPr>
                    </a:p>
                  </a:txBody>
                  <a:tcPr marL="7779" marR="7779" marT="7779" marB="0">
                    <a:solidFill>
                      <a:schemeClr val="bg2">
                        <a:lumMod val="60000"/>
                        <a:lumOff val="40000"/>
                      </a:schemeClr>
                    </a:solidFill>
                  </a:tcPr>
                </a:tc>
              </a:tr>
              <a:tr h="181856">
                <a:tc>
                  <a:txBody>
                    <a:bodyPr/>
                    <a:lstStyle/>
                    <a:p>
                      <a:pPr algn="l" fontAlgn="t"/>
                      <a:r>
                        <a:rPr lang="pl-PL" sz="1000" u="none" strike="noStrike">
                          <a:effectLst/>
                        </a:rPr>
                        <a:t> </a:t>
                      </a:r>
                      <a:endParaRPr lang="pl-PL" sz="1000" b="0" i="0" u="none" strike="noStrike">
                        <a:effectLst/>
                        <a:latin typeface="Times New Roman"/>
                      </a:endParaRPr>
                    </a:p>
                  </a:txBody>
                  <a:tcPr marL="7779" marR="7779" marT="7779" marB="0">
                    <a:solidFill>
                      <a:schemeClr val="bg2">
                        <a:lumMod val="60000"/>
                        <a:lumOff val="40000"/>
                      </a:schemeClr>
                    </a:solidFill>
                  </a:tcPr>
                </a:tc>
                <a:tc>
                  <a:txBody>
                    <a:bodyPr/>
                    <a:lstStyle/>
                    <a:p>
                      <a:pPr algn="just" fontAlgn="t"/>
                      <a:endParaRPr lang="pl-PL" sz="1000" b="0" i="0" u="none" strike="noStrike">
                        <a:effectLst/>
                        <a:latin typeface="Times New Roman"/>
                      </a:endParaRPr>
                    </a:p>
                  </a:txBody>
                  <a:tcPr marL="7779" marR="7779" marT="7779" marB="0">
                    <a:solidFill>
                      <a:schemeClr val="bg2">
                        <a:lumMod val="60000"/>
                        <a:lumOff val="40000"/>
                      </a:schemeClr>
                    </a:solidFill>
                  </a:tcPr>
                </a:tc>
              </a:tr>
              <a:tr h="374410">
                <a:tc>
                  <a:txBody>
                    <a:bodyPr/>
                    <a:lstStyle/>
                    <a:p>
                      <a:pPr algn="l" fontAlgn="t"/>
                      <a:r>
                        <a:rPr lang="pl-PL" sz="1000" u="none" strike="noStrike">
                          <a:effectLst/>
                        </a:rPr>
                        <a:t>a)</a:t>
                      </a:r>
                      <a:endParaRPr lang="pl-PL" sz="1000" b="0" i="0" u="none" strike="noStrike">
                        <a:effectLst/>
                        <a:latin typeface="Times New Roman"/>
                      </a:endParaRPr>
                    </a:p>
                  </a:txBody>
                  <a:tcPr marL="7779" marR="7779" marT="7779" marB="0">
                    <a:solidFill>
                      <a:schemeClr val="bg2">
                        <a:lumMod val="60000"/>
                        <a:lumOff val="40000"/>
                      </a:schemeClr>
                    </a:solidFill>
                  </a:tcPr>
                </a:tc>
                <a:tc rowSpan="2">
                  <a:txBody>
                    <a:bodyPr/>
                    <a:lstStyle/>
                    <a:p>
                      <a:pPr algn="just" fontAlgn="t"/>
                      <a:r>
                        <a:rPr lang="pl-PL" sz="1000" u="none" strike="noStrike">
                          <a:effectLst/>
                        </a:rPr>
                        <a:t>posiada doświadczenie w realizacji projektów o charakterze podobnym do operacji, którą zamierza realizować, lub</a:t>
                      </a:r>
                      <a:endParaRPr lang="pl-PL" sz="1000" b="0" i="0" u="none" strike="noStrike">
                        <a:effectLst/>
                        <a:latin typeface="Times New Roman"/>
                      </a:endParaRPr>
                    </a:p>
                  </a:txBody>
                  <a:tcPr marL="7779" marR="7779" marT="7779" marB="0">
                    <a:solidFill>
                      <a:schemeClr val="bg2">
                        <a:lumMod val="60000"/>
                        <a:lumOff val="40000"/>
                      </a:schemeClr>
                    </a:solidFill>
                  </a:tcPr>
                </a:tc>
              </a:tr>
              <a:tr h="181856">
                <a:tc>
                  <a:txBody>
                    <a:bodyPr/>
                    <a:lstStyle/>
                    <a:p>
                      <a:pPr algn="l" fontAlgn="t"/>
                      <a:r>
                        <a:rPr lang="pl-PL" sz="1000" u="none" strike="noStrike">
                          <a:effectLst/>
                        </a:rPr>
                        <a:t> </a:t>
                      </a:r>
                      <a:endParaRPr lang="pl-PL" sz="1000" b="0" i="0" u="none" strike="noStrike">
                        <a:effectLst/>
                        <a:latin typeface="Times New Roman"/>
                      </a:endParaRPr>
                    </a:p>
                  </a:txBody>
                  <a:tcPr marL="7779" marR="7779" marT="7779" marB="0">
                    <a:solidFill>
                      <a:schemeClr val="bg2">
                        <a:lumMod val="60000"/>
                        <a:lumOff val="40000"/>
                      </a:schemeClr>
                    </a:solidFill>
                  </a:tcPr>
                </a:tc>
                <a:tc vMerge="1">
                  <a:txBody>
                    <a:bodyPr/>
                    <a:lstStyle/>
                    <a:p>
                      <a:endParaRPr lang="pl-PL"/>
                    </a:p>
                  </a:txBody>
                  <a:tcPr/>
                </a:tc>
              </a:tr>
              <a:tr h="374410">
                <a:tc>
                  <a:txBody>
                    <a:bodyPr/>
                    <a:lstStyle/>
                    <a:p>
                      <a:pPr algn="l" fontAlgn="t"/>
                      <a:r>
                        <a:rPr lang="pl-PL" sz="1000" u="none" strike="noStrike">
                          <a:effectLst/>
                        </a:rPr>
                        <a:t>b)</a:t>
                      </a:r>
                      <a:endParaRPr lang="pl-PL" sz="1000" b="0" i="0" u="none" strike="noStrike">
                        <a:effectLst/>
                        <a:latin typeface="Times New Roman"/>
                      </a:endParaRPr>
                    </a:p>
                  </a:txBody>
                  <a:tcPr marL="7779" marR="7779" marT="7779" marB="0">
                    <a:solidFill>
                      <a:schemeClr val="bg2">
                        <a:lumMod val="60000"/>
                        <a:lumOff val="40000"/>
                      </a:schemeClr>
                    </a:solidFill>
                  </a:tcPr>
                </a:tc>
                <a:tc>
                  <a:txBody>
                    <a:bodyPr/>
                    <a:lstStyle/>
                    <a:p>
                      <a:pPr algn="just" fontAlgn="t"/>
                      <a:r>
                        <a:rPr lang="pl-PL" sz="1000" u="none" strike="noStrike" dirty="0">
                          <a:effectLst/>
                        </a:rPr>
                        <a:t>posiada zasoby odpowiednie do przedmiotu operacji, którą zamierza realizować, lub</a:t>
                      </a:r>
                      <a:endParaRPr lang="pl-PL" sz="1000" b="0" i="0" u="none" strike="noStrike" dirty="0">
                        <a:effectLst/>
                        <a:latin typeface="Times New Roman"/>
                      </a:endParaRPr>
                    </a:p>
                  </a:txBody>
                  <a:tcPr marL="7779" marR="7779" marT="7779" marB="0">
                    <a:solidFill>
                      <a:schemeClr val="bg2">
                        <a:lumMod val="60000"/>
                        <a:lumOff val="40000"/>
                      </a:schemeClr>
                    </a:solidFill>
                  </a:tcPr>
                </a:tc>
              </a:tr>
              <a:tr h="181856">
                <a:tc>
                  <a:txBody>
                    <a:bodyPr/>
                    <a:lstStyle/>
                    <a:p>
                      <a:pPr algn="l" fontAlgn="t"/>
                      <a:r>
                        <a:rPr lang="pl-PL" sz="1000" u="none" strike="noStrike">
                          <a:effectLst/>
                        </a:rPr>
                        <a:t> </a:t>
                      </a:r>
                      <a:endParaRPr lang="pl-PL" sz="1000" b="0" i="0" u="none" strike="noStrike">
                        <a:effectLst/>
                        <a:latin typeface="Times New Roman"/>
                      </a:endParaRPr>
                    </a:p>
                  </a:txBody>
                  <a:tcPr marL="7779" marR="7779" marT="7779" marB="0">
                    <a:solidFill>
                      <a:schemeClr val="bg2">
                        <a:lumMod val="60000"/>
                        <a:lumOff val="40000"/>
                      </a:schemeClr>
                    </a:solidFill>
                  </a:tcPr>
                </a:tc>
                <a:tc>
                  <a:txBody>
                    <a:bodyPr/>
                    <a:lstStyle/>
                    <a:p>
                      <a:pPr algn="just" fontAlgn="t"/>
                      <a:endParaRPr lang="pl-PL" sz="1000" b="0" i="0" u="none" strike="noStrike">
                        <a:effectLst/>
                        <a:latin typeface="Times New Roman"/>
                      </a:endParaRPr>
                    </a:p>
                  </a:txBody>
                  <a:tcPr marL="7779" marR="7779" marT="7779" marB="0">
                    <a:solidFill>
                      <a:schemeClr val="bg2">
                        <a:lumMod val="60000"/>
                        <a:lumOff val="40000"/>
                      </a:schemeClr>
                    </a:solidFill>
                  </a:tcPr>
                </a:tc>
              </a:tr>
              <a:tr h="374410">
                <a:tc>
                  <a:txBody>
                    <a:bodyPr/>
                    <a:lstStyle/>
                    <a:p>
                      <a:pPr algn="l" fontAlgn="t"/>
                      <a:r>
                        <a:rPr lang="pl-PL" sz="1000" u="none" strike="noStrike">
                          <a:effectLst/>
                        </a:rPr>
                        <a:t>c)</a:t>
                      </a:r>
                      <a:endParaRPr lang="pl-PL" sz="1000" b="0" i="0" u="none" strike="noStrike">
                        <a:effectLst/>
                        <a:latin typeface="Times New Roman"/>
                      </a:endParaRPr>
                    </a:p>
                  </a:txBody>
                  <a:tcPr marL="7779" marR="7779" marT="7779" marB="0">
                    <a:solidFill>
                      <a:schemeClr val="bg2">
                        <a:lumMod val="60000"/>
                        <a:lumOff val="40000"/>
                      </a:schemeClr>
                    </a:solidFill>
                  </a:tcPr>
                </a:tc>
                <a:tc>
                  <a:txBody>
                    <a:bodyPr/>
                    <a:lstStyle/>
                    <a:p>
                      <a:pPr algn="just" fontAlgn="t"/>
                      <a:r>
                        <a:rPr lang="pl-PL" sz="1000" u="none" strike="noStrike">
                          <a:effectLst/>
                        </a:rPr>
                        <a:t>posiada kwalifikacje odpowiednie do przedmiotu operacji, którą zamierza realizować, jeżeli jest osobą fizyczną, lub</a:t>
                      </a:r>
                      <a:endParaRPr lang="pl-PL" sz="1000" b="0" i="0" u="none" strike="noStrike">
                        <a:effectLst/>
                        <a:latin typeface="Times New Roman"/>
                      </a:endParaRPr>
                    </a:p>
                  </a:txBody>
                  <a:tcPr marL="7779" marR="7779" marT="7779" marB="0">
                    <a:solidFill>
                      <a:schemeClr val="bg2">
                        <a:lumMod val="60000"/>
                        <a:lumOff val="40000"/>
                      </a:schemeClr>
                    </a:solidFill>
                  </a:tcPr>
                </a:tc>
              </a:tr>
              <a:tr h="181856">
                <a:tc>
                  <a:txBody>
                    <a:bodyPr/>
                    <a:lstStyle/>
                    <a:p>
                      <a:pPr algn="l" fontAlgn="t"/>
                      <a:r>
                        <a:rPr lang="pl-PL" sz="1000" u="none" strike="noStrike">
                          <a:effectLst/>
                        </a:rPr>
                        <a:t> </a:t>
                      </a:r>
                      <a:endParaRPr lang="pl-PL" sz="1000" b="0" i="0" u="none" strike="noStrike">
                        <a:effectLst/>
                        <a:latin typeface="Times New Roman"/>
                      </a:endParaRPr>
                    </a:p>
                  </a:txBody>
                  <a:tcPr marL="7779" marR="7779" marT="7779" marB="0">
                    <a:solidFill>
                      <a:schemeClr val="bg2">
                        <a:lumMod val="60000"/>
                        <a:lumOff val="40000"/>
                      </a:schemeClr>
                    </a:solidFill>
                  </a:tcPr>
                </a:tc>
                <a:tc>
                  <a:txBody>
                    <a:bodyPr/>
                    <a:lstStyle/>
                    <a:p>
                      <a:pPr algn="just" fontAlgn="t"/>
                      <a:endParaRPr lang="pl-PL" sz="1000" b="0" i="0" u="none" strike="noStrike" dirty="0">
                        <a:effectLst/>
                        <a:latin typeface="Times New Roman"/>
                      </a:endParaRPr>
                    </a:p>
                  </a:txBody>
                  <a:tcPr marL="7779" marR="7779" marT="7779" marB="0">
                    <a:solidFill>
                      <a:schemeClr val="bg2">
                        <a:lumMod val="60000"/>
                        <a:lumOff val="40000"/>
                      </a:schemeClr>
                    </a:solidFill>
                  </a:tcPr>
                </a:tc>
              </a:tr>
              <a:tr h="374410">
                <a:tc>
                  <a:txBody>
                    <a:bodyPr/>
                    <a:lstStyle/>
                    <a:p>
                      <a:pPr algn="l" fontAlgn="t"/>
                      <a:r>
                        <a:rPr lang="pl-PL" sz="1000" u="none" strike="noStrike">
                          <a:effectLst/>
                        </a:rPr>
                        <a:t>d)</a:t>
                      </a:r>
                      <a:endParaRPr lang="pl-PL" sz="1000" b="0" i="0" u="none" strike="noStrike">
                        <a:effectLst/>
                        <a:latin typeface="Times New Roman"/>
                      </a:endParaRPr>
                    </a:p>
                  </a:txBody>
                  <a:tcPr marL="7779" marR="7779" marT="7779" marB="0">
                    <a:solidFill>
                      <a:schemeClr val="bg2">
                        <a:lumMod val="60000"/>
                        <a:lumOff val="40000"/>
                      </a:schemeClr>
                    </a:solidFill>
                  </a:tcPr>
                </a:tc>
                <a:tc>
                  <a:txBody>
                    <a:bodyPr/>
                    <a:lstStyle/>
                    <a:p>
                      <a:pPr algn="l" fontAlgn="t"/>
                      <a:r>
                        <a:rPr lang="pl-PL" sz="1000" u="none" strike="noStrike" dirty="0">
                          <a:effectLst/>
                        </a:rPr>
                        <a:t>wykonuje działalność odpowiednią do przedmiotu operacji, którą zamierza realizować</a:t>
                      </a:r>
                      <a:endParaRPr lang="pl-PL" sz="1000" b="0" i="0" u="none" strike="noStrike" dirty="0">
                        <a:effectLst/>
                        <a:latin typeface="Times New Roman"/>
                      </a:endParaRPr>
                    </a:p>
                  </a:txBody>
                  <a:tcPr marL="7779" marR="7779" marT="7779" marB="0">
                    <a:solidFill>
                      <a:schemeClr val="bg2">
                        <a:lumMod val="60000"/>
                        <a:lumOff val="40000"/>
                      </a:schemeClr>
                    </a:solidFill>
                  </a:tcPr>
                </a:tc>
              </a:tr>
              <a:tr h="181856">
                <a:tc>
                  <a:txBody>
                    <a:bodyPr/>
                    <a:lstStyle/>
                    <a:p>
                      <a:pPr algn="l" fontAlgn="t"/>
                      <a:r>
                        <a:rPr lang="pl-PL" sz="1000" u="none" strike="noStrike">
                          <a:effectLst/>
                        </a:rPr>
                        <a:t> </a:t>
                      </a:r>
                      <a:endParaRPr lang="pl-PL" sz="1000" b="0" i="0" u="none" strike="noStrike">
                        <a:effectLst/>
                        <a:latin typeface="Times New Roman"/>
                      </a:endParaRPr>
                    </a:p>
                  </a:txBody>
                  <a:tcPr marL="7779" marR="7779" marT="7779" marB="0">
                    <a:solidFill>
                      <a:schemeClr val="bg2">
                        <a:lumMod val="60000"/>
                        <a:lumOff val="40000"/>
                      </a:schemeClr>
                    </a:solidFill>
                  </a:tcPr>
                </a:tc>
                <a:tc>
                  <a:txBody>
                    <a:bodyPr/>
                    <a:lstStyle/>
                    <a:p>
                      <a:pPr algn="l" fontAlgn="t"/>
                      <a:r>
                        <a:rPr lang="pl-PL" sz="1000" u="none" strike="noStrike">
                          <a:effectLst/>
                        </a:rPr>
                        <a:t> </a:t>
                      </a:r>
                      <a:endParaRPr lang="pl-PL" sz="1000" b="1" i="0" u="none" strike="noStrike">
                        <a:effectLst/>
                        <a:latin typeface="Times New Roman"/>
                      </a:endParaRPr>
                    </a:p>
                  </a:txBody>
                  <a:tcPr marL="7779" marR="7779" marT="7779" marB="0">
                    <a:solidFill>
                      <a:schemeClr val="bg2">
                        <a:lumMod val="60000"/>
                        <a:lumOff val="40000"/>
                      </a:schemeClr>
                    </a:solidFill>
                  </a:tcPr>
                </a:tc>
              </a:tr>
              <a:tr h="374410">
                <a:tc>
                  <a:txBody>
                    <a:bodyPr/>
                    <a:lstStyle/>
                    <a:p>
                      <a:pPr algn="l" fontAlgn="t"/>
                      <a:r>
                        <a:rPr lang="pl-PL" sz="1000" u="none" strike="noStrike">
                          <a:effectLst/>
                        </a:rPr>
                        <a:t>8.</a:t>
                      </a:r>
                      <a:endParaRPr lang="pl-PL" sz="1000" b="0" i="0" u="none" strike="noStrike">
                        <a:effectLst/>
                        <a:latin typeface="Times New Roman"/>
                      </a:endParaRPr>
                    </a:p>
                  </a:txBody>
                  <a:tcPr marL="7779" marR="7779" marT="7779" marB="0">
                    <a:solidFill>
                      <a:schemeClr val="bg2">
                        <a:lumMod val="60000"/>
                        <a:lumOff val="40000"/>
                      </a:schemeClr>
                    </a:solidFill>
                  </a:tcPr>
                </a:tc>
                <a:tc rowSpan="2">
                  <a:txBody>
                    <a:bodyPr/>
                    <a:lstStyle/>
                    <a:p>
                      <a:pPr algn="just" fontAlgn="t"/>
                      <a:r>
                        <a:rPr lang="pl-PL" sz="1000" u="none" strike="noStrike" dirty="0">
                          <a:effectLst/>
                        </a:rPr>
                        <a:t>Operacja jest uzasadniona ekonomicznie i będzie realizowana zgodnie z biznesplanem (nie dotyczy operacji  realizowanej wyłącznie w zakresie określonym w § 2 ust.1 pkt 1 lub 5-8 rozporządzenia</a:t>
                      </a:r>
                      <a:r>
                        <a:rPr lang="pl-PL" sz="1000" u="none" strike="noStrike" baseline="30000" dirty="0">
                          <a:effectLst/>
                        </a:rPr>
                        <a:t>3</a:t>
                      </a:r>
                      <a:r>
                        <a:rPr lang="pl-PL" sz="1000" u="none" strike="noStrike" dirty="0">
                          <a:effectLst/>
                        </a:rPr>
                        <a:t>), który zawiera informacje wskazane w § 4 ust.4 rozporządzenia</a:t>
                      </a:r>
                      <a:r>
                        <a:rPr lang="pl-PL" sz="1000" u="none" strike="noStrike" baseline="30000" dirty="0">
                          <a:effectLst/>
                        </a:rPr>
                        <a:t>3</a:t>
                      </a:r>
                      <a:r>
                        <a:rPr lang="pl-PL" sz="1000" u="none" strike="noStrike" dirty="0">
                          <a:effectLst/>
                        </a:rPr>
                        <a:t>)</a:t>
                      </a:r>
                      <a:endParaRPr lang="pl-PL" sz="1000" b="0" i="0" u="none" strike="noStrike" dirty="0">
                        <a:effectLst/>
                        <a:latin typeface="Times New Roman"/>
                      </a:endParaRPr>
                    </a:p>
                  </a:txBody>
                  <a:tcPr marL="7779" marR="7779" marT="7779" marB="0">
                    <a:solidFill>
                      <a:schemeClr val="bg2">
                        <a:lumMod val="60000"/>
                        <a:lumOff val="40000"/>
                      </a:schemeClr>
                    </a:solidFill>
                  </a:tcPr>
                </a:tc>
              </a:tr>
              <a:tr h="423266">
                <a:tc>
                  <a:txBody>
                    <a:bodyPr/>
                    <a:lstStyle/>
                    <a:p>
                      <a:pPr algn="l" fontAlgn="t"/>
                      <a:r>
                        <a:rPr lang="pl-PL" sz="1000" u="none" strike="noStrike">
                          <a:effectLst/>
                        </a:rPr>
                        <a:t> </a:t>
                      </a:r>
                      <a:endParaRPr lang="pl-PL" sz="1000" b="0" i="0" u="none" strike="noStrike">
                        <a:effectLst/>
                        <a:latin typeface="Times New Roman"/>
                      </a:endParaRPr>
                    </a:p>
                  </a:txBody>
                  <a:tcPr marL="7779" marR="7779" marT="7779" marB="0">
                    <a:solidFill>
                      <a:schemeClr val="bg2">
                        <a:lumMod val="60000"/>
                        <a:lumOff val="40000"/>
                      </a:schemeClr>
                    </a:solidFill>
                  </a:tcPr>
                </a:tc>
                <a:tc vMerge="1">
                  <a:txBody>
                    <a:bodyPr/>
                    <a:lstStyle/>
                    <a:p>
                      <a:endParaRPr lang="pl-PL"/>
                    </a:p>
                  </a:txBody>
                  <a:tcPr/>
                </a:tc>
              </a:tr>
              <a:tr h="181856">
                <a:tc>
                  <a:txBody>
                    <a:bodyPr/>
                    <a:lstStyle/>
                    <a:p>
                      <a:pPr algn="l" fontAlgn="t"/>
                      <a:r>
                        <a:rPr lang="pl-PL" sz="1000" u="none" strike="noStrike">
                          <a:effectLst/>
                        </a:rPr>
                        <a:t> </a:t>
                      </a:r>
                      <a:endParaRPr lang="pl-PL" sz="1000" b="0" i="0" u="none" strike="noStrike">
                        <a:effectLst/>
                        <a:latin typeface="Times New Roman"/>
                      </a:endParaRPr>
                    </a:p>
                  </a:txBody>
                  <a:tcPr marL="7779" marR="7779" marT="7779" marB="0">
                    <a:solidFill>
                      <a:schemeClr val="bg2">
                        <a:lumMod val="60000"/>
                        <a:lumOff val="40000"/>
                      </a:schemeClr>
                    </a:solidFill>
                  </a:tcPr>
                </a:tc>
                <a:tc>
                  <a:txBody>
                    <a:bodyPr/>
                    <a:lstStyle/>
                    <a:p>
                      <a:pPr algn="just" fontAlgn="t"/>
                      <a:r>
                        <a:rPr lang="pl-PL" sz="1000" u="none" strike="noStrike">
                          <a:effectLst/>
                        </a:rPr>
                        <a:t> </a:t>
                      </a:r>
                      <a:endParaRPr lang="pl-PL" sz="1000" b="0" i="0" u="none" strike="noStrike">
                        <a:effectLst/>
                        <a:latin typeface="Times New Roman"/>
                      </a:endParaRPr>
                    </a:p>
                  </a:txBody>
                  <a:tcPr marL="7779" marR="7779" marT="7779" marB="0">
                    <a:solidFill>
                      <a:schemeClr val="bg2">
                        <a:lumMod val="60000"/>
                        <a:lumOff val="40000"/>
                      </a:schemeClr>
                    </a:solidFill>
                  </a:tcPr>
                </a:tc>
              </a:tr>
              <a:tr h="374410">
                <a:tc>
                  <a:txBody>
                    <a:bodyPr/>
                    <a:lstStyle/>
                    <a:p>
                      <a:pPr algn="l" fontAlgn="t"/>
                      <a:r>
                        <a:rPr lang="pl-PL" sz="1000" u="none" strike="noStrike">
                          <a:effectLst/>
                        </a:rPr>
                        <a:t>9.</a:t>
                      </a:r>
                      <a:endParaRPr lang="pl-PL" sz="1000" b="0" i="0" u="none" strike="noStrike">
                        <a:effectLst/>
                        <a:latin typeface="Times New Roman"/>
                      </a:endParaRPr>
                    </a:p>
                  </a:txBody>
                  <a:tcPr marL="7779" marR="7779" marT="7779" marB="0">
                    <a:solidFill>
                      <a:schemeClr val="bg2">
                        <a:lumMod val="60000"/>
                        <a:lumOff val="40000"/>
                      </a:schemeClr>
                    </a:solidFill>
                  </a:tcPr>
                </a:tc>
                <a:tc>
                  <a:txBody>
                    <a:bodyPr/>
                    <a:lstStyle/>
                    <a:p>
                      <a:pPr algn="just" fontAlgn="t"/>
                      <a:r>
                        <a:rPr lang="pl-PL" sz="1000" u="none" strike="noStrike">
                          <a:effectLst/>
                        </a:rPr>
                        <a:t>Została wydana ostateczna decyzja o środowiskowych uwarunkowaniach, jeżeli jej wydanie jest wymagane przepisami odrębnymi</a:t>
                      </a:r>
                      <a:endParaRPr lang="pl-PL" sz="1000" b="0" i="0" u="none" strike="noStrike">
                        <a:effectLst/>
                        <a:latin typeface="Times New Roman"/>
                      </a:endParaRPr>
                    </a:p>
                  </a:txBody>
                  <a:tcPr marL="7779" marR="7779" marT="7779" marB="0">
                    <a:solidFill>
                      <a:schemeClr val="bg2">
                        <a:lumMod val="60000"/>
                        <a:lumOff val="40000"/>
                      </a:schemeClr>
                    </a:solidFill>
                  </a:tcPr>
                </a:tc>
              </a:tr>
              <a:tr h="181856">
                <a:tc>
                  <a:txBody>
                    <a:bodyPr/>
                    <a:lstStyle/>
                    <a:p>
                      <a:pPr algn="l" fontAlgn="t"/>
                      <a:r>
                        <a:rPr lang="pl-PL" sz="1000" u="none" strike="noStrike">
                          <a:effectLst/>
                        </a:rPr>
                        <a:t> </a:t>
                      </a:r>
                      <a:endParaRPr lang="pl-PL" sz="1000" b="0" i="0" u="none" strike="noStrike">
                        <a:effectLst/>
                        <a:latin typeface="Times New Roman"/>
                      </a:endParaRPr>
                    </a:p>
                  </a:txBody>
                  <a:tcPr marL="7779" marR="7779" marT="7779" marB="0">
                    <a:solidFill>
                      <a:schemeClr val="bg2">
                        <a:lumMod val="60000"/>
                        <a:lumOff val="40000"/>
                      </a:schemeClr>
                    </a:solidFill>
                  </a:tcPr>
                </a:tc>
                <a:tc>
                  <a:txBody>
                    <a:bodyPr/>
                    <a:lstStyle/>
                    <a:p>
                      <a:pPr algn="just" fontAlgn="t"/>
                      <a:r>
                        <a:rPr lang="pl-PL" sz="1000" u="none" strike="noStrike">
                          <a:effectLst/>
                        </a:rPr>
                        <a:t> </a:t>
                      </a:r>
                      <a:endParaRPr lang="pl-PL" sz="1000" b="0" i="0" u="none" strike="noStrike">
                        <a:effectLst/>
                        <a:latin typeface="Times New Roman"/>
                      </a:endParaRPr>
                    </a:p>
                  </a:txBody>
                  <a:tcPr marL="7779" marR="7779" marT="7779" marB="0">
                    <a:solidFill>
                      <a:schemeClr val="bg2">
                        <a:lumMod val="60000"/>
                        <a:lumOff val="40000"/>
                      </a:schemeClr>
                    </a:solidFill>
                  </a:tcPr>
                </a:tc>
              </a:tr>
              <a:tr h="374410">
                <a:tc>
                  <a:txBody>
                    <a:bodyPr/>
                    <a:lstStyle/>
                    <a:p>
                      <a:pPr algn="l" fontAlgn="t"/>
                      <a:r>
                        <a:rPr lang="pl-PL" sz="1000" b="1" u="none" strike="noStrike">
                          <a:effectLst/>
                        </a:rPr>
                        <a:t>VII.</a:t>
                      </a:r>
                      <a:endParaRPr lang="pl-PL" sz="1000" b="1" i="0" u="none" strike="noStrike">
                        <a:effectLst/>
                        <a:latin typeface="Times New Roman"/>
                      </a:endParaRPr>
                    </a:p>
                  </a:txBody>
                  <a:tcPr marL="7779" marR="7779" marT="7779" marB="0">
                    <a:solidFill>
                      <a:schemeClr val="bg2">
                        <a:lumMod val="60000"/>
                        <a:lumOff val="40000"/>
                      </a:schemeClr>
                    </a:solidFill>
                  </a:tcPr>
                </a:tc>
                <a:tc rowSpan="2">
                  <a:txBody>
                    <a:bodyPr/>
                    <a:lstStyle/>
                    <a:p>
                      <a:pPr algn="just" fontAlgn="t"/>
                      <a:r>
                        <a:rPr lang="pl-PL" sz="1000" b="1" u="none" strike="noStrike" dirty="0">
                          <a:effectLst/>
                        </a:rPr>
                        <a:t>Operacja dotyczy wzmocnienia kapitału społecznego, w tym podnoszenie wiedzy społeczności lokalnej w zakresie ochrony środowiska i zmian klimatycznych, także z wykorzystaniem rozwiązań innowacyjnych</a:t>
                      </a:r>
                      <a:endParaRPr lang="pl-PL" sz="1000" b="1" i="0" u="none" strike="noStrike" dirty="0">
                        <a:effectLst/>
                        <a:latin typeface="Times New Roman"/>
                      </a:endParaRPr>
                    </a:p>
                  </a:txBody>
                  <a:tcPr marL="7779" marR="7779" marT="7779" marB="0">
                    <a:solidFill>
                      <a:schemeClr val="bg2">
                        <a:lumMod val="60000"/>
                        <a:lumOff val="40000"/>
                      </a:schemeClr>
                    </a:solidFill>
                  </a:tcPr>
                </a:tc>
              </a:tr>
              <a:tr h="203251">
                <a:tc>
                  <a:txBody>
                    <a:bodyPr/>
                    <a:lstStyle/>
                    <a:p>
                      <a:pPr algn="l" fontAlgn="t"/>
                      <a:r>
                        <a:rPr lang="pl-PL" sz="800" u="none" strike="noStrike" dirty="0">
                          <a:effectLst/>
                        </a:rPr>
                        <a:t> </a:t>
                      </a:r>
                      <a:endParaRPr lang="pl-PL" sz="800" b="1" i="0" u="none" strike="noStrike" dirty="0">
                        <a:effectLst/>
                        <a:latin typeface="Times New Roman"/>
                      </a:endParaRPr>
                    </a:p>
                  </a:txBody>
                  <a:tcPr marL="7779" marR="7779" marT="7779" marB="0">
                    <a:solidFill>
                      <a:schemeClr val="bg2">
                        <a:lumMod val="60000"/>
                        <a:lumOff val="40000"/>
                      </a:schemeClr>
                    </a:solidFill>
                  </a:tcPr>
                </a:tc>
                <a:tc vMerge="1">
                  <a:txBody>
                    <a:bodyPr/>
                    <a:lstStyle/>
                    <a:p>
                      <a:endParaRPr lang="pl-PL"/>
                    </a:p>
                  </a:txBody>
                  <a:tcPr/>
                </a:tc>
              </a:tr>
            </a:tbl>
          </a:graphicData>
        </a:graphic>
      </p:graphicFrame>
    </p:spTree>
    <p:extLst>
      <p:ext uri="{BB962C8B-B14F-4D97-AF65-F5344CB8AC3E}">
        <p14:creationId xmlns:p14="http://schemas.microsoft.com/office/powerpoint/2010/main" val="1371446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740696" y="764704"/>
            <a:ext cx="7024744" cy="432048"/>
          </a:xfrm>
        </p:spPr>
        <p:txBody>
          <a:bodyPr>
            <a:normAutofit fontScale="90000"/>
          </a:bodyPr>
          <a:lstStyle/>
          <a:p>
            <a:r>
              <a:rPr lang="pl-PL" dirty="0" smtClean="0">
                <a:solidFill>
                  <a:schemeClr val="tx1">
                    <a:lumMod val="95000"/>
                    <a:lumOff val="5000"/>
                  </a:schemeClr>
                </a:solidFill>
              </a:rPr>
              <a:t>Cele LSR</a:t>
            </a:r>
            <a:endParaRPr lang="pl-PL" dirty="0">
              <a:solidFill>
                <a:schemeClr val="tx1">
                  <a:lumMod val="95000"/>
                  <a:lumOff val="5000"/>
                </a:schemeClr>
              </a:solidFill>
            </a:endParaRPr>
          </a:p>
        </p:txBody>
      </p:sp>
      <p:sp>
        <p:nvSpPr>
          <p:cNvPr id="3" name="Symbol zastępczy zawartości 2"/>
          <p:cNvSpPr>
            <a:spLocks noGrp="1"/>
          </p:cNvSpPr>
          <p:nvPr>
            <p:ph idx="1"/>
          </p:nvPr>
        </p:nvSpPr>
        <p:spPr>
          <a:xfrm>
            <a:off x="828261" y="1489685"/>
            <a:ext cx="7132071" cy="4347845"/>
          </a:xfrm>
        </p:spPr>
        <p:txBody>
          <a:bodyPr/>
          <a:lstStyle/>
          <a:p>
            <a:pPr marL="68580" indent="0" algn="ctr">
              <a:buNone/>
            </a:pPr>
            <a:r>
              <a:rPr lang="pl-PL" u="sng" dirty="0" smtClean="0"/>
              <a:t>Lokalna Strategia Rozwoju</a:t>
            </a:r>
            <a:endParaRPr lang="pl-PL" u="sng" dirty="0"/>
          </a:p>
        </p:txBody>
      </p:sp>
      <p:cxnSp>
        <p:nvCxnSpPr>
          <p:cNvPr id="5" name="Łącznik prosty ze strzałką 4"/>
          <p:cNvCxnSpPr/>
          <p:nvPr/>
        </p:nvCxnSpPr>
        <p:spPr>
          <a:xfrm flipH="1">
            <a:off x="1691680" y="2196513"/>
            <a:ext cx="1039670" cy="116177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Łącznik prosty ze strzałką 6"/>
          <p:cNvCxnSpPr/>
          <p:nvPr/>
        </p:nvCxnSpPr>
        <p:spPr>
          <a:xfrm>
            <a:off x="4253068" y="2196513"/>
            <a:ext cx="0" cy="131544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Łącznik prosty ze strzałką 8"/>
          <p:cNvCxnSpPr/>
          <p:nvPr/>
        </p:nvCxnSpPr>
        <p:spPr>
          <a:xfrm>
            <a:off x="5704993" y="2060848"/>
            <a:ext cx="1099255" cy="129744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pole tekstowe 10"/>
          <p:cNvSpPr txBox="1"/>
          <p:nvPr/>
        </p:nvSpPr>
        <p:spPr>
          <a:xfrm>
            <a:off x="827584" y="3525108"/>
            <a:ext cx="2088232" cy="1200329"/>
          </a:xfrm>
          <a:prstGeom prst="rect">
            <a:avLst/>
          </a:prstGeom>
          <a:solidFill>
            <a:schemeClr val="accent3">
              <a:lumMod val="60000"/>
              <a:lumOff val="40000"/>
            </a:schemeClr>
          </a:solidFill>
        </p:spPr>
        <p:txBody>
          <a:bodyPr wrap="square" rtlCol="0">
            <a:spAutoFit/>
          </a:bodyPr>
          <a:lstStyle/>
          <a:p>
            <a:r>
              <a:rPr lang="pl-PL" dirty="0" smtClean="0"/>
              <a:t>CEL I Rozwój i promowanie przedsiębiorczości </a:t>
            </a:r>
            <a:endParaRPr lang="pl-PL" dirty="0"/>
          </a:p>
        </p:txBody>
      </p:sp>
      <p:sp>
        <p:nvSpPr>
          <p:cNvPr id="12" name="pole tekstowe 11"/>
          <p:cNvSpPr txBox="1"/>
          <p:nvPr/>
        </p:nvSpPr>
        <p:spPr>
          <a:xfrm>
            <a:off x="3472745" y="3552887"/>
            <a:ext cx="2232248" cy="1200329"/>
          </a:xfrm>
          <a:prstGeom prst="rect">
            <a:avLst/>
          </a:prstGeom>
          <a:solidFill>
            <a:schemeClr val="bg2">
              <a:lumMod val="75000"/>
            </a:schemeClr>
          </a:solidFill>
        </p:spPr>
        <p:txBody>
          <a:bodyPr wrap="square" rtlCol="0">
            <a:spAutoFit/>
          </a:bodyPr>
          <a:lstStyle/>
          <a:p>
            <a:r>
              <a:rPr lang="pl-PL" dirty="0" smtClean="0"/>
              <a:t>CEL II Rozwój </a:t>
            </a:r>
            <a:r>
              <a:rPr lang="pl-PL" dirty="0"/>
              <a:t>turystyki, kultury i rekreacji w obszarze LGD</a:t>
            </a:r>
          </a:p>
        </p:txBody>
      </p:sp>
      <p:sp>
        <p:nvSpPr>
          <p:cNvPr id="13" name="pole tekstowe 12"/>
          <p:cNvSpPr txBox="1"/>
          <p:nvPr/>
        </p:nvSpPr>
        <p:spPr>
          <a:xfrm>
            <a:off x="6052120" y="3552887"/>
            <a:ext cx="1908212" cy="1200329"/>
          </a:xfrm>
          <a:prstGeom prst="rect">
            <a:avLst/>
          </a:prstGeom>
          <a:solidFill>
            <a:schemeClr val="accent1">
              <a:lumMod val="60000"/>
              <a:lumOff val="40000"/>
            </a:schemeClr>
          </a:solidFill>
        </p:spPr>
        <p:txBody>
          <a:bodyPr wrap="square" rtlCol="0">
            <a:spAutoFit/>
          </a:bodyPr>
          <a:lstStyle/>
          <a:p>
            <a:r>
              <a:rPr lang="pl-PL" dirty="0" smtClean="0"/>
              <a:t>CEL III Rozwój </a:t>
            </a:r>
            <a:r>
              <a:rPr lang="pl-PL" dirty="0"/>
              <a:t>wysokiej jakości przestrzeni do życia</a:t>
            </a:r>
          </a:p>
        </p:txBody>
      </p:sp>
    </p:spTree>
    <p:extLst>
      <p:ext uri="{BB962C8B-B14F-4D97-AF65-F5344CB8AC3E}">
        <p14:creationId xmlns:p14="http://schemas.microsoft.com/office/powerpoint/2010/main" val="400002593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1000"/>
                                        <p:tgtEl>
                                          <p:spTgt spid="5"/>
                                        </p:tgtEl>
                                      </p:cBhvr>
                                    </p:animEffect>
                                    <p:anim calcmode="lin" valueType="num">
                                      <p:cBhvr>
                                        <p:cTn id="34" dur="1000" fill="hold"/>
                                        <p:tgtEl>
                                          <p:spTgt spid="5"/>
                                        </p:tgtEl>
                                        <p:attrNameLst>
                                          <p:attrName>ppt_x</p:attrName>
                                        </p:attrNameLst>
                                      </p:cBhvr>
                                      <p:tavLst>
                                        <p:tav tm="0">
                                          <p:val>
                                            <p:strVal val="#ppt_x"/>
                                          </p:val>
                                        </p:tav>
                                        <p:tav tm="100000">
                                          <p:val>
                                            <p:strVal val="#ppt_x"/>
                                          </p:val>
                                        </p:tav>
                                      </p:tavLst>
                                    </p:anim>
                                    <p:anim calcmode="lin" valueType="num">
                                      <p:cBhvr>
                                        <p:cTn id="3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1000"/>
                                        <p:tgtEl>
                                          <p:spTgt spid="7"/>
                                        </p:tgtEl>
                                      </p:cBhvr>
                                    </p:animEffect>
                                    <p:anim calcmode="lin" valueType="num">
                                      <p:cBhvr>
                                        <p:cTn id="41" dur="1000" fill="hold"/>
                                        <p:tgtEl>
                                          <p:spTgt spid="7"/>
                                        </p:tgtEl>
                                        <p:attrNameLst>
                                          <p:attrName>ppt_x</p:attrName>
                                        </p:attrNameLst>
                                      </p:cBhvr>
                                      <p:tavLst>
                                        <p:tav tm="0">
                                          <p:val>
                                            <p:strVal val="#ppt_x"/>
                                          </p:val>
                                        </p:tav>
                                        <p:tav tm="100000">
                                          <p:val>
                                            <p:strVal val="#ppt_x"/>
                                          </p:val>
                                        </p:tav>
                                      </p:tavLst>
                                    </p:anim>
                                    <p:anim calcmode="lin" valueType="num">
                                      <p:cBhvr>
                                        <p:cTn id="4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1000"/>
                                        <p:tgtEl>
                                          <p:spTgt spid="9"/>
                                        </p:tgtEl>
                                      </p:cBhvr>
                                    </p:animEffect>
                                    <p:anim calcmode="lin" valueType="num">
                                      <p:cBhvr>
                                        <p:cTn id="48" dur="1000" fill="hold"/>
                                        <p:tgtEl>
                                          <p:spTgt spid="9"/>
                                        </p:tgtEl>
                                        <p:attrNameLst>
                                          <p:attrName>ppt_x</p:attrName>
                                        </p:attrNameLst>
                                      </p:cBhvr>
                                      <p:tavLst>
                                        <p:tav tm="0">
                                          <p:val>
                                            <p:strVal val="#ppt_x"/>
                                          </p:val>
                                        </p:tav>
                                        <p:tav tm="100000">
                                          <p:val>
                                            <p:strVal val="#ppt_x"/>
                                          </p:val>
                                        </p:tav>
                                      </p:tavLst>
                                    </p:anim>
                                    <p:anim calcmode="lin" valueType="num">
                                      <p:cBhvr>
                                        <p:cTn id="4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fade">
                                      <p:cBhvr>
                                        <p:cTn id="54" dur="1000"/>
                                        <p:tgtEl>
                                          <p:spTgt spid="13"/>
                                        </p:tgtEl>
                                      </p:cBhvr>
                                    </p:animEffect>
                                    <p:anim calcmode="lin" valueType="num">
                                      <p:cBhvr>
                                        <p:cTn id="55" dur="1000" fill="hold"/>
                                        <p:tgtEl>
                                          <p:spTgt spid="13"/>
                                        </p:tgtEl>
                                        <p:attrNameLst>
                                          <p:attrName>ppt_x</p:attrName>
                                        </p:attrNameLst>
                                      </p:cBhvr>
                                      <p:tavLst>
                                        <p:tav tm="0">
                                          <p:val>
                                            <p:strVal val="#ppt_x"/>
                                          </p:val>
                                        </p:tav>
                                        <p:tav tm="100000">
                                          <p:val>
                                            <p:strVal val="#ppt_x"/>
                                          </p:val>
                                        </p:tav>
                                      </p:tavLst>
                                    </p:anim>
                                    <p:anim calcmode="lin" valueType="num">
                                      <p:cBhvr>
                                        <p:cTn id="5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11" grpId="0" animBg="1"/>
      <p:bldP spid="12" grpId="0" animBg="1"/>
      <p:bldP spid="1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548680"/>
            <a:ext cx="7024744" cy="457120"/>
          </a:xfrm>
        </p:spPr>
        <p:txBody>
          <a:bodyPr>
            <a:normAutofit fontScale="90000"/>
          </a:bodyPr>
          <a:lstStyle/>
          <a:p>
            <a:r>
              <a:rPr lang="pl-PL" sz="2800" dirty="0">
                <a:solidFill>
                  <a:schemeClr val="tx1"/>
                </a:solidFill>
              </a:rPr>
              <a:t>Karta PROW 2014-2020- omówienie</a:t>
            </a:r>
            <a:endParaRPr lang="pl-PL" sz="2800" dirty="0"/>
          </a:p>
        </p:txBody>
      </p:sp>
      <p:graphicFrame>
        <p:nvGraphicFramePr>
          <p:cNvPr id="4" name="Symbol zastępczy zawartości 3"/>
          <p:cNvGraphicFramePr>
            <a:graphicFrameLocks noGrp="1"/>
          </p:cNvGraphicFramePr>
          <p:nvPr>
            <p:ph idx="1"/>
            <p:extLst>
              <p:ext uri="{D42A27DB-BD31-4B8C-83A1-F6EECF244321}">
                <p14:modId xmlns:p14="http://schemas.microsoft.com/office/powerpoint/2010/main" val="3619355216"/>
              </p:ext>
            </p:extLst>
          </p:nvPr>
        </p:nvGraphicFramePr>
        <p:xfrm>
          <a:off x="539552" y="1124744"/>
          <a:ext cx="8136904" cy="5328587"/>
        </p:xfrm>
        <a:graphic>
          <a:graphicData uri="http://schemas.openxmlformats.org/drawingml/2006/table">
            <a:tbl>
              <a:tblPr>
                <a:tableStyleId>{5C22544A-7EE6-4342-B048-85BDC9FD1C3A}</a:tableStyleId>
              </a:tblPr>
              <a:tblGrid>
                <a:gridCol w="538296"/>
                <a:gridCol w="7598608"/>
              </a:tblGrid>
              <a:tr h="198264">
                <a:tc>
                  <a:txBody>
                    <a:bodyPr/>
                    <a:lstStyle/>
                    <a:p>
                      <a:pPr algn="l" fontAlgn="t"/>
                      <a:r>
                        <a:rPr lang="pl-PL" sz="900" b="1" u="none" strike="noStrike" dirty="0">
                          <a:effectLst/>
                        </a:rPr>
                        <a:t>VIII.</a:t>
                      </a:r>
                      <a:endParaRPr lang="pl-PL" sz="900" b="1" i="0" u="none" strike="noStrike" dirty="0">
                        <a:effectLst/>
                        <a:latin typeface="Times New Roman"/>
                      </a:endParaRPr>
                    </a:p>
                  </a:txBody>
                  <a:tcPr marL="3797" marR="3797" marT="3797" marB="0">
                    <a:solidFill>
                      <a:schemeClr val="bg2">
                        <a:lumMod val="60000"/>
                        <a:lumOff val="40000"/>
                      </a:schemeClr>
                    </a:solidFill>
                  </a:tcPr>
                </a:tc>
                <a:tc rowSpan="2">
                  <a:txBody>
                    <a:bodyPr/>
                    <a:lstStyle/>
                    <a:p>
                      <a:pPr algn="just" fontAlgn="t"/>
                      <a:r>
                        <a:rPr lang="pl-PL" sz="900" b="1" u="none" strike="noStrike" dirty="0">
                          <a:effectLst/>
                        </a:rPr>
                        <a:t>Operacja dotyczy rozwoju przedsiębiorczości na obszarze wiejskim objętym LSR przez podejmowanie działalności gospodarczej</a:t>
                      </a:r>
                      <a:endParaRPr lang="pl-PL" sz="900" b="1" i="0" u="none" strike="noStrike" dirty="0">
                        <a:effectLst/>
                        <a:latin typeface="Times New Roman"/>
                      </a:endParaRPr>
                    </a:p>
                  </a:txBody>
                  <a:tcPr marL="3797" marR="3797" marT="3797" marB="0">
                    <a:solidFill>
                      <a:schemeClr val="bg2">
                        <a:lumMod val="60000"/>
                        <a:lumOff val="40000"/>
                      </a:schemeClr>
                    </a:solidFill>
                  </a:tcPr>
                </a:tc>
              </a:tr>
              <a:tr h="146485">
                <a:tc>
                  <a:txBody>
                    <a:bodyPr/>
                    <a:lstStyle/>
                    <a:p>
                      <a:pPr algn="l" fontAlgn="t"/>
                      <a:r>
                        <a:rPr lang="pl-PL" sz="900" u="none" strike="noStrike">
                          <a:effectLst/>
                        </a:rPr>
                        <a:t> </a:t>
                      </a:r>
                      <a:endParaRPr lang="pl-PL" sz="900" b="0" i="0" u="none" strike="noStrike">
                        <a:effectLst/>
                        <a:latin typeface="Times New Roman"/>
                      </a:endParaRPr>
                    </a:p>
                  </a:txBody>
                  <a:tcPr marL="3797" marR="3797" marT="3797" marB="0">
                    <a:solidFill>
                      <a:schemeClr val="bg2">
                        <a:lumMod val="60000"/>
                        <a:lumOff val="40000"/>
                      </a:schemeClr>
                    </a:solidFill>
                  </a:tcPr>
                </a:tc>
                <a:tc vMerge="1">
                  <a:txBody>
                    <a:bodyPr/>
                    <a:lstStyle/>
                    <a:p>
                      <a:endParaRPr lang="pl-PL"/>
                    </a:p>
                  </a:txBody>
                  <a:tcPr/>
                </a:tc>
              </a:tr>
              <a:tr h="198264">
                <a:tc>
                  <a:txBody>
                    <a:bodyPr/>
                    <a:lstStyle/>
                    <a:p>
                      <a:pPr algn="l" fontAlgn="t"/>
                      <a:r>
                        <a:rPr lang="pl-PL" sz="900" u="none" strike="noStrike">
                          <a:effectLst/>
                        </a:rPr>
                        <a:t>1.</a:t>
                      </a:r>
                      <a:endParaRPr lang="pl-PL" sz="900" b="0" i="0" u="none" strike="noStrike">
                        <a:effectLst/>
                        <a:latin typeface="Times New Roman"/>
                      </a:endParaRPr>
                    </a:p>
                  </a:txBody>
                  <a:tcPr marL="3797" marR="3797" marT="3797" marB="0">
                    <a:solidFill>
                      <a:schemeClr val="bg2">
                        <a:lumMod val="60000"/>
                        <a:lumOff val="40000"/>
                      </a:schemeClr>
                    </a:solidFill>
                  </a:tcPr>
                </a:tc>
                <a:tc rowSpan="3">
                  <a:txBody>
                    <a:bodyPr/>
                    <a:lstStyle/>
                    <a:p>
                      <a:pPr algn="just" fontAlgn="t"/>
                      <a:r>
                        <a:rPr lang="pl-PL" sz="900" u="none" strike="noStrike">
                          <a:effectLst/>
                        </a:rPr>
                        <a:t>Wnioskodawca nie podlega ubezpieczeniu społecznemu rolników z mocy ustawy i w pełnym zakresie - dotyczy osób fizycznych podejmujących działalność gospodarczą w zakresie innym niż działalność sklasyfikowana wg PKD jako produkcja artykułów spożywczych lub produkcja napojów</a:t>
                      </a:r>
                      <a:endParaRPr lang="pl-PL" sz="900" b="0" i="0" u="none" strike="noStrike">
                        <a:effectLst/>
                        <a:latin typeface="Times New Roman"/>
                      </a:endParaRPr>
                    </a:p>
                  </a:txBody>
                  <a:tcPr marL="3797" marR="3797" marT="3797" marB="0">
                    <a:solidFill>
                      <a:schemeClr val="bg2">
                        <a:lumMod val="60000"/>
                        <a:lumOff val="40000"/>
                      </a:schemeClr>
                    </a:solidFill>
                  </a:tcPr>
                </a:tc>
              </a:tr>
              <a:tr h="146485">
                <a:tc>
                  <a:txBody>
                    <a:bodyPr/>
                    <a:lstStyle/>
                    <a:p>
                      <a:pPr algn="l" fontAlgn="t"/>
                      <a:r>
                        <a:rPr lang="pl-PL" sz="900" u="none" strike="noStrike">
                          <a:effectLst/>
                        </a:rPr>
                        <a:t> </a:t>
                      </a:r>
                      <a:endParaRPr lang="pl-PL" sz="900" b="0" i="0" u="none" strike="noStrike">
                        <a:effectLst/>
                        <a:latin typeface="Times New Roman"/>
                      </a:endParaRPr>
                    </a:p>
                  </a:txBody>
                  <a:tcPr marL="3797" marR="3797" marT="3797" marB="0">
                    <a:solidFill>
                      <a:schemeClr val="bg2">
                        <a:lumMod val="60000"/>
                        <a:lumOff val="40000"/>
                      </a:schemeClr>
                    </a:solidFill>
                  </a:tcPr>
                </a:tc>
                <a:tc vMerge="1">
                  <a:txBody>
                    <a:bodyPr/>
                    <a:lstStyle/>
                    <a:p>
                      <a:endParaRPr lang="pl-PL"/>
                    </a:p>
                  </a:txBody>
                  <a:tcPr/>
                </a:tc>
              </a:tr>
              <a:tr h="146485">
                <a:tc>
                  <a:txBody>
                    <a:bodyPr/>
                    <a:lstStyle/>
                    <a:p>
                      <a:pPr algn="l" fontAlgn="t"/>
                      <a:r>
                        <a:rPr lang="pl-PL" sz="900" u="none" strike="noStrike">
                          <a:effectLst/>
                        </a:rPr>
                        <a:t> </a:t>
                      </a:r>
                      <a:endParaRPr lang="pl-PL" sz="900" b="0" i="0" u="none" strike="noStrike">
                        <a:effectLst/>
                        <a:latin typeface="Times New Roman"/>
                      </a:endParaRPr>
                    </a:p>
                  </a:txBody>
                  <a:tcPr marL="3797" marR="3797" marT="3797" marB="0">
                    <a:solidFill>
                      <a:schemeClr val="bg2">
                        <a:lumMod val="60000"/>
                        <a:lumOff val="40000"/>
                      </a:schemeClr>
                    </a:solidFill>
                  </a:tcPr>
                </a:tc>
                <a:tc vMerge="1">
                  <a:txBody>
                    <a:bodyPr/>
                    <a:lstStyle/>
                    <a:p>
                      <a:endParaRPr lang="pl-PL"/>
                    </a:p>
                  </a:txBody>
                  <a:tcPr/>
                </a:tc>
              </a:tr>
              <a:tr h="198264">
                <a:tc>
                  <a:txBody>
                    <a:bodyPr/>
                    <a:lstStyle/>
                    <a:p>
                      <a:pPr algn="l" fontAlgn="t"/>
                      <a:r>
                        <a:rPr lang="pl-PL" sz="900" u="none" strike="noStrike">
                          <a:effectLst/>
                        </a:rPr>
                        <a:t>2.</a:t>
                      </a:r>
                      <a:endParaRPr lang="pl-PL" sz="900" b="0" i="0" u="none" strike="noStrike">
                        <a:effectLst/>
                        <a:latin typeface="Times New Roman"/>
                      </a:endParaRPr>
                    </a:p>
                  </a:txBody>
                  <a:tcPr marL="3797" marR="3797" marT="3797" marB="0">
                    <a:solidFill>
                      <a:schemeClr val="bg2">
                        <a:lumMod val="60000"/>
                        <a:lumOff val="40000"/>
                      </a:schemeClr>
                    </a:solidFill>
                  </a:tcPr>
                </a:tc>
                <a:tc rowSpan="2">
                  <a:txBody>
                    <a:bodyPr/>
                    <a:lstStyle/>
                    <a:p>
                      <a:pPr algn="just" fontAlgn="t"/>
                      <a:r>
                        <a:rPr lang="pl-PL" sz="900" u="none" strike="noStrike">
                          <a:effectLst/>
                        </a:rPr>
                        <a:t>Wnioskodawca w okresie 2 lat poprzedzających dzień złożenia wniosku o przyznanie tej pomocy nie wykonywał działalności gospodarczej, do której stosuje się przepisy ustawy o swobodzie działalności gospodarczej</a:t>
                      </a:r>
                      <a:r>
                        <a:rPr lang="pl-PL" sz="900" u="none" strike="noStrike" baseline="30000">
                          <a:effectLst/>
                        </a:rPr>
                        <a:t>2</a:t>
                      </a:r>
                      <a:r>
                        <a:rPr lang="pl-PL" sz="900" u="none" strike="noStrike">
                          <a:effectLst/>
                        </a:rPr>
                        <a:t> , w szczególności nie był wpisany do Centralnej Ewidencji i Informacji o Działalności Gospodarczej </a:t>
                      </a:r>
                      <a:endParaRPr lang="pl-PL" sz="900" b="0" i="0" u="none" strike="noStrike">
                        <a:effectLst/>
                        <a:latin typeface="Times New Roman"/>
                      </a:endParaRPr>
                    </a:p>
                  </a:txBody>
                  <a:tcPr marL="3797" marR="3797" marT="3797" marB="0">
                    <a:solidFill>
                      <a:schemeClr val="bg2">
                        <a:lumMod val="60000"/>
                        <a:lumOff val="40000"/>
                      </a:schemeClr>
                    </a:solidFill>
                  </a:tcPr>
                </a:tc>
              </a:tr>
              <a:tr h="233299">
                <a:tc>
                  <a:txBody>
                    <a:bodyPr/>
                    <a:lstStyle/>
                    <a:p>
                      <a:pPr algn="l" fontAlgn="t"/>
                      <a:r>
                        <a:rPr lang="pl-PL" sz="900" u="none" strike="noStrike">
                          <a:effectLst/>
                        </a:rPr>
                        <a:t> </a:t>
                      </a:r>
                      <a:endParaRPr lang="pl-PL" sz="900" b="0" i="0" u="none" strike="noStrike">
                        <a:effectLst/>
                        <a:latin typeface="Times New Roman"/>
                      </a:endParaRPr>
                    </a:p>
                  </a:txBody>
                  <a:tcPr marL="3797" marR="3797" marT="3797" marB="0">
                    <a:solidFill>
                      <a:schemeClr val="bg2">
                        <a:lumMod val="60000"/>
                        <a:lumOff val="40000"/>
                      </a:schemeClr>
                    </a:solidFill>
                  </a:tcPr>
                </a:tc>
                <a:tc vMerge="1">
                  <a:txBody>
                    <a:bodyPr/>
                    <a:lstStyle/>
                    <a:p>
                      <a:endParaRPr lang="pl-PL"/>
                    </a:p>
                  </a:txBody>
                  <a:tcPr/>
                </a:tc>
              </a:tr>
              <a:tr h="198264">
                <a:tc>
                  <a:txBody>
                    <a:bodyPr/>
                    <a:lstStyle/>
                    <a:p>
                      <a:pPr algn="l" fontAlgn="t"/>
                      <a:r>
                        <a:rPr lang="pl-PL" sz="900" u="none" strike="noStrike" dirty="0">
                          <a:effectLst/>
                        </a:rPr>
                        <a:t>3.</a:t>
                      </a:r>
                      <a:endParaRPr lang="pl-PL" sz="900" b="0" i="0" u="none" strike="noStrike" dirty="0">
                        <a:effectLst/>
                        <a:latin typeface="Times New Roman"/>
                      </a:endParaRPr>
                    </a:p>
                  </a:txBody>
                  <a:tcPr marL="3797" marR="3797" marT="3797" marB="0">
                    <a:solidFill>
                      <a:schemeClr val="bg2">
                        <a:lumMod val="60000"/>
                        <a:lumOff val="40000"/>
                      </a:schemeClr>
                    </a:solidFill>
                  </a:tcPr>
                </a:tc>
                <a:tc>
                  <a:txBody>
                    <a:bodyPr/>
                    <a:lstStyle/>
                    <a:p>
                      <a:pPr algn="just" fontAlgn="t"/>
                      <a:r>
                        <a:rPr lang="pl-PL" sz="900" u="none" strike="noStrike" dirty="0">
                          <a:effectLst/>
                        </a:rPr>
                        <a:t>Wnioskowana kwota pomocy wynosi nie mniej niż 50 tys. złotych i nie więcej niż 100 tys. złotych.</a:t>
                      </a:r>
                      <a:endParaRPr lang="pl-PL" sz="900" b="0" i="0" u="none" strike="noStrike" dirty="0">
                        <a:effectLst/>
                        <a:latin typeface="Times New Roman"/>
                      </a:endParaRPr>
                    </a:p>
                  </a:txBody>
                  <a:tcPr marL="3797" marR="3797" marT="3797" marB="0">
                    <a:solidFill>
                      <a:schemeClr val="bg2">
                        <a:lumMod val="60000"/>
                        <a:lumOff val="40000"/>
                      </a:schemeClr>
                    </a:solidFill>
                  </a:tcPr>
                </a:tc>
              </a:tr>
              <a:tr h="198264">
                <a:tc>
                  <a:txBody>
                    <a:bodyPr/>
                    <a:lstStyle/>
                    <a:p>
                      <a:pPr algn="l" fontAlgn="t"/>
                      <a:r>
                        <a:rPr lang="pl-PL" sz="900" u="none" strike="noStrike" dirty="0">
                          <a:effectLst/>
                        </a:rPr>
                        <a:t>4.</a:t>
                      </a:r>
                      <a:endParaRPr lang="pl-PL" sz="900" b="0" i="0" u="none" strike="noStrike" dirty="0">
                        <a:effectLst/>
                        <a:latin typeface="Times New Roman"/>
                      </a:endParaRPr>
                    </a:p>
                  </a:txBody>
                  <a:tcPr marL="3797" marR="3797" marT="3797" marB="0">
                    <a:solidFill>
                      <a:schemeClr val="bg2">
                        <a:lumMod val="60000"/>
                        <a:lumOff val="40000"/>
                      </a:schemeClr>
                    </a:solidFill>
                  </a:tcPr>
                </a:tc>
                <a:tc rowSpan="2">
                  <a:txBody>
                    <a:bodyPr/>
                    <a:lstStyle/>
                    <a:p>
                      <a:pPr algn="just" fontAlgn="t"/>
                      <a:r>
                        <a:rPr lang="pl-PL" sz="900" u="none" strike="noStrike" dirty="0">
                          <a:effectLst/>
                        </a:rPr>
                        <a:t>Operacja zakłada podjęcie we własnym imieniu działalności gospodarczej, do której stosuje się przepisy ustawy o swobodzie działalności gospodarczej</a:t>
                      </a:r>
                      <a:r>
                        <a:rPr lang="pl-PL" sz="900" u="none" strike="noStrike" baseline="30000" dirty="0">
                          <a:effectLst/>
                        </a:rPr>
                        <a:t>2</a:t>
                      </a:r>
                      <a:r>
                        <a:rPr lang="pl-PL" sz="900" u="none" strike="noStrike" dirty="0">
                          <a:effectLst/>
                        </a:rPr>
                        <a:t>, i jej wykonywanie do dnia, w którym upłynie 2 lata od dnia wypłaty płatności końcowej</a:t>
                      </a:r>
                      <a:endParaRPr lang="pl-PL" sz="900" b="0" i="0" u="none" strike="noStrike" dirty="0">
                        <a:effectLst/>
                        <a:latin typeface="Times New Roman"/>
                      </a:endParaRPr>
                    </a:p>
                  </a:txBody>
                  <a:tcPr marL="3797" marR="3797" marT="3797" marB="0">
                    <a:solidFill>
                      <a:schemeClr val="bg2">
                        <a:lumMod val="60000"/>
                        <a:lumOff val="40000"/>
                      </a:schemeClr>
                    </a:solidFill>
                  </a:tcPr>
                </a:tc>
              </a:tr>
              <a:tr h="146485">
                <a:tc>
                  <a:txBody>
                    <a:bodyPr/>
                    <a:lstStyle/>
                    <a:p>
                      <a:pPr algn="l" fontAlgn="t"/>
                      <a:r>
                        <a:rPr lang="pl-PL" sz="900" u="none" strike="noStrike">
                          <a:effectLst/>
                        </a:rPr>
                        <a:t> </a:t>
                      </a:r>
                      <a:endParaRPr lang="pl-PL" sz="900" b="0" i="0" u="none" strike="noStrike">
                        <a:effectLst/>
                        <a:latin typeface="Times New Roman"/>
                      </a:endParaRPr>
                    </a:p>
                  </a:txBody>
                  <a:tcPr marL="3797" marR="3797" marT="3797" marB="0">
                    <a:solidFill>
                      <a:schemeClr val="bg2">
                        <a:lumMod val="60000"/>
                        <a:lumOff val="40000"/>
                      </a:schemeClr>
                    </a:solidFill>
                  </a:tcPr>
                </a:tc>
                <a:tc vMerge="1">
                  <a:txBody>
                    <a:bodyPr/>
                    <a:lstStyle/>
                    <a:p>
                      <a:endParaRPr lang="pl-PL"/>
                    </a:p>
                  </a:txBody>
                  <a:tcPr/>
                </a:tc>
              </a:tr>
              <a:tr h="203929">
                <a:tc>
                  <a:txBody>
                    <a:bodyPr/>
                    <a:lstStyle/>
                    <a:p>
                      <a:pPr algn="l" fontAlgn="t"/>
                      <a:r>
                        <a:rPr lang="pl-PL" sz="900" u="none" strike="noStrike" dirty="0">
                          <a:effectLst/>
                        </a:rPr>
                        <a:t>5.</a:t>
                      </a:r>
                      <a:endParaRPr lang="pl-PL" sz="900" b="0" i="0" u="none" strike="noStrike" dirty="0">
                        <a:effectLst/>
                        <a:latin typeface="Times New Roman"/>
                      </a:endParaRPr>
                    </a:p>
                  </a:txBody>
                  <a:tcPr marL="3797" marR="3797" marT="3797" marB="0">
                    <a:solidFill>
                      <a:schemeClr val="bg2">
                        <a:lumMod val="60000"/>
                        <a:lumOff val="40000"/>
                      </a:schemeClr>
                    </a:solidFill>
                  </a:tcPr>
                </a:tc>
                <a:tc rowSpan="2">
                  <a:txBody>
                    <a:bodyPr/>
                    <a:lstStyle/>
                    <a:p>
                      <a:pPr algn="just" fontAlgn="t"/>
                      <a:r>
                        <a:rPr lang="pl-PL" sz="900" u="none" strike="noStrike" dirty="0">
                          <a:effectLst/>
                        </a:rPr>
                        <a:t>Operacja zakłada zgłoszenie Wnioskodawcy do ubezpieczenia emerytalnego, ubezpieczeń rentowych i ubezpieczenia wypadkowego na podstawie przepisów o systemie ubezpieczeń społecznych z tytułu wykonywania tej działalności i podleganie tym ubezpieczeniom do dnia, w którym upłynie 2 lata od dnia wypłaty płatności końcowej, lub</a:t>
                      </a:r>
                      <a:br>
                        <a:rPr lang="pl-PL" sz="900" u="none" strike="noStrike" dirty="0">
                          <a:effectLst/>
                        </a:rPr>
                      </a:br>
                      <a:r>
                        <a:rPr lang="pl-PL" sz="900" u="none" strike="noStrike" dirty="0">
                          <a:effectLst/>
                        </a:rPr>
                        <a:t>utworzenie co najmniej jednego miejsca pracy w przeliczeniu na pełne etaty średnioroczne, gdy jest to uzasadnione zakresem realizacji operacji, zatrudnienie osoby, dla której zostanie utworzone to miejsce pracy, na podstawie umowy o pracę, a także utrzymanie utworzonych miejsc pracy do dnia, w którym upłynie 2 lata od dnia wypłaty płatności końcowej</a:t>
                      </a:r>
                      <a:br>
                        <a:rPr lang="pl-PL" sz="900" u="none" strike="noStrike" dirty="0">
                          <a:effectLst/>
                        </a:rPr>
                      </a:br>
                      <a:endParaRPr lang="pl-PL" sz="900" b="0" i="0" u="none" strike="noStrike" dirty="0">
                        <a:effectLst/>
                        <a:latin typeface="Times New Roman"/>
                      </a:endParaRPr>
                    </a:p>
                  </a:txBody>
                  <a:tcPr marL="3797" marR="3797" marT="3797" marB="0">
                    <a:solidFill>
                      <a:schemeClr val="bg2">
                        <a:lumMod val="60000"/>
                        <a:lumOff val="40000"/>
                      </a:schemeClr>
                    </a:solidFill>
                  </a:tcPr>
                </a:tc>
              </a:tr>
              <a:tr h="797791">
                <a:tc>
                  <a:txBody>
                    <a:bodyPr/>
                    <a:lstStyle/>
                    <a:p>
                      <a:pPr algn="l" fontAlgn="t"/>
                      <a:r>
                        <a:rPr lang="pl-PL" sz="900" u="none" strike="noStrike">
                          <a:effectLst/>
                        </a:rPr>
                        <a:t> </a:t>
                      </a:r>
                      <a:endParaRPr lang="pl-PL" sz="900" b="0" i="0" u="none" strike="noStrike">
                        <a:effectLst/>
                        <a:latin typeface="Times New Roman"/>
                      </a:endParaRPr>
                    </a:p>
                  </a:txBody>
                  <a:tcPr marL="3797" marR="3797" marT="3797" marB="0">
                    <a:solidFill>
                      <a:schemeClr val="bg2">
                        <a:lumMod val="60000"/>
                        <a:lumOff val="40000"/>
                      </a:schemeClr>
                    </a:solidFill>
                  </a:tcPr>
                </a:tc>
                <a:tc vMerge="1">
                  <a:txBody>
                    <a:bodyPr/>
                    <a:lstStyle/>
                    <a:p>
                      <a:endParaRPr lang="pl-PL"/>
                    </a:p>
                  </a:txBody>
                  <a:tcPr/>
                </a:tc>
              </a:tr>
              <a:tr h="198264">
                <a:tc>
                  <a:txBody>
                    <a:bodyPr/>
                    <a:lstStyle/>
                    <a:p>
                      <a:pPr algn="l" fontAlgn="t"/>
                      <a:r>
                        <a:rPr lang="pl-PL" sz="900" u="none" strike="noStrike" dirty="0">
                          <a:effectLst/>
                        </a:rPr>
                        <a:t>6.</a:t>
                      </a:r>
                      <a:endParaRPr lang="pl-PL" sz="900" b="0" i="0" u="none" strike="noStrike" dirty="0">
                        <a:effectLst/>
                        <a:latin typeface="Times New Roman"/>
                      </a:endParaRPr>
                    </a:p>
                  </a:txBody>
                  <a:tcPr marL="3797" marR="3797" marT="3797" marB="0">
                    <a:solidFill>
                      <a:schemeClr val="bg2">
                        <a:lumMod val="60000"/>
                        <a:lumOff val="40000"/>
                      </a:schemeClr>
                    </a:solidFill>
                  </a:tcPr>
                </a:tc>
                <a:tc rowSpan="2">
                  <a:txBody>
                    <a:bodyPr/>
                    <a:lstStyle/>
                    <a:p>
                      <a:pPr algn="just" fontAlgn="t"/>
                      <a:r>
                        <a:rPr lang="pl-PL" sz="900" u="none" strike="noStrike">
                          <a:effectLst/>
                        </a:rPr>
                        <a:t>Koszty planowane do poniesienia w ramach operacji mieszczą się w zakresie kosztów, o których mowa w § 17 ust. 1 rozporządzenia</a:t>
                      </a:r>
                      <a:r>
                        <a:rPr lang="pl-PL" sz="900" u="none" strike="noStrike" baseline="30000">
                          <a:effectLst/>
                        </a:rPr>
                        <a:t>3</a:t>
                      </a:r>
                      <a:r>
                        <a:rPr lang="pl-PL" sz="900" u="none" strike="noStrike">
                          <a:effectLst/>
                        </a:rPr>
                        <a:t> i nie są kosztami inwestycji polegającej na budowie albo przebudowie liniowych obiektów budowlanych w części dotyczącej realizacji odcinków zlokalizowanych poza obszarem wiejskim objętym LSR</a:t>
                      </a:r>
                      <a:endParaRPr lang="pl-PL" sz="900" b="0" i="0" u="none" strike="noStrike">
                        <a:effectLst/>
                        <a:latin typeface="Times New Roman"/>
                      </a:endParaRPr>
                    </a:p>
                  </a:txBody>
                  <a:tcPr marL="3797" marR="3797" marT="3797" marB="0">
                    <a:solidFill>
                      <a:schemeClr val="bg2">
                        <a:lumMod val="60000"/>
                        <a:lumOff val="40000"/>
                      </a:schemeClr>
                    </a:solidFill>
                  </a:tcPr>
                </a:tc>
              </a:tr>
              <a:tr h="233299">
                <a:tc>
                  <a:txBody>
                    <a:bodyPr/>
                    <a:lstStyle/>
                    <a:p>
                      <a:pPr algn="l" fontAlgn="t"/>
                      <a:r>
                        <a:rPr lang="pl-PL" sz="900" u="none" strike="noStrike">
                          <a:effectLst/>
                        </a:rPr>
                        <a:t> </a:t>
                      </a:r>
                      <a:endParaRPr lang="pl-PL" sz="900" b="0" i="0" u="none" strike="noStrike">
                        <a:effectLst/>
                        <a:latin typeface="Times New Roman"/>
                      </a:endParaRPr>
                    </a:p>
                  </a:txBody>
                  <a:tcPr marL="3797" marR="3797" marT="3797" marB="0">
                    <a:solidFill>
                      <a:schemeClr val="bg2">
                        <a:lumMod val="60000"/>
                        <a:lumOff val="40000"/>
                      </a:schemeClr>
                    </a:solidFill>
                  </a:tcPr>
                </a:tc>
                <a:tc vMerge="1">
                  <a:txBody>
                    <a:bodyPr/>
                    <a:lstStyle/>
                    <a:p>
                      <a:endParaRPr lang="pl-PL"/>
                    </a:p>
                  </a:txBody>
                  <a:tcPr/>
                </a:tc>
              </a:tr>
              <a:tr h="146485">
                <a:tc>
                  <a:txBody>
                    <a:bodyPr/>
                    <a:lstStyle/>
                    <a:p>
                      <a:pPr algn="l" fontAlgn="t"/>
                      <a:r>
                        <a:rPr lang="pl-PL" sz="900" u="none" strike="noStrike">
                          <a:effectLst/>
                        </a:rPr>
                        <a:t> </a:t>
                      </a:r>
                      <a:endParaRPr lang="pl-PL" sz="900" b="0" i="0" u="none" strike="noStrike">
                        <a:effectLst/>
                        <a:latin typeface="Times New Roman"/>
                      </a:endParaRPr>
                    </a:p>
                  </a:txBody>
                  <a:tcPr marL="3797" marR="3797" marT="3797" marB="0">
                    <a:solidFill>
                      <a:schemeClr val="bg2">
                        <a:lumMod val="60000"/>
                        <a:lumOff val="40000"/>
                      </a:schemeClr>
                    </a:solidFill>
                  </a:tcPr>
                </a:tc>
                <a:tc>
                  <a:txBody>
                    <a:bodyPr/>
                    <a:lstStyle/>
                    <a:p>
                      <a:pPr algn="just" fontAlgn="t"/>
                      <a:r>
                        <a:rPr lang="pl-PL" sz="900" u="none" strike="noStrike">
                          <a:effectLst/>
                        </a:rPr>
                        <a:t> </a:t>
                      </a:r>
                      <a:endParaRPr lang="pl-PL" sz="900" b="0" i="0" u="none" strike="noStrike">
                        <a:effectLst/>
                        <a:latin typeface="Times New Roman"/>
                      </a:endParaRPr>
                    </a:p>
                  </a:txBody>
                  <a:tcPr marL="3797" marR="3797" marT="3797" marB="0">
                    <a:solidFill>
                      <a:schemeClr val="bg2">
                        <a:lumMod val="60000"/>
                        <a:lumOff val="40000"/>
                      </a:schemeClr>
                    </a:solidFill>
                  </a:tcPr>
                </a:tc>
              </a:tr>
              <a:tr h="198264">
                <a:tc>
                  <a:txBody>
                    <a:bodyPr/>
                    <a:lstStyle/>
                    <a:p>
                      <a:pPr algn="l" fontAlgn="t"/>
                      <a:r>
                        <a:rPr lang="pl-PL" sz="900" u="none" strike="noStrike">
                          <a:effectLst/>
                        </a:rPr>
                        <a:t>7.</a:t>
                      </a:r>
                      <a:endParaRPr lang="pl-PL" sz="900" b="0" i="0" u="none" strike="noStrike">
                        <a:effectLst/>
                        <a:latin typeface="Times New Roman"/>
                      </a:endParaRPr>
                    </a:p>
                  </a:txBody>
                  <a:tcPr marL="3797" marR="3797" marT="3797" marB="0">
                    <a:solidFill>
                      <a:schemeClr val="bg2">
                        <a:lumMod val="60000"/>
                        <a:lumOff val="40000"/>
                      </a:schemeClr>
                    </a:solidFill>
                  </a:tcPr>
                </a:tc>
                <a:tc rowSpan="2">
                  <a:txBody>
                    <a:bodyPr/>
                    <a:lstStyle/>
                    <a:p>
                      <a:pPr algn="just" fontAlgn="t"/>
                      <a:r>
                        <a:rPr lang="pl-PL" sz="900" u="none" strike="noStrike">
                          <a:effectLst/>
                        </a:rPr>
                        <a:t>Biznesplan jest racjonalny i uzasadniony zakresem operacji, a w szczególności, jeżeli suma kosztów planowanych do poniesienia w ramach tej operacji, ustalona z uwzględnieniem wartości rynkowej tych kosztów, jest nie niższa niż 70% kwoty, jaką można przyznać na tę operację</a:t>
                      </a:r>
                      <a:endParaRPr lang="pl-PL" sz="900" b="0" i="0" u="none" strike="noStrike">
                        <a:effectLst/>
                        <a:latin typeface="Times New Roman"/>
                      </a:endParaRPr>
                    </a:p>
                  </a:txBody>
                  <a:tcPr marL="3797" marR="3797" marT="3797" marB="0">
                    <a:solidFill>
                      <a:schemeClr val="bg2">
                        <a:lumMod val="60000"/>
                        <a:lumOff val="40000"/>
                      </a:schemeClr>
                    </a:solidFill>
                  </a:tcPr>
                </a:tc>
              </a:tr>
              <a:tr h="233299">
                <a:tc>
                  <a:txBody>
                    <a:bodyPr/>
                    <a:lstStyle/>
                    <a:p>
                      <a:pPr algn="l" fontAlgn="t"/>
                      <a:r>
                        <a:rPr lang="pl-PL" sz="900" u="none" strike="noStrike">
                          <a:effectLst/>
                        </a:rPr>
                        <a:t> </a:t>
                      </a:r>
                      <a:endParaRPr lang="pl-PL" sz="900" b="0" i="0" u="none" strike="noStrike">
                        <a:effectLst/>
                        <a:latin typeface="Times New Roman"/>
                      </a:endParaRPr>
                    </a:p>
                  </a:txBody>
                  <a:tcPr marL="3797" marR="3797" marT="3797" marB="0">
                    <a:solidFill>
                      <a:schemeClr val="bg2">
                        <a:lumMod val="60000"/>
                        <a:lumOff val="40000"/>
                      </a:schemeClr>
                    </a:solidFill>
                  </a:tcPr>
                </a:tc>
                <a:tc vMerge="1">
                  <a:txBody>
                    <a:bodyPr/>
                    <a:lstStyle/>
                    <a:p>
                      <a:endParaRPr lang="pl-PL"/>
                    </a:p>
                  </a:txBody>
                  <a:tcPr/>
                </a:tc>
              </a:tr>
              <a:tr h="146485">
                <a:tc>
                  <a:txBody>
                    <a:bodyPr/>
                    <a:lstStyle/>
                    <a:p>
                      <a:pPr algn="l" fontAlgn="t"/>
                      <a:r>
                        <a:rPr lang="pl-PL" sz="900" u="none" strike="noStrike">
                          <a:effectLst/>
                        </a:rPr>
                        <a:t> </a:t>
                      </a:r>
                      <a:endParaRPr lang="pl-PL" sz="900" b="0" i="0" u="none" strike="noStrike">
                        <a:effectLst/>
                        <a:latin typeface="Times New Roman"/>
                      </a:endParaRPr>
                    </a:p>
                  </a:txBody>
                  <a:tcPr marL="3797" marR="3797" marT="3797" marB="0">
                    <a:solidFill>
                      <a:schemeClr val="bg2">
                        <a:lumMod val="60000"/>
                        <a:lumOff val="40000"/>
                      </a:schemeClr>
                    </a:solidFill>
                  </a:tcPr>
                </a:tc>
                <a:tc>
                  <a:txBody>
                    <a:bodyPr/>
                    <a:lstStyle/>
                    <a:p>
                      <a:pPr algn="just" fontAlgn="t"/>
                      <a:r>
                        <a:rPr lang="pl-PL" sz="900" u="none" strike="noStrike">
                          <a:effectLst/>
                        </a:rPr>
                        <a:t> </a:t>
                      </a:r>
                      <a:endParaRPr lang="pl-PL" sz="900" b="0" i="0" u="none" strike="noStrike">
                        <a:effectLst/>
                        <a:latin typeface="Times New Roman"/>
                      </a:endParaRPr>
                    </a:p>
                  </a:txBody>
                  <a:tcPr marL="3797" marR="3797" marT="3797" marB="0">
                    <a:solidFill>
                      <a:schemeClr val="bg2">
                        <a:lumMod val="60000"/>
                        <a:lumOff val="40000"/>
                      </a:schemeClr>
                    </a:solidFill>
                  </a:tcPr>
                </a:tc>
              </a:tr>
              <a:tr h="289024">
                <a:tc>
                  <a:txBody>
                    <a:bodyPr/>
                    <a:lstStyle/>
                    <a:p>
                      <a:pPr algn="l" fontAlgn="t"/>
                      <a:r>
                        <a:rPr lang="pl-PL" sz="900" b="1" u="none" strike="noStrike">
                          <a:effectLst/>
                        </a:rPr>
                        <a:t>IX.</a:t>
                      </a:r>
                      <a:endParaRPr lang="pl-PL" sz="900" b="1" i="0" u="none" strike="noStrike">
                        <a:effectLst/>
                        <a:latin typeface="Times New Roman"/>
                      </a:endParaRPr>
                    </a:p>
                  </a:txBody>
                  <a:tcPr marL="3797" marR="3797" marT="3797" marB="0">
                    <a:solidFill>
                      <a:schemeClr val="bg2">
                        <a:lumMod val="60000"/>
                        <a:lumOff val="40000"/>
                      </a:schemeClr>
                    </a:solidFill>
                  </a:tcPr>
                </a:tc>
                <a:tc>
                  <a:txBody>
                    <a:bodyPr/>
                    <a:lstStyle/>
                    <a:p>
                      <a:pPr algn="just" fontAlgn="t"/>
                      <a:r>
                        <a:rPr lang="pl-PL" sz="900" b="1" u="none" strike="noStrike" dirty="0">
                          <a:effectLst/>
                        </a:rPr>
                        <a:t>Operacja dotyczy rozwoju przedsiębiorczości na obszarze wiejskim objętym LSR przez tworzenie lub rozwój inkubatorów przetwórstwa lokalnego produktów rolnych </a:t>
                      </a:r>
                      <a:endParaRPr lang="pl-PL" sz="900" b="1" i="0" u="none" strike="noStrike" dirty="0">
                        <a:effectLst/>
                        <a:latin typeface="Times New Roman"/>
                      </a:endParaRPr>
                    </a:p>
                  </a:txBody>
                  <a:tcPr marL="3797" marR="3797" marT="3797" marB="0">
                    <a:solidFill>
                      <a:schemeClr val="bg2">
                        <a:lumMod val="60000"/>
                        <a:lumOff val="40000"/>
                      </a:schemeClr>
                    </a:solidFill>
                  </a:tcPr>
                </a:tc>
              </a:tr>
              <a:tr h="198264">
                <a:tc>
                  <a:txBody>
                    <a:bodyPr/>
                    <a:lstStyle/>
                    <a:p>
                      <a:pPr algn="l" fontAlgn="t"/>
                      <a:r>
                        <a:rPr lang="pl-PL" sz="900" u="none" strike="noStrike" dirty="0">
                          <a:effectLst/>
                        </a:rPr>
                        <a:t>1.</a:t>
                      </a:r>
                      <a:endParaRPr lang="pl-PL" sz="900" b="0" i="0" u="none" strike="noStrike" dirty="0">
                        <a:effectLst/>
                        <a:latin typeface="Times New Roman"/>
                      </a:endParaRPr>
                    </a:p>
                  </a:txBody>
                  <a:tcPr marL="3797" marR="3797" marT="3797" marB="0">
                    <a:solidFill>
                      <a:schemeClr val="bg2">
                        <a:lumMod val="60000"/>
                        <a:lumOff val="40000"/>
                      </a:schemeClr>
                    </a:solidFill>
                  </a:tcPr>
                </a:tc>
                <a:tc rowSpan="2">
                  <a:txBody>
                    <a:bodyPr/>
                    <a:lstStyle/>
                    <a:p>
                      <a:pPr algn="just" fontAlgn="t"/>
                      <a:r>
                        <a:rPr lang="pl-PL" sz="900" u="none" strike="noStrike">
                          <a:effectLst/>
                        </a:rPr>
                        <a:t>Operacja zakłada korzystanie z infrastruktury inkubatora przetwórstwa lokalnego przez  podmioty inne niż Wnioskodawca - na podstwie regulaminu korzystania z inkubatora</a:t>
                      </a:r>
                      <a:endParaRPr lang="pl-PL" sz="900" b="0" i="0" u="none" strike="noStrike">
                        <a:effectLst/>
                        <a:latin typeface="Times New Roman"/>
                      </a:endParaRPr>
                    </a:p>
                  </a:txBody>
                  <a:tcPr marL="3797" marR="3797" marT="3797" marB="0">
                    <a:solidFill>
                      <a:schemeClr val="bg2">
                        <a:lumMod val="60000"/>
                        <a:lumOff val="40000"/>
                      </a:schemeClr>
                    </a:solidFill>
                  </a:tcPr>
                </a:tc>
              </a:tr>
              <a:tr h="146485">
                <a:tc>
                  <a:txBody>
                    <a:bodyPr/>
                    <a:lstStyle/>
                    <a:p>
                      <a:pPr algn="l" fontAlgn="t"/>
                      <a:r>
                        <a:rPr lang="pl-PL" sz="900" u="none" strike="noStrike">
                          <a:effectLst/>
                        </a:rPr>
                        <a:t> </a:t>
                      </a:r>
                      <a:endParaRPr lang="pl-PL" sz="900" b="0" i="0" u="none" strike="noStrike">
                        <a:effectLst/>
                        <a:latin typeface="Times New Roman"/>
                      </a:endParaRPr>
                    </a:p>
                  </a:txBody>
                  <a:tcPr marL="3797" marR="3797" marT="3797" marB="0">
                    <a:solidFill>
                      <a:schemeClr val="bg2">
                        <a:lumMod val="60000"/>
                        <a:lumOff val="40000"/>
                      </a:schemeClr>
                    </a:solidFill>
                  </a:tcPr>
                </a:tc>
                <a:tc vMerge="1">
                  <a:txBody>
                    <a:bodyPr/>
                    <a:lstStyle/>
                    <a:p>
                      <a:endParaRPr lang="pl-PL"/>
                    </a:p>
                  </a:txBody>
                  <a:tcPr/>
                </a:tc>
              </a:tr>
              <a:tr h="198264">
                <a:tc>
                  <a:txBody>
                    <a:bodyPr/>
                    <a:lstStyle/>
                    <a:p>
                      <a:pPr algn="l" fontAlgn="t"/>
                      <a:r>
                        <a:rPr lang="pl-PL" sz="900" u="none" strike="noStrike">
                          <a:effectLst/>
                        </a:rPr>
                        <a:t>2.</a:t>
                      </a:r>
                      <a:endParaRPr lang="pl-PL" sz="900" b="0" i="0" u="none" strike="noStrike">
                        <a:effectLst/>
                        <a:latin typeface="Times New Roman"/>
                      </a:endParaRPr>
                    </a:p>
                  </a:txBody>
                  <a:tcPr marL="3797" marR="3797" marT="3797" marB="0">
                    <a:solidFill>
                      <a:schemeClr val="bg2">
                        <a:lumMod val="60000"/>
                        <a:lumOff val="40000"/>
                      </a:schemeClr>
                    </a:solidFill>
                  </a:tcPr>
                </a:tc>
                <a:tc rowSpan="2">
                  <a:txBody>
                    <a:bodyPr/>
                    <a:lstStyle/>
                    <a:p>
                      <a:pPr algn="just" fontAlgn="t"/>
                      <a:r>
                        <a:rPr lang="pl-PL" sz="900" u="none" strike="noStrike">
                          <a:effectLst/>
                        </a:rPr>
                        <a:t>Biznesplan nie zakłada osiągania zysków z działalności prowadzonej w ramach inkubatorów, w przypadku gdy operacja będzie realizowana w zakresie określonym § 2 ust. 1 pkt 2 lit. b rozporządzenia</a:t>
                      </a:r>
                      <a:r>
                        <a:rPr lang="pl-PL" sz="900" u="none" strike="noStrike" baseline="30000">
                          <a:effectLst/>
                        </a:rPr>
                        <a:t>3</a:t>
                      </a:r>
                      <a:r>
                        <a:rPr lang="pl-PL" sz="900" u="none" strike="noStrike">
                          <a:effectLst/>
                        </a:rPr>
                        <a:t> oraz polega wyłącznie na tworzeniu lub rozwijaniu ogólnodostępnych i niekomercyjnych inkubatorów</a:t>
                      </a:r>
                      <a:endParaRPr lang="pl-PL" sz="900" b="0" i="0" u="none" strike="noStrike">
                        <a:effectLst/>
                        <a:latin typeface="Times New Roman"/>
                      </a:endParaRPr>
                    </a:p>
                  </a:txBody>
                  <a:tcPr marL="3797" marR="3797" marT="3797" marB="0">
                    <a:solidFill>
                      <a:schemeClr val="bg2">
                        <a:lumMod val="60000"/>
                        <a:lumOff val="40000"/>
                      </a:schemeClr>
                    </a:solidFill>
                  </a:tcPr>
                </a:tc>
              </a:tr>
              <a:tr h="233299">
                <a:tc>
                  <a:txBody>
                    <a:bodyPr/>
                    <a:lstStyle/>
                    <a:p>
                      <a:pPr algn="l" fontAlgn="t"/>
                      <a:r>
                        <a:rPr lang="pl-PL" sz="900" u="none" strike="noStrike">
                          <a:effectLst/>
                        </a:rPr>
                        <a:t> </a:t>
                      </a:r>
                      <a:endParaRPr lang="pl-PL" sz="900" b="0" i="0" u="none" strike="noStrike">
                        <a:effectLst/>
                        <a:latin typeface="Times New Roman"/>
                      </a:endParaRPr>
                    </a:p>
                  </a:txBody>
                  <a:tcPr marL="3797" marR="3797" marT="3797" marB="0">
                    <a:solidFill>
                      <a:schemeClr val="bg2">
                        <a:lumMod val="60000"/>
                        <a:lumOff val="40000"/>
                      </a:schemeClr>
                    </a:solidFill>
                  </a:tcPr>
                </a:tc>
                <a:tc vMerge="1">
                  <a:txBody>
                    <a:bodyPr/>
                    <a:lstStyle/>
                    <a:p>
                      <a:endParaRPr lang="pl-PL"/>
                    </a:p>
                  </a:txBody>
                  <a:tcPr/>
                </a:tc>
              </a:tr>
              <a:tr h="198264">
                <a:tc>
                  <a:txBody>
                    <a:bodyPr/>
                    <a:lstStyle/>
                    <a:p>
                      <a:pPr algn="l" fontAlgn="t"/>
                      <a:r>
                        <a:rPr lang="pl-PL" sz="900" u="none" strike="noStrike" dirty="0">
                          <a:effectLst/>
                        </a:rPr>
                        <a:t>3. </a:t>
                      </a:r>
                      <a:endParaRPr lang="pl-PL" sz="900" b="0" i="0" u="none" strike="noStrike" dirty="0">
                        <a:effectLst/>
                        <a:latin typeface="Times New Roman"/>
                      </a:endParaRPr>
                    </a:p>
                  </a:txBody>
                  <a:tcPr marL="3797" marR="3797" marT="3797" marB="0">
                    <a:solidFill>
                      <a:schemeClr val="bg2">
                        <a:lumMod val="60000"/>
                        <a:lumOff val="40000"/>
                      </a:schemeClr>
                    </a:solidFill>
                  </a:tcPr>
                </a:tc>
                <a:tc rowSpan="2">
                  <a:txBody>
                    <a:bodyPr/>
                    <a:lstStyle/>
                    <a:p>
                      <a:pPr algn="l" fontAlgn="t"/>
                      <a:r>
                        <a:rPr lang="pl-PL" sz="900" u="none" strike="noStrike" dirty="0">
                          <a:effectLst/>
                        </a:rPr>
                        <a:t>Wspierane inkubatory przetwórstwa lokalnego produktów rolnych są/będą to przedsiębiorstwa spożywcze w rozumieniu art. 3 pkt 2 rozporządzenia (WE) nr 178/2002</a:t>
                      </a:r>
                      <a:r>
                        <a:rPr lang="pl-PL" sz="900" u="none" strike="noStrike" baseline="30000" dirty="0">
                          <a:effectLst/>
                        </a:rPr>
                        <a:t>8</a:t>
                      </a:r>
                      <a:endParaRPr lang="pl-PL" sz="900" b="0" i="0" u="none" strike="noStrike" dirty="0">
                        <a:effectLst/>
                        <a:latin typeface="Times New Roman"/>
                      </a:endParaRPr>
                    </a:p>
                  </a:txBody>
                  <a:tcPr marL="3797" marR="3797" marT="3797" marB="0">
                    <a:solidFill>
                      <a:schemeClr val="bg2">
                        <a:lumMod val="60000"/>
                        <a:lumOff val="40000"/>
                      </a:schemeClr>
                    </a:solidFill>
                  </a:tcPr>
                </a:tc>
              </a:tr>
              <a:tr h="96612">
                <a:tc>
                  <a:txBody>
                    <a:bodyPr/>
                    <a:lstStyle/>
                    <a:p>
                      <a:pPr algn="l" fontAlgn="t"/>
                      <a:r>
                        <a:rPr lang="pl-PL" sz="400" u="none" strike="noStrike" dirty="0">
                          <a:effectLst/>
                        </a:rPr>
                        <a:t> </a:t>
                      </a:r>
                      <a:endParaRPr lang="pl-PL" sz="400" b="0" i="0" u="none" strike="noStrike" dirty="0">
                        <a:effectLst/>
                        <a:latin typeface="Times New Roman"/>
                      </a:endParaRPr>
                    </a:p>
                  </a:txBody>
                  <a:tcPr marL="3797" marR="3797" marT="3797" marB="0"/>
                </a:tc>
                <a:tc vMerge="1">
                  <a:txBody>
                    <a:bodyPr/>
                    <a:lstStyle/>
                    <a:p>
                      <a:endParaRPr lang="pl-PL"/>
                    </a:p>
                  </a:txBody>
                  <a:tcPr/>
                </a:tc>
              </a:tr>
            </a:tbl>
          </a:graphicData>
        </a:graphic>
      </p:graphicFrame>
    </p:spTree>
    <p:extLst>
      <p:ext uri="{BB962C8B-B14F-4D97-AF65-F5344CB8AC3E}">
        <p14:creationId xmlns:p14="http://schemas.microsoft.com/office/powerpoint/2010/main" val="3335904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608" y="692696"/>
            <a:ext cx="7024744" cy="601136"/>
          </a:xfrm>
        </p:spPr>
        <p:txBody>
          <a:bodyPr>
            <a:normAutofit/>
          </a:bodyPr>
          <a:lstStyle/>
          <a:p>
            <a:r>
              <a:rPr lang="pl-PL" sz="2800" dirty="0">
                <a:solidFill>
                  <a:schemeClr val="tx1"/>
                </a:solidFill>
              </a:rPr>
              <a:t>Karta PROW 2014-2020- omówienie</a:t>
            </a:r>
            <a:endParaRPr lang="pl-PL" sz="2800" dirty="0"/>
          </a:p>
        </p:txBody>
      </p:sp>
      <p:graphicFrame>
        <p:nvGraphicFramePr>
          <p:cNvPr id="4" name="Tabela 3"/>
          <p:cNvGraphicFramePr>
            <a:graphicFrameLocks noGrp="1"/>
          </p:cNvGraphicFramePr>
          <p:nvPr>
            <p:extLst>
              <p:ext uri="{D42A27DB-BD31-4B8C-83A1-F6EECF244321}">
                <p14:modId xmlns:p14="http://schemas.microsoft.com/office/powerpoint/2010/main" val="2855303609"/>
              </p:ext>
            </p:extLst>
          </p:nvPr>
        </p:nvGraphicFramePr>
        <p:xfrm>
          <a:off x="539552" y="1398588"/>
          <a:ext cx="8064896" cy="5086812"/>
        </p:xfrm>
        <a:graphic>
          <a:graphicData uri="http://schemas.openxmlformats.org/drawingml/2006/table">
            <a:tbl>
              <a:tblPr>
                <a:tableStyleId>{5C22544A-7EE6-4342-B048-85BDC9FD1C3A}</a:tableStyleId>
              </a:tblPr>
              <a:tblGrid>
                <a:gridCol w="533531"/>
                <a:gridCol w="7531365"/>
              </a:tblGrid>
              <a:tr h="309519">
                <a:tc>
                  <a:txBody>
                    <a:bodyPr/>
                    <a:lstStyle/>
                    <a:p>
                      <a:pPr algn="l" fontAlgn="t"/>
                      <a:r>
                        <a:rPr lang="pl-PL" sz="1000" b="1" u="none" strike="noStrike">
                          <a:effectLst/>
                        </a:rPr>
                        <a:t>X.</a:t>
                      </a:r>
                      <a:endParaRPr lang="pl-PL" sz="1000" b="1" i="0" u="none" strike="noStrike">
                        <a:effectLst/>
                        <a:latin typeface="Times New Roman"/>
                      </a:endParaRPr>
                    </a:p>
                  </a:txBody>
                  <a:tcPr marL="6254" marR="6254" marT="6254" marB="0">
                    <a:solidFill>
                      <a:schemeClr val="bg2">
                        <a:lumMod val="60000"/>
                        <a:lumOff val="40000"/>
                      </a:schemeClr>
                    </a:solidFill>
                  </a:tcPr>
                </a:tc>
                <a:tc rowSpan="2">
                  <a:txBody>
                    <a:bodyPr/>
                    <a:lstStyle/>
                    <a:p>
                      <a:pPr algn="just" fontAlgn="t"/>
                      <a:r>
                        <a:rPr lang="pl-PL" sz="1000" b="1" u="none" strike="noStrike" dirty="0">
                          <a:effectLst/>
                        </a:rPr>
                        <a:t>Operacja dotyczy rozwoju przedsiębiorczości na obszarze wiejskim objętym LSR przez rozwijanie działalności gospodarczej</a:t>
                      </a:r>
                      <a:endParaRPr lang="pl-PL" sz="1000" b="1" i="0" u="none" strike="noStrike" dirty="0">
                        <a:effectLst/>
                        <a:latin typeface="Times New Roman"/>
                      </a:endParaRPr>
                    </a:p>
                  </a:txBody>
                  <a:tcPr marL="6254" marR="6254" marT="6254" marB="0">
                    <a:solidFill>
                      <a:schemeClr val="bg2">
                        <a:lumMod val="60000"/>
                        <a:lumOff val="40000"/>
                      </a:schemeClr>
                    </a:solidFill>
                  </a:tcPr>
                </a:tc>
              </a:tr>
              <a:tr h="159698">
                <a:tc>
                  <a:txBody>
                    <a:bodyPr/>
                    <a:lstStyle/>
                    <a:p>
                      <a:pPr algn="l" fontAlgn="t"/>
                      <a:r>
                        <a:rPr lang="pl-PL" sz="1000" b="1" u="none" strike="noStrike" dirty="0">
                          <a:effectLst/>
                        </a:rPr>
                        <a:t> </a:t>
                      </a:r>
                      <a:endParaRPr lang="pl-PL" sz="1000" b="1" i="0" u="none" strike="noStrike" dirty="0">
                        <a:effectLst/>
                        <a:latin typeface="Times New Roman"/>
                      </a:endParaRPr>
                    </a:p>
                  </a:txBody>
                  <a:tcPr marL="6254" marR="6254" marT="6254" marB="0">
                    <a:solidFill>
                      <a:schemeClr val="bg2">
                        <a:lumMod val="60000"/>
                        <a:lumOff val="40000"/>
                      </a:schemeClr>
                    </a:solidFill>
                  </a:tcPr>
                </a:tc>
                <a:tc vMerge="1">
                  <a:txBody>
                    <a:bodyPr/>
                    <a:lstStyle/>
                    <a:p>
                      <a:endParaRPr lang="pl-PL"/>
                    </a:p>
                  </a:txBody>
                  <a:tcPr/>
                </a:tc>
              </a:tr>
              <a:tr h="433326">
                <a:tc>
                  <a:txBody>
                    <a:bodyPr/>
                    <a:lstStyle/>
                    <a:p>
                      <a:pPr algn="l" fontAlgn="t"/>
                      <a:r>
                        <a:rPr lang="pl-PL" sz="1000" u="none" strike="noStrike">
                          <a:effectLst/>
                        </a:rPr>
                        <a:t>1.</a:t>
                      </a:r>
                      <a:endParaRPr lang="pl-PL" sz="1000" b="0" i="0" u="none" strike="noStrike">
                        <a:effectLst/>
                        <a:latin typeface="Times New Roman"/>
                      </a:endParaRPr>
                    </a:p>
                  </a:txBody>
                  <a:tcPr marL="6254" marR="6254" marT="6254" marB="0">
                    <a:solidFill>
                      <a:schemeClr val="bg2">
                        <a:lumMod val="60000"/>
                        <a:lumOff val="40000"/>
                      </a:schemeClr>
                    </a:solidFill>
                  </a:tcPr>
                </a:tc>
                <a:tc>
                  <a:txBody>
                    <a:bodyPr/>
                    <a:lstStyle/>
                    <a:p>
                      <a:pPr algn="just" fontAlgn="t"/>
                      <a:r>
                        <a:rPr lang="pl-PL" sz="1000" u="none" strike="noStrike">
                          <a:effectLst/>
                        </a:rPr>
                        <a:t>Wnioskodawca w okresie 3 lat poprzedzających dzień złożenia wniosku o przyznanie pomocy wykonywał łącznie przez co najmniej 365 dni działalność gospodarczą, do której stosuje się przepisy ustawy o swobodzie działalności gospodarczej oraz nadal wykonuje tę działalność</a:t>
                      </a:r>
                      <a:r>
                        <a:rPr lang="pl-PL" sz="1000" u="none" strike="noStrike" baseline="30000">
                          <a:effectLst/>
                        </a:rPr>
                        <a:t>2</a:t>
                      </a:r>
                      <a:endParaRPr lang="pl-PL" sz="1000" b="0" i="0" u="none" strike="noStrike">
                        <a:effectLst/>
                        <a:latin typeface="Times New Roman"/>
                      </a:endParaRPr>
                    </a:p>
                  </a:txBody>
                  <a:tcPr marL="6254" marR="6254" marT="6254" marB="0">
                    <a:solidFill>
                      <a:schemeClr val="bg2">
                        <a:lumMod val="60000"/>
                        <a:lumOff val="40000"/>
                      </a:schemeClr>
                    </a:solidFill>
                  </a:tcPr>
                </a:tc>
              </a:tr>
              <a:tr h="161637">
                <a:tc>
                  <a:txBody>
                    <a:bodyPr/>
                    <a:lstStyle/>
                    <a:p>
                      <a:pPr algn="l" fontAlgn="t"/>
                      <a:r>
                        <a:rPr lang="pl-PL" sz="1000" u="none" strike="noStrike">
                          <a:effectLst/>
                        </a:rPr>
                        <a:t> </a:t>
                      </a:r>
                      <a:endParaRPr lang="pl-PL" sz="1000" b="0" i="0" u="none" strike="noStrike">
                        <a:effectLst/>
                        <a:latin typeface="Times New Roman"/>
                      </a:endParaRPr>
                    </a:p>
                  </a:txBody>
                  <a:tcPr marL="6254" marR="6254" marT="6254" marB="0">
                    <a:solidFill>
                      <a:schemeClr val="bg2">
                        <a:lumMod val="60000"/>
                        <a:lumOff val="40000"/>
                      </a:schemeClr>
                    </a:solidFill>
                  </a:tcPr>
                </a:tc>
                <a:tc>
                  <a:txBody>
                    <a:bodyPr/>
                    <a:lstStyle/>
                    <a:p>
                      <a:pPr algn="just" fontAlgn="t"/>
                      <a:r>
                        <a:rPr lang="pl-PL" sz="1000" u="none" strike="noStrike">
                          <a:effectLst/>
                        </a:rPr>
                        <a:t> </a:t>
                      </a:r>
                      <a:endParaRPr lang="pl-PL" sz="1000" b="0" i="0" u="none" strike="noStrike">
                        <a:effectLst/>
                        <a:latin typeface="Times New Roman"/>
                      </a:endParaRPr>
                    </a:p>
                  </a:txBody>
                  <a:tcPr marL="6254" marR="6254" marT="6254" marB="0">
                    <a:solidFill>
                      <a:schemeClr val="bg2">
                        <a:lumMod val="60000"/>
                        <a:lumOff val="40000"/>
                      </a:schemeClr>
                    </a:solidFill>
                  </a:tcPr>
                </a:tc>
              </a:tr>
              <a:tr h="327205">
                <a:tc>
                  <a:txBody>
                    <a:bodyPr/>
                    <a:lstStyle/>
                    <a:p>
                      <a:pPr algn="l" fontAlgn="t"/>
                      <a:r>
                        <a:rPr lang="pl-PL" sz="1000" u="none" strike="noStrike">
                          <a:effectLst/>
                        </a:rPr>
                        <a:t>2.</a:t>
                      </a:r>
                      <a:endParaRPr lang="pl-PL" sz="1000" b="0" i="0" u="none" strike="noStrike">
                        <a:effectLst/>
                        <a:latin typeface="Times New Roman"/>
                      </a:endParaRPr>
                    </a:p>
                  </a:txBody>
                  <a:tcPr marL="6254" marR="6254" marT="6254" marB="0">
                    <a:solidFill>
                      <a:schemeClr val="bg2">
                        <a:lumMod val="60000"/>
                        <a:lumOff val="40000"/>
                      </a:schemeClr>
                    </a:solidFill>
                  </a:tcPr>
                </a:tc>
                <a:tc rowSpan="2">
                  <a:txBody>
                    <a:bodyPr/>
                    <a:lstStyle/>
                    <a:p>
                      <a:pPr algn="just" fontAlgn="t"/>
                      <a:r>
                        <a:rPr lang="pl-PL" sz="1000" u="none" strike="noStrike">
                          <a:effectLst/>
                        </a:rPr>
                        <a:t>Operacja zakłada utworzenie co najmniej jednego miejsca pracy w przeliczeniu na pełne etaty średnioroczne i jest to uzasadnione zakresem realizacji operacji, a osoba, dla której zostanie utworzone to miejsce pracy, zostanie zatrudniona na podstawie umowy o pracę lub spółdzielczej umowy o pracę (nie ma zastosowania, gdy suma kwot pomocy przyznanej jednemu podmiotowi na dotychczas realizowane operacje oraz kwoty pomocy, o której przyznanie ubiega się wnioskodawca na realizacje danej operacji, nie przekracza 25 tys złotych)</a:t>
                      </a:r>
                      <a:endParaRPr lang="pl-PL" sz="1000" b="0" i="0" u="none" strike="noStrike">
                        <a:effectLst/>
                        <a:latin typeface="Times New Roman"/>
                      </a:endParaRPr>
                    </a:p>
                  </a:txBody>
                  <a:tcPr marL="6254" marR="6254" marT="6254" marB="0">
                    <a:solidFill>
                      <a:schemeClr val="bg2">
                        <a:lumMod val="60000"/>
                        <a:lumOff val="40000"/>
                      </a:schemeClr>
                    </a:solidFill>
                  </a:tcPr>
                </a:tc>
              </a:tr>
              <a:tr h="601351">
                <a:tc>
                  <a:txBody>
                    <a:bodyPr/>
                    <a:lstStyle/>
                    <a:p>
                      <a:pPr algn="l" fontAlgn="t"/>
                      <a:r>
                        <a:rPr lang="pl-PL" sz="1000" u="none" strike="noStrike">
                          <a:effectLst/>
                        </a:rPr>
                        <a:t> </a:t>
                      </a:r>
                      <a:endParaRPr lang="pl-PL" sz="1000" b="0" i="0" u="none" strike="noStrike">
                        <a:effectLst/>
                        <a:latin typeface="Times New Roman"/>
                      </a:endParaRPr>
                    </a:p>
                  </a:txBody>
                  <a:tcPr marL="6254" marR="6254" marT="6254" marB="0">
                    <a:solidFill>
                      <a:schemeClr val="bg2">
                        <a:lumMod val="60000"/>
                        <a:lumOff val="40000"/>
                      </a:schemeClr>
                    </a:solidFill>
                  </a:tcPr>
                </a:tc>
                <a:tc vMerge="1">
                  <a:txBody>
                    <a:bodyPr/>
                    <a:lstStyle/>
                    <a:p>
                      <a:endParaRPr lang="pl-PL"/>
                    </a:p>
                  </a:txBody>
                  <a:tcPr/>
                </a:tc>
              </a:tr>
              <a:tr h="159698">
                <a:tc>
                  <a:txBody>
                    <a:bodyPr/>
                    <a:lstStyle/>
                    <a:p>
                      <a:pPr algn="l" fontAlgn="t"/>
                      <a:r>
                        <a:rPr lang="pl-PL" sz="1000" u="none" strike="noStrike">
                          <a:effectLst/>
                        </a:rPr>
                        <a:t> </a:t>
                      </a:r>
                      <a:endParaRPr lang="pl-PL" sz="1000" b="0" i="0" u="none" strike="noStrike">
                        <a:effectLst/>
                        <a:latin typeface="Arial"/>
                      </a:endParaRPr>
                    </a:p>
                  </a:txBody>
                  <a:tcPr marL="6254" marR="6254" marT="6254" marB="0">
                    <a:solidFill>
                      <a:schemeClr val="bg2">
                        <a:lumMod val="60000"/>
                        <a:lumOff val="40000"/>
                      </a:schemeClr>
                    </a:solidFill>
                  </a:tcPr>
                </a:tc>
                <a:tc>
                  <a:txBody>
                    <a:bodyPr/>
                    <a:lstStyle/>
                    <a:p>
                      <a:pPr algn="just" fontAlgn="t"/>
                      <a:r>
                        <a:rPr lang="pl-PL" sz="1000" u="none" strike="noStrike">
                          <a:effectLst/>
                        </a:rPr>
                        <a:t> </a:t>
                      </a:r>
                      <a:endParaRPr lang="pl-PL" sz="1000" b="0" i="0" u="none" strike="noStrike">
                        <a:effectLst/>
                        <a:latin typeface="Times New Roman"/>
                      </a:endParaRPr>
                    </a:p>
                  </a:txBody>
                  <a:tcPr marL="6254" marR="6254" marT="6254" marB="0">
                    <a:solidFill>
                      <a:schemeClr val="bg2">
                        <a:lumMod val="60000"/>
                        <a:lumOff val="40000"/>
                      </a:schemeClr>
                    </a:solidFill>
                  </a:tcPr>
                </a:tc>
              </a:tr>
              <a:tr h="344892">
                <a:tc>
                  <a:txBody>
                    <a:bodyPr/>
                    <a:lstStyle/>
                    <a:p>
                      <a:pPr algn="l" fontAlgn="t"/>
                      <a:r>
                        <a:rPr lang="pl-PL" sz="1000" u="none" strike="noStrike">
                          <a:effectLst/>
                        </a:rPr>
                        <a:t>3.</a:t>
                      </a:r>
                      <a:endParaRPr lang="pl-PL" sz="1000" b="0" i="0" u="none" strike="noStrike">
                        <a:effectLst/>
                        <a:latin typeface="Times New Roman"/>
                      </a:endParaRPr>
                    </a:p>
                  </a:txBody>
                  <a:tcPr marL="6254" marR="6254" marT="6254" marB="0">
                    <a:solidFill>
                      <a:schemeClr val="bg2">
                        <a:lumMod val="60000"/>
                        <a:lumOff val="40000"/>
                      </a:schemeClr>
                    </a:solidFill>
                  </a:tcPr>
                </a:tc>
                <a:tc>
                  <a:txBody>
                    <a:bodyPr/>
                    <a:lstStyle/>
                    <a:p>
                      <a:pPr algn="just" fontAlgn="t"/>
                      <a:r>
                        <a:rPr lang="pl-PL" sz="1000" u="none" strike="noStrike">
                          <a:effectLst/>
                        </a:rPr>
                        <a:t>Operacja zakłada utrzymanie miejsc pracy, w tym miejsc pracy, które zostaną utworzone w ramach realizacji operacji, do dnia, w którym upłynie 3 lata od dnia wypłaty płatności końcowej</a:t>
                      </a:r>
                      <a:endParaRPr lang="pl-PL" sz="1000" b="0" i="0" u="none" strike="noStrike">
                        <a:effectLst/>
                        <a:latin typeface="Times New Roman"/>
                      </a:endParaRPr>
                    </a:p>
                  </a:txBody>
                  <a:tcPr marL="6254" marR="6254" marT="6254" marB="0">
                    <a:solidFill>
                      <a:schemeClr val="bg2">
                        <a:lumMod val="60000"/>
                        <a:lumOff val="40000"/>
                      </a:schemeClr>
                    </a:solidFill>
                  </a:tcPr>
                </a:tc>
              </a:tr>
              <a:tr h="159698">
                <a:tc>
                  <a:txBody>
                    <a:bodyPr/>
                    <a:lstStyle/>
                    <a:p>
                      <a:pPr algn="l" fontAlgn="t"/>
                      <a:r>
                        <a:rPr lang="pl-PL" sz="1000" u="none" strike="noStrike">
                          <a:effectLst/>
                        </a:rPr>
                        <a:t> </a:t>
                      </a:r>
                      <a:endParaRPr lang="pl-PL" sz="1000" b="0" i="0" u="none" strike="noStrike">
                        <a:effectLst/>
                        <a:latin typeface="Arial"/>
                      </a:endParaRPr>
                    </a:p>
                  </a:txBody>
                  <a:tcPr marL="6254" marR="6254" marT="6254" marB="0">
                    <a:solidFill>
                      <a:schemeClr val="bg2">
                        <a:lumMod val="60000"/>
                        <a:lumOff val="40000"/>
                      </a:schemeClr>
                    </a:solidFill>
                  </a:tcPr>
                </a:tc>
                <a:tc>
                  <a:txBody>
                    <a:bodyPr/>
                    <a:lstStyle/>
                    <a:p>
                      <a:pPr algn="just" fontAlgn="t"/>
                      <a:r>
                        <a:rPr lang="pl-PL" sz="1000" u="none" strike="noStrike">
                          <a:effectLst/>
                        </a:rPr>
                        <a:t> </a:t>
                      </a:r>
                      <a:endParaRPr lang="pl-PL" sz="1000" b="0" i="0" u="none" strike="noStrike">
                        <a:effectLst/>
                        <a:latin typeface="Times New Roman"/>
                      </a:endParaRPr>
                    </a:p>
                  </a:txBody>
                  <a:tcPr marL="6254" marR="6254" marT="6254" marB="0">
                    <a:solidFill>
                      <a:schemeClr val="bg2">
                        <a:lumMod val="60000"/>
                        <a:lumOff val="40000"/>
                      </a:schemeClr>
                    </a:solidFill>
                  </a:tcPr>
                </a:tc>
              </a:tr>
              <a:tr h="309519">
                <a:tc>
                  <a:txBody>
                    <a:bodyPr/>
                    <a:lstStyle/>
                    <a:p>
                      <a:pPr algn="l" fontAlgn="t"/>
                      <a:r>
                        <a:rPr lang="pl-PL" sz="1000" b="1" u="none" strike="noStrike">
                          <a:effectLst/>
                        </a:rPr>
                        <a:t>XI.</a:t>
                      </a:r>
                      <a:endParaRPr lang="pl-PL" sz="1000" b="1" i="0" u="none" strike="noStrike">
                        <a:effectLst/>
                        <a:latin typeface="Times New Roman"/>
                      </a:endParaRPr>
                    </a:p>
                  </a:txBody>
                  <a:tcPr marL="6254" marR="6254" marT="6254" marB="0">
                    <a:solidFill>
                      <a:schemeClr val="bg2">
                        <a:lumMod val="60000"/>
                        <a:lumOff val="40000"/>
                      </a:schemeClr>
                    </a:solidFill>
                  </a:tcPr>
                </a:tc>
                <a:tc rowSpan="2">
                  <a:txBody>
                    <a:bodyPr/>
                    <a:lstStyle/>
                    <a:p>
                      <a:pPr algn="l" fontAlgn="t"/>
                      <a:r>
                        <a:rPr lang="pl-PL" sz="1000" b="1" u="none" strike="noStrike" dirty="0">
                          <a:effectLst/>
                        </a:rPr>
                        <a:t>Operacja dotyczy rozwoju przedsiębiorczości na obszarze wiejskim objętym LSR w zakresie określonym w § 2 ust. 1 pkt 2 lit. a-c rozporządzenia</a:t>
                      </a:r>
                      <a:r>
                        <a:rPr lang="pl-PL" sz="1000" b="1" u="none" strike="noStrike" baseline="30000" dirty="0">
                          <a:effectLst/>
                        </a:rPr>
                        <a:t>3</a:t>
                      </a:r>
                      <a:r>
                        <a:rPr lang="pl-PL" sz="1000" b="1" u="none" strike="noStrike" dirty="0">
                          <a:effectLst/>
                        </a:rPr>
                        <a:t> </a:t>
                      </a:r>
                      <a:endParaRPr lang="pl-PL" sz="1000" b="1" i="0" u="none" strike="noStrike" dirty="0">
                        <a:effectLst/>
                        <a:latin typeface="Times New Roman"/>
                      </a:endParaRPr>
                    </a:p>
                  </a:txBody>
                  <a:tcPr marL="6254" marR="6254" marT="6254" marB="0">
                    <a:solidFill>
                      <a:schemeClr val="bg2">
                        <a:lumMod val="60000"/>
                        <a:lumOff val="40000"/>
                      </a:schemeClr>
                    </a:solidFill>
                  </a:tcPr>
                </a:tc>
              </a:tr>
              <a:tr h="159698">
                <a:tc>
                  <a:txBody>
                    <a:bodyPr/>
                    <a:lstStyle/>
                    <a:p>
                      <a:pPr algn="l" fontAlgn="t"/>
                      <a:r>
                        <a:rPr lang="pl-PL" sz="1000" b="1" u="none" strike="noStrike" dirty="0">
                          <a:effectLst/>
                        </a:rPr>
                        <a:t> </a:t>
                      </a:r>
                      <a:endParaRPr lang="pl-PL" sz="1000" b="1" i="0" u="none" strike="noStrike" dirty="0">
                        <a:effectLst/>
                        <a:latin typeface="Times New Roman"/>
                      </a:endParaRPr>
                    </a:p>
                  </a:txBody>
                  <a:tcPr marL="6254" marR="6254" marT="6254" marB="0">
                    <a:solidFill>
                      <a:schemeClr val="bg2">
                        <a:lumMod val="60000"/>
                        <a:lumOff val="40000"/>
                      </a:schemeClr>
                    </a:solidFill>
                  </a:tcPr>
                </a:tc>
                <a:tc vMerge="1">
                  <a:txBody>
                    <a:bodyPr/>
                    <a:lstStyle/>
                    <a:p>
                      <a:endParaRPr lang="pl-PL"/>
                    </a:p>
                  </a:txBody>
                  <a:tcPr/>
                </a:tc>
              </a:tr>
              <a:tr h="159698">
                <a:tc>
                  <a:txBody>
                    <a:bodyPr/>
                    <a:lstStyle/>
                    <a:p>
                      <a:pPr algn="l" fontAlgn="t"/>
                      <a:r>
                        <a:rPr lang="pl-PL" sz="1000" u="none" strike="noStrike">
                          <a:effectLst/>
                        </a:rPr>
                        <a:t> </a:t>
                      </a:r>
                      <a:endParaRPr lang="pl-PL" sz="1000" b="1" i="0" u="none" strike="noStrike">
                        <a:effectLst/>
                        <a:latin typeface="Times New Roman"/>
                      </a:endParaRPr>
                    </a:p>
                  </a:txBody>
                  <a:tcPr marL="6254" marR="6254" marT="6254" marB="0">
                    <a:solidFill>
                      <a:schemeClr val="bg2">
                        <a:lumMod val="60000"/>
                        <a:lumOff val="40000"/>
                      </a:schemeClr>
                    </a:solidFill>
                  </a:tcPr>
                </a:tc>
                <a:tc>
                  <a:txBody>
                    <a:bodyPr/>
                    <a:lstStyle/>
                    <a:p>
                      <a:pPr algn="just" fontAlgn="t"/>
                      <a:r>
                        <a:rPr lang="pl-PL" sz="1000" u="none" strike="noStrike">
                          <a:effectLst/>
                        </a:rPr>
                        <a:t> </a:t>
                      </a:r>
                      <a:endParaRPr lang="pl-PL" sz="1000" b="1" i="0" u="none" strike="noStrike">
                        <a:effectLst/>
                        <a:latin typeface="Times New Roman"/>
                      </a:endParaRPr>
                    </a:p>
                  </a:txBody>
                  <a:tcPr marL="6254" marR="6254" marT="6254" marB="0">
                    <a:solidFill>
                      <a:schemeClr val="bg2">
                        <a:lumMod val="60000"/>
                        <a:lumOff val="40000"/>
                      </a:schemeClr>
                    </a:solidFill>
                  </a:tcPr>
                </a:tc>
              </a:tr>
              <a:tr h="327205">
                <a:tc>
                  <a:txBody>
                    <a:bodyPr/>
                    <a:lstStyle/>
                    <a:p>
                      <a:pPr algn="l" fontAlgn="t"/>
                      <a:r>
                        <a:rPr lang="pl-PL" sz="1000" u="none" strike="noStrike">
                          <a:effectLst/>
                        </a:rPr>
                        <a:t>1.</a:t>
                      </a:r>
                      <a:endParaRPr lang="pl-PL" sz="1000" b="0" i="0" u="none" strike="noStrike">
                        <a:effectLst/>
                        <a:latin typeface="Times New Roman"/>
                      </a:endParaRPr>
                    </a:p>
                  </a:txBody>
                  <a:tcPr marL="6254" marR="6254" marT="6254" marB="0">
                    <a:solidFill>
                      <a:schemeClr val="bg2">
                        <a:lumMod val="60000"/>
                        <a:lumOff val="40000"/>
                      </a:schemeClr>
                    </a:solidFill>
                  </a:tcPr>
                </a:tc>
                <a:tc rowSpan="2">
                  <a:txBody>
                    <a:bodyPr/>
                    <a:lstStyle/>
                    <a:p>
                      <a:pPr algn="just" fontAlgn="t"/>
                      <a:r>
                        <a:rPr lang="pl-PL" sz="1000" u="none" strike="noStrike" dirty="0" smtClean="0">
                          <a:effectLst/>
                        </a:rPr>
                        <a:t>Działalność </a:t>
                      </a:r>
                      <a:r>
                        <a:rPr lang="pl-PL" sz="1000" u="none" strike="noStrike" dirty="0">
                          <a:effectLst/>
                        </a:rPr>
                        <a:t>gospodarcza będąca przedmiotem operacji nie jest sklasyfikowana w przepisach rozporządzenia Rady Ministrów z dnia 24 grudnia 2007 r. w sprawie Polskiej Klasyfikacji Działalności (PKD) jako ta, o której mowa w § 8 rozporządzenia</a:t>
                      </a:r>
                      <a:r>
                        <a:rPr lang="pl-PL" sz="1000" u="none" strike="noStrike" baseline="30000" dirty="0">
                          <a:effectLst/>
                        </a:rPr>
                        <a:t>3</a:t>
                      </a:r>
                      <a:r>
                        <a:rPr lang="pl-PL" sz="1000" u="none" strike="noStrike" dirty="0">
                          <a:effectLst/>
                        </a:rPr>
                        <a:t> </a:t>
                      </a:r>
                      <a:endParaRPr lang="pl-PL" sz="1000" b="0" i="0" u="none" strike="noStrike" dirty="0">
                        <a:effectLst/>
                        <a:latin typeface="Times New Roman"/>
                      </a:endParaRPr>
                    </a:p>
                  </a:txBody>
                  <a:tcPr marL="6254" marR="6254" marT="6254" marB="0">
                    <a:solidFill>
                      <a:schemeClr val="bg2">
                        <a:lumMod val="60000"/>
                        <a:lumOff val="40000"/>
                      </a:schemeClr>
                    </a:solidFill>
                  </a:tcPr>
                </a:tc>
              </a:tr>
              <a:tr h="176868">
                <a:tc>
                  <a:txBody>
                    <a:bodyPr/>
                    <a:lstStyle/>
                    <a:p>
                      <a:pPr algn="l" fontAlgn="t"/>
                      <a:r>
                        <a:rPr lang="pl-PL" sz="1000" u="none" strike="noStrike">
                          <a:effectLst/>
                        </a:rPr>
                        <a:t> </a:t>
                      </a:r>
                      <a:endParaRPr lang="pl-PL" sz="1000" b="0" i="0" u="none" strike="noStrike">
                        <a:effectLst/>
                        <a:latin typeface="Times New Roman"/>
                      </a:endParaRPr>
                    </a:p>
                  </a:txBody>
                  <a:tcPr marL="6254" marR="6254" marT="6254" marB="0">
                    <a:solidFill>
                      <a:schemeClr val="bg2">
                        <a:lumMod val="60000"/>
                        <a:lumOff val="40000"/>
                      </a:schemeClr>
                    </a:solidFill>
                  </a:tcPr>
                </a:tc>
                <a:tc vMerge="1">
                  <a:txBody>
                    <a:bodyPr/>
                    <a:lstStyle/>
                    <a:p>
                      <a:endParaRPr lang="pl-PL"/>
                    </a:p>
                  </a:txBody>
                  <a:tcPr/>
                </a:tc>
              </a:tr>
              <a:tr h="159698">
                <a:tc>
                  <a:txBody>
                    <a:bodyPr/>
                    <a:lstStyle/>
                    <a:p>
                      <a:pPr algn="l" fontAlgn="t"/>
                      <a:r>
                        <a:rPr lang="pl-PL" sz="1000" u="none" strike="noStrike">
                          <a:effectLst/>
                        </a:rPr>
                        <a:t> </a:t>
                      </a:r>
                      <a:endParaRPr lang="pl-PL" sz="1000" b="0" i="0" u="none" strike="noStrike">
                        <a:effectLst/>
                        <a:latin typeface="Times New Roman"/>
                      </a:endParaRPr>
                    </a:p>
                  </a:txBody>
                  <a:tcPr marL="6254" marR="6254" marT="6254" marB="0">
                    <a:solidFill>
                      <a:schemeClr val="bg2">
                        <a:lumMod val="60000"/>
                        <a:lumOff val="40000"/>
                      </a:schemeClr>
                    </a:solidFill>
                  </a:tcPr>
                </a:tc>
                <a:tc>
                  <a:txBody>
                    <a:bodyPr/>
                    <a:lstStyle/>
                    <a:p>
                      <a:pPr algn="just" fontAlgn="t"/>
                      <a:r>
                        <a:rPr lang="pl-PL" sz="1000" u="none" strike="noStrike">
                          <a:effectLst/>
                        </a:rPr>
                        <a:t> </a:t>
                      </a:r>
                      <a:endParaRPr lang="pl-PL" sz="1000" b="0" i="0" u="none" strike="noStrike">
                        <a:effectLst/>
                        <a:latin typeface="Times New Roman"/>
                      </a:endParaRPr>
                    </a:p>
                  </a:txBody>
                  <a:tcPr marL="6254" marR="6254" marT="6254" marB="0">
                    <a:solidFill>
                      <a:schemeClr val="bg2">
                        <a:lumMod val="60000"/>
                        <a:lumOff val="40000"/>
                      </a:schemeClr>
                    </a:solidFill>
                  </a:tcPr>
                </a:tc>
              </a:tr>
              <a:tr h="318361">
                <a:tc>
                  <a:txBody>
                    <a:bodyPr/>
                    <a:lstStyle/>
                    <a:p>
                      <a:pPr algn="l" fontAlgn="t"/>
                      <a:r>
                        <a:rPr lang="pl-PL" sz="1000" b="1" u="none" strike="noStrike">
                          <a:effectLst/>
                        </a:rPr>
                        <a:t>XII.</a:t>
                      </a:r>
                      <a:endParaRPr lang="pl-PL" sz="1000" b="1" i="0" u="none" strike="noStrike">
                        <a:effectLst/>
                        <a:latin typeface="Times New Roman"/>
                      </a:endParaRPr>
                    </a:p>
                  </a:txBody>
                  <a:tcPr marL="6254" marR="6254" marT="6254" marB="0">
                    <a:solidFill>
                      <a:schemeClr val="bg2">
                        <a:lumMod val="60000"/>
                        <a:lumOff val="40000"/>
                      </a:schemeClr>
                    </a:solidFill>
                  </a:tcPr>
                </a:tc>
                <a:tc rowSpan="2">
                  <a:txBody>
                    <a:bodyPr/>
                    <a:lstStyle/>
                    <a:p>
                      <a:pPr algn="l" fontAlgn="t"/>
                      <a:r>
                        <a:rPr lang="pl-PL" sz="1000" b="1" u="none" strike="noStrike" dirty="0">
                          <a:effectLst/>
                        </a:rPr>
                        <a:t>Operacja dotyczy podnoszenia kompetencji osób realizujących operacje w zakresie określonym w § 2 ust. 1 pkt 2 lit. a-c rozporzadzenia</a:t>
                      </a:r>
                      <a:r>
                        <a:rPr lang="pl-PL" sz="1000" b="1" u="none" strike="noStrike" baseline="30000" dirty="0">
                          <a:effectLst/>
                        </a:rPr>
                        <a:t>3</a:t>
                      </a:r>
                      <a:endParaRPr lang="pl-PL" sz="1000" b="1" i="0" u="none" strike="noStrike" dirty="0">
                        <a:effectLst/>
                        <a:latin typeface="Times New Roman"/>
                      </a:endParaRPr>
                    </a:p>
                  </a:txBody>
                  <a:tcPr marL="6254" marR="6254" marT="6254" marB="0">
                    <a:solidFill>
                      <a:schemeClr val="bg2">
                        <a:lumMod val="60000"/>
                        <a:lumOff val="40000"/>
                      </a:schemeClr>
                    </a:solidFill>
                  </a:tcPr>
                </a:tc>
              </a:tr>
              <a:tr h="159698">
                <a:tc>
                  <a:txBody>
                    <a:bodyPr/>
                    <a:lstStyle/>
                    <a:p>
                      <a:pPr algn="l" fontAlgn="t"/>
                      <a:r>
                        <a:rPr lang="pl-PL" sz="1000" u="none" strike="noStrike">
                          <a:effectLst/>
                        </a:rPr>
                        <a:t> </a:t>
                      </a:r>
                      <a:endParaRPr lang="pl-PL" sz="1000" b="1" i="0" u="none" strike="noStrike">
                        <a:effectLst/>
                        <a:latin typeface="Times New Roman"/>
                      </a:endParaRPr>
                    </a:p>
                  </a:txBody>
                  <a:tcPr marL="6254" marR="6254" marT="6254" marB="0">
                    <a:solidFill>
                      <a:schemeClr val="bg2">
                        <a:lumMod val="60000"/>
                        <a:lumOff val="40000"/>
                      </a:schemeClr>
                    </a:solidFill>
                  </a:tcPr>
                </a:tc>
                <a:tc vMerge="1">
                  <a:txBody>
                    <a:bodyPr/>
                    <a:lstStyle/>
                    <a:p>
                      <a:endParaRPr lang="pl-PL"/>
                    </a:p>
                  </a:txBody>
                  <a:tcPr/>
                </a:tc>
              </a:tr>
              <a:tr h="159698">
                <a:tc>
                  <a:txBody>
                    <a:bodyPr/>
                    <a:lstStyle/>
                    <a:p>
                      <a:pPr algn="l" fontAlgn="t"/>
                      <a:r>
                        <a:rPr lang="pl-PL" sz="1000" u="none" strike="noStrike">
                          <a:effectLst/>
                        </a:rPr>
                        <a:t> </a:t>
                      </a:r>
                      <a:endParaRPr lang="pl-PL" sz="1000" b="1" i="0" u="none" strike="noStrike">
                        <a:effectLst/>
                        <a:latin typeface="Times New Roman"/>
                      </a:endParaRPr>
                    </a:p>
                  </a:txBody>
                  <a:tcPr marL="6254" marR="6254" marT="6254" marB="0">
                    <a:solidFill>
                      <a:schemeClr val="bg2">
                        <a:lumMod val="60000"/>
                        <a:lumOff val="40000"/>
                      </a:schemeClr>
                    </a:solidFill>
                  </a:tcPr>
                </a:tc>
                <a:tc>
                  <a:txBody>
                    <a:bodyPr/>
                    <a:lstStyle/>
                    <a:p>
                      <a:pPr algn="just" fontAlgn="t"/>
                      <a:r>
                        <a:rPr lang="pl-PL" sz="1000" u="none" strike="noStrike">
                          <a:effectLst/>
                        </a:rPr>
                        <a:t> </a:t>
                      </a:r>
                      <a:endParaRPr lang="pl-PL" sz="1000" b="1" i="0" u="none" strike="noStrike">
                        <a:effectLst/>
                        <a:latin typeface="Times New Roman"/>
                      </a:endParaRPr>
                    </a:p>
                  </a:txBody>
                  <a:tcPr marL="6254" marR="6254" marT="6254" marB="0">
                    <a:solidFill>
                      <a:schemeClr val="bg2">
                        <a:lumMod val="60000"/>
                        <a:lumOff val="40000"/>
                      </a:schemeClr>
                    </a:solidFill>
                  </a:tcPr>
                </a:tc>
              </a:tr>
              <a:tr h="309519">
                <a:tc>
                  <a:txBody>
                    <a:bodyPr/>
                    <a:lstStyle/>
                    <a:p>
                      <a:pPr algn="l" fontAlgn="t"/>
                      <a:r>
                        <a:rPr lang="pl-PL" sz="1000" u="none" strike="noStrike">
                          <a:effectLst/>
                        </a:rPr>
                        <a:t>1.</a:t>
                      </a:r>
                      <a:endParaRPr lang="pl-PL" sz="1000" b="0" i="0" u="none" strike="noStrike">
                        <a:effectLst/>
                        <a:latin typeface="Times New Roman"/>
                      </a:endParaRPr>
                    </a:p>
                  </a:txBody>
                  <a:tcPr marL="6254" marR="6254" marT="6254" marB="0">
                    <a:solidFill>
                      <a:schemeClr val="bg2">
                        <a:lumMod val="60000"/>
                        <a:lumOff val="40000"/>
                      </a:schemeClr>
                    </a:solidFill>
                  </a:tcPr>
                </a:tc>
                <a:tc rowSpan="2">
                  <a:txBody>
                    <a:bodyPr/>
                    <a:lstStyle/>
                    <a:p>
                      <a:pPr algn="just" fontAlgn="t"/>
                      <a:r>
                        <a:rPr lang="pl-PL" sz="1000" u="none" strike="noStrike" dirty="0">
                          <a:effectLst/>
                        </a:rPr>
                        <a:t>Wnioskodawca ubiega się </a:t>
                      </a:r>
                      <a:r>
                        <a:rPr lang="pl-PL" sz="1000" u="none" strike="noStrike" dirty="0" err="1" smtClean="0">
                          <a:effectLst/>
                        </a:rPr>
                        <a:t>jednocześie</a:t>
                      </a:r>
                      <a:r>
                        <a:rPr lang="pl-PL" sz="1000" u="none" strike="noStrike" dirty="0" smtClean="0">
                          <a:effectLst/>
                        </a:rPr>
                        <a:t> </a:t>
                      </a:r>
                      <a:r>
                        <a:rPr lang="pl-PL" sz="1000" u="none" strike="noStrike" dirty="0">
                          <a:effectLst/>
                        </a:rPr>
                        <a:t>o przyznanie pomocy na operacje w zakresie określonym w  § 2 ust. 1 pkt 2 lit. a-c rozporządzenia</a:t>
                      </a:r>
                      <a:r>
                        <a:rPr lang="pl-PL" sz="1000" u="none" strike="noStrike" baseline="30000" dirty="0">
                          <a:effectLst/>
                        </a:rPr>
                        <a:t>3</a:t>
                      </a:r>
                      <a:r>
                        <a:rPr lang="pl-PL" sz="1000" u="none" strike="noStrike" dirty="0">
                          <a:effectLst/>
                        </a:rPr>
                        <a:t> </a:t>
                      </a:r>
                      <a:endParaRPr lang="pl-PL" sz="1000" b="0" i="0" u="none" strike="noStrike" dirty="0">
                        <a:effectLst/>
                        <a:latin typeface="Times New Roman"/>
                      </a:endParaRPr>
                    </a:p>
                  </a:txBody>
                  <a:tcPr marL="6254" marR="6254" marT="6254" marB="0">
                    <a:solidFill>
                      <a:schemeClr val="bg2">
                        <a:lumMod val="60000"/>
                        <a:lumOff val="40000"/>
                      </a:schemeClr>
                    </a:solidFill>
                  </a:tcPr>
                </a:tc>
              </a:tr>
              <a:tr h="159698">
                <a:tc>
                  <a:txBody>
                    <a:bodyPr/>
                    <a:lstStyle/>
                    <a:p>
                      <a:pPr algn="l" fontAlgn="t"/>
                      <a:r>
                        <a:rPr lang="pl-PL" sz="700" u="none" strike="noStrike" dirty="0">
                          <a:effectLst/>
                        </a:rPr>
                        <a:t> </a:t>
                      </a:r>
                      <a:endParaRPr lang="pl-PL" sz="700" b="0" i="0" u="none" strike="noStrike" dirty="0">
                        <a:effectLst/>
                        <a:latin typeface="Times New Roman"/>
                      </a:endParaRPr>
                    </a:p>
                  </a:txBody>
                  <a:tcPr marL="6254" marR="6254" marT="6254" marB="0"/>
                </a:tc>
                <a:tc vMerge="1">
                  <a:txBody>
                    <a:bodyPr/>
                    <a:lstStyle/>
                    <a:p>
                      <a:endParaRPr lang="pl-PL"/>
                    </a:p>
                  </a:txBody>
                  <a:tcPr/>
                </a:tc>
              </a:tr>
            </a:tbl>
          </a:graphicData>
        </a:graphic>
      </p:graphicFrame>
    </p:spTree>
    <p:extLst>
      <p:ext uri="{BB962C8B-B14F-4D97-AF65-F5344CB8AC3E}">
        <p14:creationId xmlns:p14="http://schemas.microsoft.com/office/powerpoint/2010/main" val="3764402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15616" y="620688"/>
            <a:ext cx="7024744" cy="529128"/>
          </a:xfrm>
        </p:spPr>
        <p:txBody>
          <a:bodyPr>
            <a:normAutofit/>
          </a:bodyPr>
          <a:lstStyle/>
          <a:p>
            <a:r>
              <a:rPr lang="pl-PL" sz="2800" dirty="0">
                <a:solidFill>
                  <a:schemeClr val="tx1"/>
                </a:solidFill>
              </a:rPr>
              <a:t>Karta PROW 2014-2020- omówienie</a:t>
            </a:r>
            <a:endParaRPr lang="pl-PL" sz="2800" dirty="0"/>
          </a:p>
        </p:txBody>
      </p:sp>
      <p:graphicFrame>
        <p:nvGraphicFramePr>
          <p:cNvPr id="4" name="Tabela 3"/>
          <p:cNvGraphicFramePr>
            <a:graphicFrameLocks noGrp="1"/>
          </p:cNvGraphicFramePr>
          <p:nvPr>
            <p:extLst>
              <p:ext uri="{D42A27DB-BD31-4B8C-83A1-F6EECF244321}">
                <p14:modId xmlns:p14="http://schemas.microsoft.com/office/powerpoint/2010/main" val="3906648745"/>
              </p:ext>
            </p:extLst>
          </p:nvPr>
        </p:nvGraphicFramePr>
        <p:xfrm>
          <a:off x="539552" y="1268760"/>
          <a:ext cx="8136904" cy="5305094"/>
        </p:xfrm>
        <a:graphic>
          <a:graphicData uri="http://schemas.openxmlformats.org/drawingml/2006/table">
            <a:tbl>
              <a:tblPr>
                <a:tableStyleId>{5C22544A-7EE6-4342-B048-85BDC9FD1C3A}</a:tableStyleId>
              </a:tblPr>
              <a:tblGrid>
                <a:gridCol w="538297"/>
                <a:gridCol w="7598607"/>
              </a:tblGrid>
              <a:tr h="252832">
                <a:tc>
                  <a:txBody>
                    <a:bodyPr/>
                    <a:lstStyle/>
                    <a:p>
                      <a:pPr algn="l" fontAlgn="t"/>
                      <a:r>
                        <a:rPr lang="pl-PL" sz="1000" b="1" u="none" strike="noStrike" dirty="0">
                          <a:effectLst/>
                        </a:rPr>
                        <a:t>XIII.</a:t>
                      </a:r>
                      <a:endParaRPr lang="pl-PL" sz="1000" b="1" i="0" u="none" strike="noStrike" dirty="0">
                        <a:effectLst/>
                        <a:latin typeface="Times New Roman"/>
                      </a:endParaRPr>
                    </a:p>
                  </a:txBody>
                  <a:tcPr marL="5268" marR="5268" marT="5268" marB="0">
                    <a:solidFill>
                      <a:schemeClr val="bg2">
                        <a:lumMod val="60000"/>
                        <a:lumOff val="40000"/>
                      </a:schemeClr>
                    </a:solidFill>
                  </a:tcPr>
                </a:tc>
                <a:tc rowSpan="2">
                  <a:txBody>
                    <a:bodyPr/>
                    <a:lstStyle/>
                    <a:p>
                      <a:pPr algn="just" fontAlgn="t"/>
                      <a:r>
                        <a:rPr lang="pl-PL" sz="1000" b="1" u="none" strike="noStrike" dirty="0">
                          <a:effectLst/>
                        </a:rPr>
                        <a:t>Operacja dotyczy  wspierania współpracy między podmiotami wykonującymi </a:t>
                      </a:r>
                      <a:r>
                        <a:rPr lang="pl-PL" sz="1000" b="1" u="none" strike="noStrike" dirty="0" smtClean="0">
                          <a:effectLst/>
                        </a:rPr>
                        <a:t>działalność </a:t>
                      </a:r>
                      <a:r>
                        <a:rPr lang="pl-PL" sz="1000" b="1" u="none" strike="noStrike" dirty="0">
                          <a:effectLst/>
                        </a:rPr>
                        <a:t>gospodarczą na obszarze wiejskim objętym LSR</a:t>
                      </a:r>
                      <a:endParaRPr lang="pl-PL" sz="1000" b="1" i="0" u="none" strike="noStrike" dirty="0">
                        <a:effectLst/>
                        <a:latin typeface="Times New Roman"/>
                      </a:endParaRPr>
                    </a:p>
                  </a:txBody>
                  <a:tcPr marL="5268" marR="5268" marT="5268" marB="0">
                    <a:solidFill>
                      <a:schemeClr val="bg2">
                        <a:lumMod val="60000"/>
                        <a:lumOff val="40000"/>
                      </a:schemeClr>
                    </a:solidFill>
                  </a:tcPr>
                </a:tc>
              </a:tr>
              <a:tr h="132615">
                <a:tc>
                  <a:txBody>
                    <a:bodyPr/>
                    <a:lstStyle/>
                    <a:p>
                      <a:pPr algn="l" fontAlgn="t"/>
                      <a:r>
                        <a:rPr lang="pl-PL" sz="1000" b="1" u="none" strike="noStrike" dirty="0">
                          <a:effectLst/>
                        </a:rPr>
                        <a:t> </a:t>
                      </a:r>
                      <a:endParaRPr lang="pl-PL" sz="1000" b="1" i="0" u="none" strike="noStrike" dirty="0">
                        <a:effectLst/>
                        <a:latin typeface="Arial"/>
                      </a:endParaRPr>
                    </a:p>
                  </a:txBody>
                  <a:tcPr marL="5268" marR="5268" marT="5268" marB="0">
                    <a:solidFill>
                      <a:schemeClr val="bg2">
                        <a:lumMod val="60000"/>
                        <a:lumOff val="40000"/>
                      </a:schemeClr>
                    </a:solidFill>
                  </a:tcPr>
                </a:tc>
                <a:tc vMerge="1">
                  <a:txBody>
                    <a:bodyPr/>
                    <a:lstStyle/>
                    <a:p>
                      <a:endParaRPr lang="pl-PL"/>
                    </a:p>
                  </a:txBody>
                  <a:tcPr/>
                </a:tc>
              </a:tr>
              <a:tr h="252832">
                <a:tc>
                  <a:txBody>
                    <a:bodyPr/>
                    <a:lstStyle/>
                    <a:p>
                      <a:pPr algn="l" fontAlgn="t"/>
                      <a:r>
                        <a:rPr lang="pl-PL" sz="1000" u="none" strike="noStrike">
                          <a:effectLst/>
                        </a:rPr>
                        <a:t>1.</a:t>
                      </a:r>
                      <a:endParaRPr lang="pl-PL" sz="1000" b="0" i="0" u="none" strike="noStrike">
                        <a:effectLst/>
                        <a:latin typeface="Times New Roman"/>
                      </a:endParaRPr>
                    </a:p>
                  </a:txBody>
                  <a:tcPr marL="5268" marR="5268" marT="5268" marB="0">
                    <a:solidFill>
                      <a:schemeClr val="bg2">
                        <a:lumMod val="60000"/>
                        <a:lumOff val="40000"/>
                      </a:schemeClr>
                    </a:solidFill>
                  </a:tcPr>
                </a:tc>
                <a:tc rowSpan="2">
                  <a:txBody>
                    <a:bodyPr/>
                    <a:lstStyle/>
                    <a:p>
                      <a:pPr algn="just" fontAlgn="t"/>
                      <a:r>
                        <a:rPr lang="pl-PL" sz="1000" u="none" strike="noStrike">
                          <a:effectLst/>
                        </a:rPr>
                        <a:t>Wnioskodawcy  wspólnie ubiegający się o pomoc wykonują działalność gospodarczą na obszarze wiejskim objętym LSR</a:t>
                      </a:r>
                      <a:endParaRPr lang="pl-PL" sz="1000" b="0" i="0" u="none" strike="noStrike">
                        <a:effectLst/>
                        <a:latin typeface="Times New Roman"/>
                      </a:endParaRPr>
                    </a:p>
                  </a:txBody>
                  <a:tcPr marL="5268" marR="5268" marT="5268" marB="0">
                    <a:solidFill>
                      <a:schemeClr val="bg2">
                        <a:lumMod val="60000"/>
                        <a:lumOff val="40000"/>
                      </a:schemeClr>
                    </a:solidFill>
                  </a:tcPr>
                </a:tc>
              </a:tr>
              <a:tr h="132615">
                <a:tc>
                  <a:txBody>
                    <a:bodyPr/>
                    <a:lstStyle/>
                    <a:p>
                      <a:pPr algn="l" fontAlgn="t"/>
                      <a:r>
                        <a:rPr lang="pl-PL" sz="1000" u="none" strike="noStrike">
                          <a:effectLst/>
                        </a:rPr>
                        <a:t> </a:t>
                      </a:r>
                      <a:endParaRPr lang="pl-PL" sz="1000" b="0" i="0" u="none" strike="noStrike">
                        <a:effectLst/>
                        <a:latin typeface="Arial"/>
                      </a:endParaRPr>
                    </a:p>
                  </a:txBody>
                  <a:tcPr marL="5268" marR="5268" marT="5268" marB="0">
                    <a:solidFill>
                      <a:schemeClr val="bg2">
                        <a:lumMod val="60000"/>
                        <a:lumOff val="40000"/>
                      </a:schemeClr>
                    </a:solidFill>
                  </a:tcPr>
                </a:tc>
                <a:tc vMerge="1">
                  <a:txBody>
                    <a:bodyPr/>
                    <a:lstStyle/>
                    <a:p>
                      <a:endParaRPr lang="pl-PL"/>
                    </a:p>
                  </a:txBody>
                  <a:tcPr/>
                </a:tc>
              </a:tr>
              <a:tr h="151698">
                <a:tc>
                  <a:txBody>
                    <a:bodyPr/>
                    <a:lstStyle/>
                    <a:p>
                      <a:pPr algn="l" fontAlgn="t"/>
                      <a:r>
                        <a:rPr lang="pl-PL" sz="1000" u="none" strike="noStrike">
                          <a:effectLst/>
                        </a:rPr>
                        <a:t>2.</a:t>
                      </a:r>
                      <a:endParaRPr lang="pl-PL" sz="1000" b="0" i="0" u="none" strike="noStrike">
                        <a:effectLst/>
                        <a:latin typeface="Times New Roman"/>
                      </a:endParaRPr>
                    </a:p>
                  </a:txBody>
                  <a:tcPr marL="5268" marR="5268" marT="5268" marB="0">
                    <a:solidFill>
                      <a:schemeClr val="bg2">
                        <a:lumMod val="60000"/>
                        <a:lumOff val="40000"/>
                      </a:schemeClr>
                    </a:solidFill>
                  </a:tcPr>
                </a:tc>
                <a:tc>
                  <a:txBody>
                    <a:bodyPr/>
                    <a:lstStyle/>
                    <a:p>
                      <a:pPr algn="just" fontAlgn="t"/>
                      <a:r>
                        <a:rPr lang="pl-PL" sz="1000" u="none" strike="noStrike">
                          <a:effectLst/>
                        </a:rPr>
                        <a:t>Wnioskodawcy wykonujący działalność gospodarczą  wspólnie ubiegają się o pomoc:</a:t>
                      </a:r>
                      <a:endParaRPr lang="pl-PL" sz="1000" b="0" i="0" u="none" strike="noStrike">
                        <a:effectLst/>
                        <a:latin typeface="Times New Roman"/>
                      </a:endParaRPr>
                    </a:p>
                  </a:txBody>
                  <a:tcPr marL="5268" marR="5268" marT="5268" marB="0">
                    <a:solidFill>
                      <a:schemeClr val="bg2">
                        <a:lumMod val="60000"/>
                        <a:lumOff val="40000"/>
                      </a:schemeClr>
                    </a:solidFill>
                  </a:tcPr>
                </a:tc>
              </a:tr>
              <a:tr h="132615">
                <a:tc>
                  <a:txBody>
                    <a:bodyPr/>
                    <a:lstStyle/>
                    <a:p>
                      <a:pPr algn="l" fontAlgn="t"/>
                      <a:r>
                        <a:rPr lang="pl-PL" sz="1000" u="none" strike="noStrike">
                          <a:effectLst/>
                        </a:rPr>
                        <a:t> </a:t>
                      </a:r>
                      <a:endParaRPr lang="pl-PL" sz="1000" b="0" i="0" u="none" strike="noStrike">
                        <a:effectLst/>
                        <a:latin typeface="Times New Roman"/>
                      </a:endParaRPr>
                    </a:p>
                  </a:txBody>
                  <a:tcPr marL="5268" marR="5268" marT="5268" marB="0">
                    <a:solidFill>
                      <a:schemeClr val="bg2">
                        <a:lumMod val="60000"/>
                        <a:lumOff val="40000"/>
                      </a:schemeClr>
                    </a:solidFill>
                  </a:tcPr>
                </a:tc>
                <a:tc>
                  <a:txBody>
                    <a:bodyPr/>
                    <a:lstStyle/>
                    <a:p>
                      <a:pPr algn="just" fontAlgn="t"/>
                      <a:r>
                        <a:rPr lang="pl-PL" sz="1000" u="none" strike="noStrike">
                          <a:effectLst/>
                        </a:rPr>
                        <a:t> </a:t>
                      </a:r>
                      <a:endParaRPr lang="pl-PL" sz="1000" b="0" i="0" u="none" strike="noStrike">
                        <a:effectLst/>
                        <a:latin typeface="Times New Roman"/>
                      </a:endParaRPr>
                    </a:p>
                  </a:txBody>
                  <a:tcPr marL="5268" marR="5268" marT="5268" marB="0">
                    <a:solidFill>
                      <a:schemeClr val="bg2">
                        <a:lumMod val="60000"/>
                        <a:lumOff val="40000"/>
                      </a:schemeClr>
                    </a:solidFill>
                  </a:tcPr>
                </a:tc>
              </a:tr>
              <a:tr h="252832">
                <a:tc>
                  <a:txBody>
                    <a:bodyPr/>
                    <a:lstStyle/>
                    <a:p>
                      <a:pPr algn="l" fontAlgn="t"/>
                      <a:r>
                        <a:rPr lang="pl-PL" sz="1000" u="none" strike="noStrike">
                          <a:effectLst/>
                        </a:rPr>
                        <a:t>a)</a:t>
                      </a:r>
                      <a:endParaRPr lang="pl-PL" sz="1000" b="0" i="0" u="none" strike="noStrike">
                        <a:effectLst/>
                        <a:latin typeface="Times New Roman"/>
                      </a:endParaRPr>
                    </a:p>
                  </a:txBody>
                  <a:tcPr marL="5268" marR="5268" marT="5268" marB="0">
                    <a:solidFill>
                      <a:schemeClr val="bg2">
                        <a:lumMod val="60000"/>
                        <a:lumOff val="40000"/>
                      </a:schemeClr>
                    </a:solidFill>
                  </a:tcPr>
                </a:tc>
                <a:tc rowSpan="2">
                  <a:txBody>
                    <a:bodyPr/>
                    <a:lstStyle/>
                    <a:p>
                      <a:pPr algn="just" fontAlgn="t"/>
                      <a:r>
                        <a:rPr lang="pl-PL" sz="1000" u="none" strike="noStrike">
                          <a:effectLst/>
                        </a:rPr>
                        <a:t>w ramach krótkich łańcuchów dostaw w rozumieniu art. 2 ust. 1 akapit drugi lit. m rozporządzenia nr 1305/2013</a:t>
                      </a:r>
                      <a:r>
                        <a:rPr lang="pl-PL" sz="1000" u="none" strike="noStrike" baseline="30000">
                          <a:effectLst/>
                        </a:rPr>
                        <a:t>4</a:t>
                      </a:r>
                      <a:r>
                        <a:rPr lang="pl-PL" sz="1000" u="none" strike="noStrike">
                          <a:effectLst/>
                        </a:rPr>
                        <a:t> lub</a:t>
                      </a:r>
                      <a:endParaRPr lang="pl-PL" sz="1000" b="0" i="0" u="none" strike="noStrike">
                        <a:effectLst/>
                        <a:latin typeface="Times New Roman"/>
                      </a:endParaRPr>
                    </a:p>
                  </a:txBody>
                  <a:tcPr marL="5268" marR="5268" marT="5268" marB="0">
                    <a:solidFill>
                      <a:schemeClr val="bg2">
                        <a:lumMod val="60000"/>
                        <a:lumOff val="40000"/>
                      </a:schemeClr>
                    </a:solidFill>
                  </a:tcPr>
                </a:tc>
              </a:tr>
              <a:tr h="132615">
                <a:tc>
                  <a:txBody>
                    <a:bodyPr/>
                    <a:lstStyle/>
                    <a:p>
                      <a:pPr algn="l" fontAlgn="t"/>
                      <a:r>
                        <a:rPr lang="pl-PL" sz="1000" u="none" strike="noStrike">
                          <a:effectLst/>
                        </a:rPr>
                        <a:t> </a:t>
                      </a:r>
                      <a:endParaRPr lang="pl-PL" sz="1000" b="0" i="0" u="none" strike="noStrike">
                        <a:effectLst/>
                        <a:latin typeface="Arial"/>
                      </a:endParaRPr>
                    </a:p>
                  </a:txBody>
                  <a:tcPr marL="5268" marR="5268" marT="5268" marB="0">
                    <a:solidFill>
                      <a:schemeClr val="bg2">
                        <a:lumMod val="60000"/>
                        <a:lumOff val="40000"/>
                      </a:schemeClr>
                    </a:solidFill>
                  </a:tcPr>
                </a:tc>
                <a:tc vMerge="1">
                  <a:txBody>
                    <a:bodyPr/>
                    <a:lstStyle/>
                    <a:p>
                      <a:endParaRPr lang="pl-PL"/>
                    </a:p>
                  </a:txBody>
                  <a:tcPr/>
                </a:tc>
              </a:tr>
              <a:tr h="252832">
                <a:tc>
                  <a:txBody>
                    <a:bodyPr/>
                    <a:lstStyle/>
                    <a:p>
                      <a:pPr algn="l" fontAlgn="t"/>
                      <a:r>
                        <a:rPr lang="pl-PL" sz="1000" u="none" strike="noStrike">
                          <a:effectLst/>
                        </a:rPr>
                        <a:t>b)</a:t>
                      </a:r>
                      <a:endParaRPr lang="pl-PL" sz="1000" b="0" i="0" u="none" strike="noStrike">
                        <a:effectLst/>
                        <a:latin typeface="Times New Roman"/>
                      </a:endParaRPr>
                    </a:p>
                  </a:txBody>
                  <a:tcPr marL="5268" marR="5268" marT="5268" marB="0">
                    <a:solidFill>
                      <a:schemeClr val="bg2">
                        <a:lumMod val="60000"/>
                        <a:lumOff val="40000"/>
                      </a:schemeClr>
                    </a:solidFill>
                  </a:tcPr>
                </a:tc>
                <a:tc>
                  <a:txBody>
                    <a:bodyPr/>
                    <a:lstStyle/>
                    <a:p>
                      <a:pPr algn="just" fontAlgn="t"/>
                      <a:r>
                        <a:rPr lang="pl-PL" sz="1000" u="none" strike="noStrike">
                          <a:effectLst/>
                        </a:rPr>
                        <a:t> w zakresie świadczenia usług turystycznych lub</a:t>
                      </a:r>
                      <a:endParaRPr lang="pl-PL" sz="1000" b="0" i="0" u="none" strike="noStrike">
                        <a:effectLst/>
                        <a:latin typeface="Times New Roman"/>
                      </a:endParaRPr>
                    </a:p>
                  </a:txBody>
                  <a:tcPr marL="5268" marR="5268" marT="5268" marB="0">
                    <a:solidFill>
                      <a:schemeClr val="bg2">
                        <a:lumMod val="60000"/>
                        <a:lumOff val="40000"/>
                      </a:schemeClr>
                    </a:solidFill>
                  </a:tcPr>
                </a:tc>
              </a:tr>
              <a:tr h="132615">
                <a:tc>
                  <a:txBody>
                    <a:bodyPr/>
                    <a:lstStyle/>
                    <a:p>
                      <a:pPr algn="l" fontAlgn="t"/>
                      <a:r>
                        <a:rPr lang="pl-PL" sz="1000" u="none" strike="noStrike">
                          <a:effectLst/>
                        </a:rPr>
                        <a:t> </a:t>
                      </a:r>
                      <a:endParaRPr lang="pl-PL" sz="1000" b="0" i="0" u="none" strike="noStrike">
                        <a:effectLst/>
                        <a:latin typeface="Arial"/>
                      </a:endParaRPr>
                    </a:p>
                  </a:txBody>
                  <a:tcPr marL="5268" marR="5268" marT="5268" marB="0">
                    <a:solidFill>
                      <a:schemeClr val="bg2">
                        <a:lumMod val="60000"/>
                        <a:lumOff val="40000"/>
                      </a:schemeClr>
                    </a:solidFill>
                  </a:tcPr>
                </a:tc>
                <a:tc>
                  <a:txBody>
                    <a:bodyPr/>
                    <a:lstStyle/>
                    <a:p>
                      <a:pPr algn="just" fontAlgn="t"/>
                      <a:r>
                        <a:rPr lang="pl-PL" sz="1000" u="none" strike="noStrike">
                          <a:effectLst/>
                        </a:rPr>
                        <a:t> </a:t>
                      </a:r>
                      <a:endParaRPr lang="pl-PL" sz="1000" b="0" i="0" u="none" strike="noStrike">
                        <a:effectLst/>
                        <a:latin typeface="Times New Roman"/>
                      </a:endParaRPr>
                    </a:p>
                  </a:txBody>
                  <a:tcPr marL="5268" marR="5268" marT="5268" marB="0">
                    <a:solidFill>
                      <a:schemeClr val="bg2">
                        <a:lumMod val="60000"/>
                        <a:lumOff val="40000"/>
                      </a:schemeClr>
                    </a:solidFill>
                  </a:tcPr>
                </a:tc>
              </a:tr>
              <a:tr h="252832">
                <a:tc>
                  <a:txBody>
                    <a:bodyPr/>
                    <a:lstStyle/>
                    <a:p>
                      <a:pPr algn="l" fontAlgn="t"/>
                      <a:r>
                        <a:rPr lang="pl-PL" sz="1000" u="none" strike="noStrike">
                          <a:effectLst/>
                        </a:rPr>
                        <a:t>c)</a:t>
                      </a:r>
                      <a:endParaRPr lang="pl-PL" sz="1000" b="0" i="0" u="none" strike="noStrike">
                        <a:effectLst/>
                        <a:latin typeface="Times New Roman"/>
                      </a:endParaRPr>
                    </a:p>
                  </a:txBody>
                  <a:tcPr marL="5268" marR="5268" marT="5268" marB="0">
                    <a:solidFill>
                      <a:schemeClr val="bg2">
                        <a:lumMod val="60000"/>
                        <a:lumOff val="40000"/>
                      </a:schemeClr>
                    </a:solidFill>
                  </a:tcPr>
                </a:tc>
                <a:tc>
                  <a:txBody>
                    <a:bodyPr/>
                    <a:lstStyle/>
                    <a:p>
                      <a:pPr algn="just" fontAlgn="t"/>
                      <a:r>
                        <a:rPr lang="pl-PL" sz="1000" u="none" strike="noStrike">
                          <a:effectLst/>
                        </a:rPr>
                        <a:t>w  zakresie rozwijania rynków zbytu produktów lub usług lokalnych</a:t>
                      </a:r>
                      <a:endParaRPr lang="pl-PL" sz="1000" b="0" i="0" u="none" strike="noStrike">
                        <a:effectLst/>
                        <a:latin typeface="Times New Roman"/>
                      </a:endParaRPr>
                    </a:p>
                  </a:txBody>
                  <a:tcPr marL="5268" marR="5268" marT="5268" marB="0">
                    <a:solidFill>
                      <a:schemeClr val="bg2">
                        <a:lumMod val="60000"/>
                        <a:lumOff val="40000"/>
                      </a:schemeClr>
                    </a:solidFill>
                  </a:tcPr>
                </a:tc>
              </a:tr>
              <a:tr h="132615">
                <a:tc>
                  <a:txBody>
                    <a:bodyPr/>
                    <a:lstStyle/>
                    <a:p>
                      <a:pPr algn="l" fontAlgn="t"/>
                      <a:r>
                        <a:rPr lang="pl-PL" sz="1000" u="none" strike="noStrike">
                          <a:effectLst/>
                        </a:rPr>
                        <a:t> </a:t>
                      </a:r>
                      <a:endParaRPr lang="pl-PL" sz="1000" b="0" i="0" u="none" strike="noStrike">
                        <a:effectLst/>
                        <a:latin typeface="Arial"/>
                      </a:endParaRPr>
                    </a:p>
                  </a:txBody>
                  <a:tcPr marL="5268" marR="5268" marT="5268" marB="0">
                    <a:solidFill>
                      <a:schemeClr val="bg2">
                        <a:lumMod val="60000"/>
                        <a:lumOff val="40000"/>
                      </a:schemeClr>
                    </a:solidFill>
                  </a:tcPr>
                </a:tc>
                <a:tc>
                  <a:txBody>
                    <a:bodyPr/>
                    <a:lstStyle/>
                    <a:p>
                      <a:pPr algn="just" fontAlgn="t"/>
                      <a:r>
                        <a:rPr lang="pl-PL" sz="1000" u="none" strike="noStrike">
                          <a:effectLst/>
                        </a:rPr>
                        <a:t> </a:t>
                      </a:r>
                      <a:endParaRPr lang="pl-PL" sz="1000" b="0" i="0" u="none" strike="noStrike">
                        <a:effectLst/>
                        <a:latin typeface="Times New Roman"/>
                      </a:endParaRPr>
                    </a:p>
                  </a:txBody>
                  <a:tcPr marL="5268" marR="5268" marT="5268" marB="0">
                    <a:solidFill>
                      <a:schemeClr val="bg2">
                        <a:lumMod val="60000"/>
                        <a:lumOff val="40000"/>
                      </a:schemeClr>
                    </a:solidFill>
                  </a:tcPr>
                </a:tc>
              </a:tr>
              <a:tr h="252832">
                <a:tc>
                  <a:txBody>
                    <a:bodyPr/>
                    <a:lstStyle/>
                    <a:p>
                      <a:pPr algn="l" fontAlgn="t"/>
                      <a:r>
                        <a:rPr lang="pl-PL" sz="1000" u="none" strike="noStrike">
                          <a:effectLst/>
                        </a:rPr>
                        <a:t>3.</a:t>
                      </a:r>
                      <a:endParaRPr lang="pl-PL" sz="1000" b="0" i="0" u="none" strike="noStrike">
                        <a:effectLst/>
                        <a:latin typeface="Times New Roman"/>
                      </a:endParaRPr>
                    </a:p>
                  </a:txBody>
                  <a:tcPr marL="5268" marR="5268" marT="5268" marB="0">
                    <a:solidFill>
                      <a:schemeClr val="bg2">
                        <a:lumMod val="60000"/>
                        <a:lumOff val="40000"/>
                      </a:schemeClr>
                    </a:solidFill>
                  </a:tcPr>
                </a:tc>
                <a:tc rowSpan="2">
                  <a:txBody>
                    <a:bodyPr/>
                    <a:lstStyle/>
                    <a:p>
                      <a:pPr algn="just" fontAlgn="t"/>
                      <a:r>
                        <a:rPr lang="pl-PL" sz="1000" u="none" strike="noStrike">
                          <a:effectLst/>
                        </a:rPr>
                        <a:t>Wnioskodawcy  wspólnie ubiegający się o pomoc zawarli, na czas oznaczony, porozumienie o wspólnej realizacji operacji</a:t>
                      </a:r>
                      <a:endParaRPr lang="pl-PL" sz="1000" b="0" i="0" u="none" strike="noStrike">
                        <a:effectLst/>
                        <a:latin typeface="Times New Roman"/>
                      </a:endParaRPr>
                    </a:p>
                  </a:txBody>
                  <a:tcPr marL="5268" marR="5268" marT="5268" marB="0">
                    <a:solidFill>
                      <a:schemeClr val="bg2">
                        <a:lumMod val="60000"/>
                        <a:lumOff val="40000"/>
                      </a:schemeClr>
                    </a:solidFill>
                  </a:tcPr>
                </a:tc>
              </a:tr>
              <a:tr h="132615">
                <a:tc>
                  <a:txBody>
                    <a:bodyPr/>
                    <a:lstStyle/>
                    <a:p>
                      <a:pPr algn="l" fontAlgn="t"/>
                      <a:r>
                        <a:rPr lang="pl-PL" sz="1000" u="none" strike="noStrike">
                          <a:effectLst/>
                        </a:rPr>
                        <a:t> </a:t>
                      </a:r>
                      <a:endParaRPr lang="pl-PL" sz="1000" b="0" i="0" u="none" strike="noStrike">
                        <a:effectLst/>
                        <a:latin typeface="Arial"/>
                      </a:endParaRPr>
                    </a:p>
                  </a:txBody>
                  <a:tcPr marL="5268" marR="5268" marT="5268" marB="0">
                    <a:solidFill>
                      <a:schemeClr val="bg2">
                        <a:lumMod val="60000"/>
                        <a:lumOff val="40000"/>
                      </a:schemeClr>
                    </a:solidFill>
                  </a:tcPr>
                </a:tc>
                <a:tc vMerge="1">
                  <a:txBody>
                    <a:bodyPr/>
                    <a:lstStyle/>
                    <a:p>
                      <a:endParaRPr lang="pl-PL"/>
                    </a:p>
                  </a:txBody>
                  <a:tcPr/>
                </a:tc>
              </a:tr>
              <a:tr h="252832">
                <a:tc>
                  <a:txBody>
                    <a:bodyPr/>
                    <a:lstStyle/>
                    <a:p>
                      <a:pPr algn="l" fontAlgn="t"/>
                      <a:r>
                        <a:rPr lang="pl-PL" sz="1000" u="none" strike="noStrike">
                          <a:effectLst/>
                        </a:rPr>
                        <a:t>4.</a:t>
                      </a:r>
                      <a:endParaRPr lang="pl-PL" sz="1000" b="0" i="0" u="none" strike="noStrike">
                        <a:effectLst/>
                        <a:latin typeface="Times New Roman"/>
                      </a:endParaRPr>
                    </a:p>
                  </a:txBody>
                  <a:tcPr marL="5268" marR="5268" marT="5268" marB="0">
                    <a:solidFill>
                      <a:schemeClr val="bg2">
                        <a:lumMod val="60000"/>
                        <a:lumOff val="40000"/>
                      </a:schemeClr>
                    </a:solidFill>
                  </a:tcPr>
                </a:tc>
                <a:tc rowSpan="2">
                  <a:txBody>
                    <a:bodyPr/>
                    <a:lstStyle/>
                    <a:p>
                      <a:pPr algn="just" fontAlgn="t"/>
                      <a:r>
                        <a:rPr lang="pl-PL" sz="1000" u="none" strike="noStrike" dirty="0">
                          <a:effectLst/>
                        </a:rPr>
                        <a:t>Operacja ma na celu zwiększenie sprzedaży dóbr lub usług oferowanych przez podmioty z obszaru wiejskiego objętego LSR przez zastosowanie wspólnego znaku towarowego lub stworzenie oferty kompleksowej sprzedaży takich dóbr lub usług </a:t>
                      </a:r>
                      <a:endParaRPr lang="pl-PL" sz="1000" b="0" i="0" u="none" strike="noStrike" dirty="0">
                        <a:effectLst/>
                        <a:latin typeface="Times New Roman"/>
                      </a:endParaRPr>
                    </a:p>
                  </a:txBody>
                  <a:tcPr marL="5268" marR="5268" marT="5268" marB="0">
                    <a:solidFill>
                      <a:schemeClr val="bg2">
                        <a:lumMod val="60000"/>
                        <a:lumOff val="40000"/>
                      </a:schemeClr>
                    </a:solidFill>
                  </a:tcPr>
                </a:tc>
              </a:tr>
              <a:tr h="132615">
                <a:tc>
                  <a:txBody>
                    <a:bodyPr/>
                    <a:lstStyle/>
                    <a:p>
                      <a:pPr algn="l" fontAlgn="t"/>
                      <a:r>
                        <a:rPr lang="pl-PL" sz="1000" u="none" strike="noStrike">
                          <a:effectLst/>
                        </a:rPr>
                        <a:t> </a:t>
                      </a:r>
                      <a:endParaRPr lang="pl-PL" sz="1000" b="0" i="0" u="none" strike="noStrike">
                        <a:effectLst/>
                        <a:latin typeface="Arial"/>
                      </a:endParaRPr>
                    </a:p>
                  </a:txBody>
                  <a:tcPr marL="5268" marR="5268" marT="5268" marB="0">
                    <a:solidFill>
                      <a:schemeClr val="bg2">
                        <a:lumMod val="60000"/>
                        <a:lumOff val="40000"/>
                      </a:schemeClr>
                    </a:solidFill>
                  </a:tcPr>
                </a:tc>
                <a:tc vMerge="1">
                  <a:txBody>
                    <a:bodyPr/>
                    <a:lstStyle/>
                    <a:p>
                      <a:endParaRPr lang="pl-PL"/>
                    </a:p>
                  </a:txBody>
                  <a:tcPr/>
                </a:tc>
              </a:tr>
              <a:tr h="132615">
                <a:tc>
                  <a:txBody>
                    <a:bodyPr/>
                    <a:lstStyle/>
                    <a:p>
                      <a:pPr algn="l" fontAlgn="t"/>
                      <a:r>
                        <a:rPr lang="pl-PL" sz="1000" u="none" strike="noStrike">
                          <a:effectLst/>
                        </a:rPr>
                        <a:t> </a:t>
                      </a:r>
                      <a:endParaRPr lang="pl-PL" sz="1000" b="0" i="0" u="none" strike="noStrike">
                        <a:effectLst/>
                        <a:latin typeface="Arial"/>
                      </a:endParaRPr>
                    </a:p>
                  </a:txBody>
                  <a:tcPr marL="5268" marR="5268" marT="5268" marB="0">
                    <a:solidFill>
                      <a:schemeClr val="bg2">
                        <a:lumMod val="60000"/>
                        <a:lumOff val="40000"/>
                      </a:schemeClr>
                    </a:solidFill>
                  </a:tcPr>
                </a:tc>
                <a:tc>
                  <a:txBody>
                    <a:bodyPr/>
                    <a:lstStyle/>
                    <a:p>
                      <a:pPr algn="just" fontAlgn="t"/>
                      <a:r>
                        <a:rPr lang="pl-PL" sz="1000" u="none" strike="noStrike">
                          <a:effectLst/>
                        </a:rPr>
                        <a:t> </a:t>
                      </a:r>
                      <a:endParaRPr lang="pl-PL" sz="1000" b="0" i="0" u="none" strike="noStrike">
                        <a:effectLst/>
                        <a:latin typeface="Times New Roman"/>
                      </a:endParaRPr>
                    </a:p>
                  </a:txBody>
                  <a:tcPr marL="5268" marR="5268" marT="5268" marB="0">
                    <a:solidFill>
                      <a:schemeClr val="bg2">
                        <a:lumMod val="60000"/>
                        <a:lumOff val="40000"/>
                      </a:schemeClr>
                    </a:solidFill>
                  </a:tcPr>
                </a:tc>
              </a:tr>
              <a:tr h="132615">
                <a:tc>
                  <a:txBody>
                    <a:bodyPr/>
                    <a:lstStyle/>
                    <a:p>
                      <a:pPr algn="l" fontAlgn="t"/>
                      <a:r>
                        <a:rPr lang="pl-PL" sz="1000" u="none" strike="noStrike">
                          <a:effectLst/>
                        </a:rPr>
                        <a:t> </a:t>
                      </a:r>
                      <a:endParaRPr lang="pl-PL" sz="1000" b="0" i="0" u="none" strike="noStrike">
                        <a:effectLst/>
                        <a:latin typeface="Arial"/>
                      </a:endParaRPr>
                    </a:p>
                  </a:txBody>
                  <a:tcPr marL="5268" marR="5268" marT="5268" marB="0">
                    <a:solidFill>
                      <a:schemeClr val="bg2">
                        <a:lumMod val="60000"/>
                        <a:lumOff val="40000"/>
                      </a:schemeClr>
                    </a:solidFill>
                  </a:tcPr>
                </a:tc>
                <a:tc>
                  <a:txBody>
                    <a:bodyPr/>
                    <a:lstStyle/>
                    <a:p>
                      <a:pPr algn="just" fontAlgn="t"/>
                      <a:r>
                        <a:rPr lang="pl-PL" sz="1000" u="none" strike="noStrike">
                          <a:effectLst/>
                        </a:rPr>
                        <a:t> </a:t>
                      </a:r>
                      <a:endParaRPr lang="pl-PL" sz="1000" b="0" i="0" u="none" strike="noStrike">
                        <a:effectLst/>
                        <a:latin typeface="Times New Roman"/>
                      </a:endParaRPr>
                    </a:p>
                  </a:txBody>
                  <a:tcPr marL="5268" marR="5268" marT="5268" marB="0">
                    <a:solidFill>
                      <a:schemeClr val="bg2">
                        <a:lumMod val="60000"/>
                        <a:lumOff val="40000"/>
                      </a:schemeClr>
                    </a:solidFill>
                  </a:tcPr>
                </a:tc>
              </a:tr>
              <a:tr h="252832">
                <a:tc>
                  <a:txBody>
                    <a:bodyPr/>
                    <a:lstStyle/>
                    <a:p>
                      <a:pPr algn="l" fontAlgn="t"/>
                      <a:r>
                        <a:rPr lang="pl-PL" sz="1000" u="none" strike="noStrike">
                          <a:effectLst/>
                        </a:rPr>
                        <a:t>5.</a:t>
                      </a:r>
                      <a:endParaRPr lang="pl-PL" sz="1000" b="0" i="0" u="none" strike="noStrike">
                        <a:effectLst/>
                        <a:latin typeface="Times New Roman"/>
                      </a:endParaRPr>
                    </a:p>
                  </a:txBody>
                  <a:tcPr marL="5268" marR="5268" marT="5268" marB="0">
                    <a:solidFill>
                      <a:schemeClr val="bg2">
                        <a:lumMod val="60000"/>
                        <a:lumOff val="40000"/>
                      </a:schemeClr>
                    </a:solidFill>
                  </a:tcPr>
                </a:tc>
                <a:tc rowSpan="2">
                  <a:txBody>
                    <a:bodyPr/>
                    <a:lstStyle/>
                    <a:p>
                      <a:pPr algn="l" fontAlgn="t"/>
                      <a:r>
                        <a:rPr lang="pl-PL" sz="1000" u="none" strike="noStrike">
                          <a:effectLst/>
                        </a:rPr>
                        <a:t>Porozumienie o wspólnej realizacji operacji zawiera postanowienia, o których mowa w § 10 ust. 2 rozporządzenia</a:t>
                      </a:r>
                      <a:r>
                        <a:rPr lang="pl-PL" sz="1000" u="none" strike="noStrike" baseline="30000">
                          <a:effectLst/>
                        </a:rPr>
                        <a:t>3</a:t>
                      </a:r>
                      <a:endParaRPr lang="pl-PL" sz="1000" b="0" i="0" u="none" strike="noStrike">
                        <a:effectLst/>
                        <a:latin typeface="Times New Roman"/>
                      </a:endParaRPr>
                    </a:p>
                  </a:txBody>
                  <a:tcPr marL="5268" marR="5268" marT="5268" marB="0">
                    <a:solidFill>
                      <a:schemeClr val="bg2">
                        <a:lumMod val="60000"/>
                        <a:lumOff val="40000"/>
                      </a:schemeClr>
                    </a:solidFill>
                  </a:tcPr>
                </a:tc>
              </a:tr>
              <a:tr h="132615">
                <a:tc>
                  <a:txBody>
                    <a:bodyPr/>
                    <a:lstStyle/>
                    <a:p>
                      <a:pPr algn="l" fontAlgn="t"/>
                      <a:r>
                        <a:rPr lang="pl-PL" sz="1000" u="none" strike="noStrike">
                          <a:effectLst/>
                        </a:rPr>
                        <a:t> </a:t>
                      </a:r>
                      <a:endParaRPr lang="pl-PL" sz="1000" b="0" i="0" u="none" strike="noStrike">
                        <a:effectLst/>
                        <a:latin typeface="Arial"/>
                      </a:endParaRPr>
                    </a:p>
                  </a:txBody>
                  <a:tcPr marL="5268" marR="5268" marT="5268" marB="0">
                    <a:solidFill>
                      <a:schemeClr val="bg2">
                        <a:lumMod val="60000"/>
                        <a:lumOff val="40000"/>
                      </a:schemeClr>
                    </a:solidFill>
                  </a:tcPr>
                </a:tc>
                <a:tc vMerge="1">
                  <a:txBody>
                    <a:bodyPr/>
                    <a:lstStyle/>
                    <a:p>
                      <a:endParaRPr lang="pl-PL"/>
                    </a:p>
                  </a:txBody>
                  <a:tcPr/>
                </a:tc>
              </a:tr>
              <a:tr h="132615">
                <a:tc>
                  <a:txBody>
                    <a:bodyPr/>
                    <a:lstStyle/>
                    <a:p>
                      <a:pPr algn="l" fontAlgn="t"/>
                      <a:r>
                        <a:rPr lang="pl-PL" sz="1000" u="none" strike="noStrike">
                          <a:effectLst/>
                        </a:rPr>
                        <a:t> </a:t>
                      </a:r>
                      <a:endParaRPr lang="pl-PL" sz="1000" b="0" i="0" u="none" strike="noStrike">
                        <a:effectLst/>
                        <a:latin typeface="Arial"/>
                      </a:endParaRPr>
                    </a:p>
                  </a:txBody>
                  <a:tcPr marL="5268" marR="5268" marT="5268" marB="0">
                    <a:solidFill>
                      <a:schemeClr val="bg2">
                        <a:lumMod val="60000"/>
                        <a:lumOff val="40000"/>
                      </a:schemeClr>
                    </a:solidFill>
                  </a:tcPr>
                </a:tc>
                <a:tc>
                  <a:txBody>
                    <a:bodyPr/>
                    <a:lstStyle/>
                    <a:p>
                      <a:pPr algn="just" fontAlgn="t"/>
                      <a:r>
                        <a:rPr lang="pl-PL" sz="1000" u="none" strike="noStrike">
                          <a:effectLst/>
                        </a:rPr>
                        <a:t> </a:t>
                      </a:r>
                      <a:endParaRPr lang="pl-PL" sz="1000" b="0" i="0" u="none" strike="noStrike">
                        <a:effectLst/>
                        <a:latin typeface="Times New Roman"/>
                      </a:endParaRPr>
                    </a:p>
                  </a:txBody>
                  <a:tcPr marL="5268" marR="5268" marT="5268" marB="0">
                    <a:solidFill>
                      <a:schemeClr val="bg2">
                        <a:lumMod val="60000"/>
                        <a:lumOff val="40000"/>
                      </a:schemeClr>
                    </a:solidFill>
                  </a:tcPr>
                </a:tc>
              </a:tr>
              <a:tr h="252832">
                <a:tc>
                  <a:txBody>
                    <a:bodyPr/>
                    <a:lstStyle/>
                    <a:p>
                      <a:pPr algn="l" fontAlgn="t"/>
                      <a:r>
                        <a:rPr lang="pl-PL" sz="1000" b="1" u="none" strike="noStrike">
                          <a:effectLst/>
                        </a:rPr>
                        <a:t>XIV.</a:t>
                      </a:r>
                      <a:endParaRPr lang="pl-PL" sz="1000" b="1" i="0" u="none" strike="noStrike">
                        <a:effectLst/>
                        <a:latin typeface="Times New Roman"/>
                      </a:endParaRPr>
                    </a:p>
                  </a:txBody>
                  <a:tcPr marL="5268" marR="5268" marT="5268" marB="0">
                    <a:solidFill>
                      <a:schemeClr val="bg2">
                        <a:lumMod val="60000"/>
                        <a:lumOff val="40000"/>
                      </a:schemeClr>
                    </a:solidFill>
                  </a:tcPr>
                </a:tc>
                <a:tc>
                  <a:txBody>
                    <a:bodyPr/>
                    <a:lstStyle/>
                    <a:p>
                      <a:pPr algn="just" fontAlgn="t"/>
                      <a:r>
                        <a:rPr lang="pl-PL" sz="1000" b="1" u="none" strike="noStrike" dirty="0">
                          <a:effectLst/>
                        </a:rPr>
                        <a:t>Operacja dotyczy  rozwoju  rynków zbytu</a:t>
                      </a:r>
                      <a:endParaRPr lang="pl-PL" sz="1000" b="1" i="0" u="none" strike="noStrike" dirty="0">
                        <a:effectLst/>
                        <a:latin typeface="Times New Roman"/>
                      </a:endParaRPr>
                    </a:p>
                  </a:txBody>
                  <a:tcPr marL="5268" marR="5268" marT="5268" marB="0">
                    <a:solidFill>
                      <a:schemeClr val="bg2">
                        <a:lumMod val="60000"/>
                        <a:lumOff val="40000"/>
                      </a:schemeClr>
                    </a:solidFill>
                  </a:tcPr>
                </a:tc>
              </a:tr>
              <a:tr h="132615">
                <a:tc>
                  <a:txBody>
                    <a:bodyPr/>
                    <a:lstStyle/>
                    <a:p>
                      <a:pPr algn="l" fontAlgn="t"/>
                      <a:r>
                        <a:rPr lang="pl-PL" sz="1000" u="none" strike="noStrike">
                          <a:effectLst/>
                        </a:rPr>
                        <a:t> </a:t>
                      </a:r>
                      <a:endParaRPr lang="pl-PL" sz="1000" b="0" i="0" u="none" strike="noStrike">
                        <a:effectLst/>
                        <a:latin typeface="Arial"/>
                      </a:endParaRPr>
                    </a:p>
                  </a:txBody>
                  <a:tcPr marL="5268" marR="5268" marT="5268" marB="0">
                    <a:solidFill>
                      <a:schemeClr val="bg2">
                        <a:lumMod val="60000"/>
                        <a:lumOff val="40000"/>
                      </a:schemeClr>
                    </a:solidFill>
                  </a:tcPr>
                </a:tc>
                <a:tc>
                  <a:txBody>
                    <a:bodyPr/>
                    <a:lstStyle/>
                    <a:p>
                      <a:pPr algn="just" fontAlgn="t"/>
                      <a:r>
                        <a:rPr lang="pl-PL" sz="1000" u="none" strike="noStrike">
                          <a:effectLst/>
                        </a:rPr>
                        <a:t> </a:t>
                      </a:r>
                      <a:endParaRPr lang="pl-PL" sz="1000" b="0" i="0" u="none" strike="noStrike">
                        <a:effectLst/>
                        <a:latin typeface="Times New Roman"/>
                      </a:endParaRPr>
                    </a:p>
                  </a:txBody>
                  <a:tcPr marL="5268" marR="5268" marT="5268" marB="0">
                    <a:solidFill>
                      <a:schemeClr val="bg2">
                        <a:lumMod val="60000"/>
                        <a:lumOff val="40000"/>
                      </a:schemeClr>
                    </a:solidFill>
                  </a:tcPr>
                </a:tc>
              </a:tr>
              <a:tr h="252832">
                <a:tc>
                  <a:txBody>
                    <a:bodyPr/>
                    <a:lstStyle/>
                    <a:p>
                      <a:pPr algn="l" fontAlgn="t"/>
                      <a:r>
                        <a:rPr lang="pl-PL" sz="1000" u="none" strike="noStrike">
                          <a:effectLst/>
                        </a:rPr>
                        <a:t>1.</a:t>
                      </a:r>
                      <a:endParaRPr lang="pl-PL" sz="1000" b="0" i="0" u="none" strike="noStrike">
                        <a:effectLst/>
                        <a:latin typeface="Times New Roman"/>
                      </a:endParaRPr>
                    </a:p>
                  </a:txBody>
                  <a:tcPr marL="5268" marR="5268" marT="5268" marB="0">
                    <a:solidFill>
                      <a:schemeClr val="bg2">
                        <a:lumMod val="60000"/>
                        <a:lumOff val="40000"/>
                      </a:schemeClr>
                    </a:solidFill>
                  </a:tcPr>
                </a:tc>
                <a:tc>
                  <a:txBody>
                    <a:bodyPr/>
                    <a:lstStyle/>
                    <a:p>
                      <a:pPr algn="just" fontAlgn="t"/>
                      <a:r>
                        <a:rPr lang="pl-PL" sz="1000" u="none" strike="noStrike">
                          <a:effectLst/>
                        </a:rPr>
                        <a:t>Operacja dotyczy  rozwoju  rynków zbytu produktów i usług lokalnych</a:t>
                      </a:r>
                      <a:endParaRPr lang="pl-PL" sz="1000" b="0" i="0" u="none" strike="noStrike">
                        <a:effectLst/>
                        <a:latin typeface="Times New Roman"/>
                      </a:endParaRPr>
                    </a:p>
                  </a:txBody>
                  <a:tcPr marL="5268" marR="5268" marT="5268" marB="0">
                    <a:solidFill>
                      <a:schemeClr val="bg2">
                        <a:lumMod val="60000"/>
                        <a:lumOff val="40000"/>
                      </a:schemeClr>
                    </a:solidFill>
                  </a:tcPr>
                </a:tc>
              </a:tr>
              <a:tr h="132615">
                <a:tc>
                  <a:txBody>
                    <a:bodyPr/>
                    <a:lstStyle/>
                    <a:p>
                      <a:pPr algn="l" fontAlgn="t"/>
                      <a:r>
                        <a:rPr lang="pl-PL" sz="1000" u="none" strike="noStrike">
                          <a:effectLst/>
                        </a:rPr>
                        <a:t> </a:t>
                      </a:r>
                      <a:endParaRPr lang="pl-PL" sz="1000" b="0" i="0" u="none" strike="noStrike">
                        <a:effectLst/>
                        <a:latin typeface="Arial"/>
                      </a:endParaRPr>
                    </a:p>
                  </a:txBody>
                  <a:tcPr marL="5268" marR="5268" marT="5268" marB="0">
                    <a:solidFill>
                      <a:schemeClr val="bg2">
                        <a:lumMod val="60000"/>
                        <a:lumOff val="40000"/>
                      </a:schemeClr>
                    </a:solidFill>
                  </a:tcPr>
                </a:tc>
                <a:tc>
                  <a:txBody>
                    <a:bodyPr/>
                    <a:lstStyle/>
                    <a:p>
                      <a:pPr algn="just" fontAlgn="t"/>
                      <a:r>
                        <a:rPr lang="pl-PL" sz="1000" u="none" strike="noStrike">
                          <a:effectLst/>
                        </a:rPr>
                        <a:t> </a:t>
                      </a:r>
                      <a:endParaRPr lang="pl-PL" sz="1000" b="0" i="0" u="none" strike="noStrike">
                        <a:effectLst/>
                        <a:latin typeface="Times New Roman"/>
                      </a:endParaRPr>
                    </a:p>
                  </a:txBody>
                  <a:tcPr marL="5268" marR="5268" marT="5268" marB="0">
                    <a:solidFill>
                      <a:schemeClr val="bg2">
                        <a:lumMod val="60000"/>
                        <a:lumOff val="40000"/>
                      </a:schemeClr>
                    </a:solidFill>
                  </a:tcPr>
                </a:tc>
              </a:tr>
              <a:tr h="252832">
                <a:tc>
                  <a:txBody>
                    <a:bodyPr/>
                    <a:lstStyle/>
                    <a:p>
                      <a:pPr algn="l" fontAlgn="t"/>
                      <a:r>
                        <a:rPr lang="pl-PL" sz="1000" u="none" strike="noStrike">
                          <a:effectLst/>
                        </a:rPr>
                        <a:t>2.</a:t>
                      </a:r>
                      <a:endParaRPr lang="pl-PL" sz="1000" b="0" i="0" u="none" strike="noStrike">
                        <a:effectLst/>
                        <a:latin typeface="Times New Roman"/>
                      </a:endParaRPr>
                    </a:p>
                  </a:txBody>
                  <a:tcPr marL="5268" marR="5268" marT="5268" marB="0">
                    <a:solidFill>
                      <a:schemeClr val="bg2">
                        <a:lumMod val="60000"/>
                        <a:lumOff val="40000"/>
                      </a:schemeClr>
                    </a:solidFill>
                  </a:tcPr>
                </a:tc>
                <a:tc rowSpan="2">
                  <a:txBody>
                    <a:bodyPr/>
                    <a:lstStyle/>
                    <a:p>
                      <a:pPr algn="just" fontAlgn="t"/>
                      <a:r>
                        <a:rPr lang="pl-PL" sz="1000" u="none" strike="noStrike" dirty="0">
                          <a:effectLst/>
                        </a:rPr>
                        <a:t>Operacja nie dotyczy operacji polegających na budowie lub modernizacji targowisk objętych zakresem wsparcia w ramach działania, o którym mowa w art. 3 ust. 1 pkt 7 ustawy o wspieraniu rozwoju obszarów wiejskich</a:t>
                      </a:r>
                      <a:r>
                        <a:rPr lang="pl-PL" sz="1000" u="none" strike="noStrike" baseline="30000" dirty="0">
                          <a:effectLst/>
                        </a:rPr>
                        <a:t>5</a:t>
                      </a:r>
                      <a:endParaRPr lang="pl-PL" sz="1000" b="0" i="0" u="none" strike="noStrike" dirty="0">
                        <a:effectLst/>
                        <a:latin typeface="Times New Roman"/>
                      </a:endParaRPr>
                    </a:p>
                  </a:txBody>
                  <a:tcPr marL="5268" marR="5268" marT="5268" marB="0">
                    <a:solidFill>
                      <a:schemeClr val="bg2">
                        <a:lumMod val="60000"/>
                        <a:lumOff val="40000"/>
                      </a:schemeClr>
                    </a:solidFill>
                  </a:tcPr>
                </a:tc>
              </a:tr>
              <a:tr h="158922">
                <a:tc>
                  <a:txBody>
                    <a:bodyPr/>
                    <a:lstStyle/>
                    <a:p>
                      <a:pPr algn="l" fontAlgn="t"/>
                      <a:r>
                        <a:rPr lang="pl-PL" sz="600" u="none" strike="noStrike" dirty="0">
                          <a:effectLst/>
                        </a:rPr>
                        <a:t> </a:t>
                      </a:r>
                      <a:endParaRPr lang="pl-PL" sz="600" b="0" i="0" u="none" strike="noStrike" dirty="0">
                        <a:effectLst/>
                        <a:latin typeface="Arial"/>
                      </a:endParaRPr>
                    </a:p>
                  </a:txBody>
                  <a:tcPr marL="5268" marR="5268" marT="5268" marB="0">
                    <a:solidFill>
                      <a:schemeClr val="bg2">
                        <a:lumMod val="60000"/>
                        <a:lumOff val="40000"/>
                      </a:schemeClr>
                    </a:solidFill>
                  </a:tcPr>
                </a:tc>
                <a:tc vMerge="1">
                  <a:txBody>
                    <a:bodyPr/>
                    <a:lstStyle/>
                    <a:p>
                      <a:endParaRPr lang="pl-PL"/>
                    </a:p>
                  </a:txBody>
                  <a:tcPr/>
                </a:tc>
              </a:tr>
            </a:tbl>
          </a:graphicData>
        </a:graphic>
      </p:graphicFrame>
    </p:spTree>
    <p:extLst>
      <p:ext uri="{BB962C8B-B14F-4D97-AF65-F5344CB8AC3E}">
        <p14:creationId xmlns:p14="http://schemas.microsoft.com/office/powerpoint/2010/main" val="3533934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608" y="548680"/>
            <a:ext cx="7024744" cy="601136"/>
          </a:xfrm>
        </p:spPr>
        <p:txBody>
          <a:bodyPr>
            <a:normAutofit/>
          </a:bodyPr>
          <a:lstStyle/>
          <a:p>
            <a:r>
              <a:rPr lang="pl-PL" sz="2800" dirty="0">
                <a:solidFill>
                  <a:schemeClr val="tx1"/>
                </a:solidFill>
              </a:rPr>
              <a:t>Karta PROW 2014-2020- omówienie</a:t>
            </a:r>
            <a:endParaRPr lang="pl-PL" sz="2800" dirty="0"/>
          </a:p>
        </p:txBody>
      </p:sp>
      <p:graphicFrame>
        <p:nvGraphicFramePr>
          <p:cNvPr id="4" name="Tabela 3"/>
          <p:cNvGraphicFramePr>
            <a:graphicFrameLocks noGrp="1"/>
          </p:cNvGraphicFramePr>
          <p:nvPr>
            <p:extLst>
              <p:ext uri="{D42A27DB-BD31-4B8C-83A1-F6EECF244321}">
                <p14:modId xmlns:p14="http://schemas.microsoft.com/office/powerpoint/2010/main" val="788894142"/>
              </p:ext>
            </p:extLst>
          </p:nvPr>
        </p:nvGraphicFramePr>
        <p:xfrm>
          <a:off x="539552" y="1196752"/>
          <a:ext cx="8136904" cy="5256591"/>
        </p:xfrm>
        <a:graphic>
          <a:graphicData uri="http://schemas.openxmlformats.org/drawingml/2006/table">
            <a:tbl>
              <a:tblPr>
                <a:tableStyleId>{5C22544A-7EE6-4342-B048-85BDC9FD1C3A}</a:tableStyleId>
              </a:tblPr>
              <a:tblGrid>
                <a:gridCol w="538294"/>
                <a:gridCol w="7598610"/>
              </a:tblGrid>
              <a:tr h="248380">
                <a:tc>
                  <a:txBody>
                    <a:bodyPr/>
                    <a:lstStyle/>
                    <a:p>
                      <a:pPr algn="l" fontAlgn="t"/>
                      <a:r>
                        <a:rPr lang="pl-PL" sz="1000" b="1" u="none" strike="noStrike" dirty="0">
                          <a:effectLst/>
                        </a:rPr>
                        <a:t>XV.</a:t>
                      </a:r>
                      <a:endParaRPr lang="pl-PL" sz="1000" b="1" i="0" u="none" strike="noStrike" dirty="0">
                        <a:effectLst/>
                        <a:latin typeface="Times New Roman"/>
                      </a:endParaRPr>
                    </a:p>
                  </a:txBody>
                  <a:tcPr marL="5182" marR="5182" marT="5182" marB="0">
                    <a:solidFill>
                      <a:schemeClr val="bg2">
                        <a:lumMod val="60000"/>
                        <a:lumOff val="40000"/>
                      </a:schemeClr>
                    </a:solidFill>
                  </a:tcPr>
                </a:tc>
                <a:tc rowSpan="2">
                  <a:txBody>
                    <a:bodyPr/>
                    <a:lstStyle/>
                    <a:p>
                      <a:pPr algn="just" fontAlgn="t"/>
                      <a:r>
                        <a:rPr lang="pl-PL" sz="1000" b="1" u="none" strike="noStrike" dirty="0">
                          <a:effectLst/>
                        </a:rPr>
                        <a:t>Operacja dotyczy zachowania dziedzictwa lokalnego</a:t>
                      </a:r>
                      <a:endParaRPr lang="pl-PL" sz="1000" b="1" i="0" u="none" strike="noStrike" dirty="0">
                        <a:effectLst/>
                        <a:latin typeface="Times New Roman"/>
                      </a:endParaRPr>
                    </a:p>
                  </a:txBody>
                  <a:tcPr marL="5182" marR="5182" marT="5182" marB="0">
                    <a:solidFill>
                      <a:schemeClr val="bg2">
                        <a:lumMod val="60000"/>
                        <a:lumOff val="40000"/>
                      </a:schemeClr>
                    </a:solidFill>
                  </a:tcPr>
                </a:tc>
              </a:tr>
              <a:tr h="161752">
                <a:tc>
                  <a:txBody>
                    <a:bodyPr/>
                    <a:lstStyle/>
                    <a:p>
                      <a:pPr algn="l" fontAlgn="t"/>
                      <a:r>
                        <a:rPr lang="pl-PL" sz="1000" u="none" strike="noStrike">
                          <a:effectLst/>
                        </a:rPr>
                        <a:t> </a:t>
                      </a:r>
                      <a:endParaRPr lang="pl-PL" sz="1000" b="0" i="0" u="none" strike="noStrike">
                        <a:effectLst/>
                        <a:latin typeface="Arial"/>
                      </a:endParaRPr>
                    </a:p>
                  </a:txBody>
                  <a:tcPr marL="5182" marR="5182" marT="5182" marB="0">
                    <a:solidFill>
                      <a:schemeClr val="bg2">
                        <a:lumMod val="60000"/>
                        <a:lumOff val="40000"/>
                      </a:schemeClr>
                    </a:solidFill>
                  </a:tcPr>
                </a:tc>
                <a:tc vMerge="1">
                  <a:txBody>
                    <a:bodyPr/>
                    <a:lstStyle/>
                    <a:p>
                      <a:endParaRPr lang="pl-PL"/>
                    </a:p>
                  </a:txBody>
                  <a:tcPr/>
                </a:tc>
              </a:tr>
              <a:tr h="248380">
                <a:tc>
                  <a:txBody>
                    <a:bodyPr/>
                    <a:lstStyle/>
                    <a:p>
                      <a:pPr algn="l" fontAlgn="t"/>
                      <a:r>
                        <a:rPr lang="pl-PL" sz="1000" u="none" strike="noStrike">
                          <a:effectLst/>
                        </a:rPr>
                        <a:t>1.</a:t>
                      </a:r>
                      <a:endParaRPr lang="pl-PL" sz="1000" b="0" i="0" u="none" strike="noStrike">
                        <a:effectLst/>
                        <a:latin typeface="Times New Roman"/>
                      </a:endParaRPr>
                    </a:p>
                  </a:txBody>
                  <a:tcPr marL="5182" marR="5182" marT="5182" marB="0">
                    <a:solidFill>
                      <a:schemeClr val="bg2">
                        <a:lumMod val="60000"/>
                        <a:lumOff val="40000"/>
                      </a:schemeClr>
                    </a:solidFill>
                  </a:tcPr>
                </a:tc>
                <a:tc>
                  <a:txBody>
                    <a:bodyPr/>
                    <a:lstStyle/>
                    <a:p>
                      <a:pPr algn="just" fontAlgn="t"/>
                      <a:r>
                        <a:rPr lang="pl-PL" sz="1000" u="none" strike="noStrike">
                          <a:effectLst/>
                        </a:rPr>
                        <a:t>Operacja służy zaspokajaniu potrzeb społeczności lokalnej</a:t>
                      </a:r>
                      <a:endParaRPr lang="pl-PL" sz="1000" b="0" i="0" u="none" strike="noStrike">
                        <a:effectLst/>
                        <a:latin typeface="Times New Roman"/>
                      </a:endParaRPr>
                    </a:p>
                  </a:txBody>
                  <a:tcPr marL="5182" marR="5182" marT="5182" marB="0">
                    <a:solidFill>
                      <a:schemeClr val="bg2">
                        <a:lumMod val="60000"/>
                        <a:lumOff val="40000"/>
                      </a:schemeClr>
                    </a:solidFill>
                  </a:tcPr>
                </a:tc>
              </a:tr>
              <a:tr h="161752">
                <a:tc>
                  <a:txBody>
                    <a:bodyPr/>
                    <a:lstStyle/>
                    <a:p>
                      <a:pPr algn="l" fontAlgn="t"/>
                      <a:r>
                        <a:rPr lang="pl-PL" sz="1000" u="none" strike="noStrike">
                          <a:effectLst/>
                        </a:rPr>
                        <a:t> </a:t>
                      </a:r>
                      <a:endParaRPr lang="pl-PL" sz="1000" b="0" i="0" u="none" strike="noStrike">
                        <a:effectLst/>
                        <a:latin typeface="Arial"/>
                      </a:endParaRPr>
                    </a:p>
                  </a:txBody>
                  <a:tcPr marL="5182" marR="5182" marT="5182" marB="0">
                    <a:solidFill>
                      <a:schemeClr val="bg2">
                        <a:lumMod val="60000"/>
                        <a:lumOff val="40000"/>
                      </a:schemeClr>
                    </a:solidFill>
                  </a:tcPr>
                </a:tc>
                <a:tc>
                  <a:txBody>
                    <a:bodyPr/>
                    <a:lstStyle/>
                    <a:p>
                      <a:pPr algn="just" fontAlgn="t"/>
                      <a:r>
                        <a:rPr lang="pl-PL" sz="1000" u="none" strike="noStrike">
                          <a:effectLst/>
                        </a:rPr>
                        <a:t> </a:t>
                      </a:r>
                      <a:endParaRPr lang="pl-PL" sz="1000" b="0" i="0" u="none" strike="noStrike">
                        <a:effectLst/>
                        <a:latin typeface="Times New Roman"/>
                      </a:endParaRPr>
                    </a:p>
                  </a:txBody>
                  <a:tcPr marL="5182" marR="5182" marT="5182" marB="0">
                    <a:solidFill>
                      <a:schemeClr val="bg2">
                        <a:lumMod val="60000"/>
                        <a:lumOff val="40000"/>
                      </a:schemeClr>
                    </a:solidFill>
                  </a:tcPr>
                </a:tc>
              </a:tr>
              <a:tr h="248380">
                <a:tc>
                  <a:txBody>
                    <a:bodyPr/>
                    <a:lstStyle/>
                    <a:p>
                      <a:pPr algn="l" fontAlgn="t"/>
                      <a:r>
                        <a:rPr lang="pl-PL" sz="1000" b="1" u="none" strike="noStrike">
                          <a:effectLst/>
                        </a:rPr>
                        <a:t>XVI.</a:t>
                      </a:r>
                      <a:endParaRPr lang="pl-PL" sz="1000" b="1" i="0" u="none" strike="noStrike">
                        <a:effectLst/>
                        <a:latin typeface="Times New Roman"/>
                      </a:endParaRPr>
                    </a:p>
                  </a:txBody>
                  <a:tcPr marL="5182" marR="5182" marT="5182" marB="0">
                    <a:solidFill>
                      <a:schemeClr val="bg2">
                        <a:lumMod val="60000"/>
                        <a:lumOff val="40000"/>
                      </a:schemeClr>
                    </a:solidFill>
                  </a:tcPr>
                </a:tc>
                <a:tc>
                  <a:txBody>
                    <a:bodyPr/>
                    <a:lstStyle/>
                    <a:p>
                      <a:pPr algn="just" fontAlgn="t"/>
                      <a:r>
                        <a:rPr lang="pl-PL" sz="1000" b="1" u="none" strike="noStrike" dirty="0">
                          <a:effectLst/>
                        </a:rPr>
                        <a:t>Operacja dotyczy rozwoju ogólnodostępnej i niekomercyjnej infrastruktury turystycznej lub rekreacyjnej, lub kulturalnej</a:t>
                      </a:r>
                      <a:endParaRPr lang="pl-PL" sz="1000" b="1" i="0" u="none" strike="noStrike" dirty="0">
                        <a:effectLst/>
                        <a:latin typeface="Times New Roman"/>
                      </a:endParaRPr>
                    </a:p>
                  </a:txBody>
                  <a:tcPr marL="5182" marR="5182" marT="5182" marB="0">
                    <a:solidFill>
                      <a:schemeClr val="bg2">
                        <a:lumMod val="60000"/>
                        <a:lumOff val="40000"/>
                      </a:schemeClr>
                    </a:solidFill>
                  </a:tcPr>
                </a:tc>
              </a:tr>
              <a:tr h="161752">
                <a:tc>
                  <a:txBody>
                    <a:bodyPr/>
                    <a:lstStyle/>
                    <a:p>
                      <a:pPr algn="l" fontAlgn="t"/>
                      <a:r>
                        <a:rPr lang="pl-PL" sz="1000" u="none" strike="noStrike">
                          <a:effectLst/>
                        </a:rPr>
                        <a:t> </a:t>
                      </a:r>
                      <a:endParaRPr lang="pl-PL" sz="1000" b="1" i="0" u="none" strike="noStrike">
                        <a:effectLst/>
                        <a:latin typeface="Times New Roman"/>
                      </a:endParaRPr>
                    </a:p>
                  </a:txBody>
                  <a:tcPr marL="5182" marR="5182" marT="5182" marB="0">
                    <a:solidFill>
                      <a:schemeClr val="bg2">
                        <a:lumMod val="60000"/>
                        <a:lumOff val="40000"/>
                      </a:schemeClr>
                    </a:solidFill>
                  </a:tcPr>
                </a:tc>
                <a:tc>
                  <a:txBody>
                    <a:bodyPr/>
                    <a:lstStyle/>
                    <a:p>
                      <a:pPr algn="just" fontAlgn="t"/>
                      <a:r>
                        <a:rPr lang="pl-PL" sz="1000" u="none" strike="noStrike">
                          <a:effectLst/>
                        </a:rPr>
                        <a:t> </a:t>
                      </a:r>
                      <a:endParaRPr lang="pl-PL" sz="1000" b="1" i="0" u="none" strike="noStrike">
                        <a:effectLst/>
                        <a:latin typeface="Times New Roman"/>
                      </a:endParaRPr>
                    </a:p>
                  </a:txBody>
                  <a:tcPr marL="5182" marR="5182" marT="5182" marB="0">
                    <a:solidFill>
                      <a:schemeClr val="bg2">
                        <a:lumMod val="60000"/>
                        <a:lumOff val="40000"/>
                      </a:schemeClr>
                    </a:solidFill>
                  </a:tcPr>
                </a:tc>
              </a:tr>
              <a:tr h="248380">
                <a:tc>
                  <a:txBody>
                    <a:bodyPr/>
                    <a:lstStyle/>
                    <a:p>
                      <a:pPr algn="l" fontAlgn="t"/>
                      <a:r>
                        <a:rPr lang="pl-PL" sz="1000" u="none" strike="noStrike">
                          <a:effectLst/>
                        </a:rPr>
                        <a:t>1.</a:t>
                      </a:r>
                      <a:endParaRPr lang="pl-PL" sz="1000" b="0" i="0" u="none" strike="noStrike">
                        <a:effectLst/>
                        <a:latin typeface="Times New Roman"/>
                      </a:endParaRPr>
                    </a:p>
                  </a:txBody>
                  <a:tcPr marL="5182" marR="5182" marT="5182" marB="0">
                    <a:solidFill>
                      <a:schemeClr val="bg2">
                        <a:lumMod val="60000"/>
                        <a:lumOff val="40000"/>
                      </a:schemeClr>
                    </a:solidFill>
                  </a:tcPr>
                </a:tc>
                <a:tc>
                  <a:txBody>
                    <a:bodyPr/>
                    <a:lstStyle/>
                    <a:p>
                      <a:pPr algn="just" fontAlgn="t"/>
                      <a:r>
                        <a:rPr lang="pl-PL" sz="1000" u="none" strike="noStrike">
                          <a:effectLst/>
                        </a:rPr>
                        <a:t>Rozwijana infrastruktura będzie miała ogólnodostępny i niekomercyjny charakter</a:t>
                      </a:r>
                      <a:endParaRPr lang="pl-PL" sz="1000" b="0" i="0" u="none" strike="noStrike">
                        <a:effectLst/>
                        <a:latin typeface="Times New Roman"/>
                      </a:endParaRPr>
                    </a:p>
                  </a:txBody>
                  <a:tcPr marL="5182" marR="5182" marT="5182" marB="0">
                    <a:solidFill>
                      <a:schemeClr val="bg2">
                        <a:lumMod val="60000"/>
                        <a:lumOff val="40000"/>
                      </a:schemeClr>
                    </a:solidFill>
                  </a:tcPr>
                </a:tc>
              </a:tr>
              <a:tr h="161752">
                <a:tc>
                  <a:txBody>
                    <a:bodyPr/>
                    <a:lstStyle/>
                    <a:p>
                      <a:pPr algn="l" fontAlgn="t"/>
                      <a:r>
                        <a:rPr lang="pl-PL" sz="1000" u="none" strike="noStrike">
                          <a:effectLst/>
                        </a:rPr>
                        <a:t> </a:t>
                      </a:r>
                      <a:endParaRPr lang="pl-PL" sz="1000" b="0" i="0" u="none" strike="noStrike">
                        <a:effectLst/>
                        <a:latin typeface="Times New Roman"/>
                      </a:endParaRPr>
                    </a:p>
                  </a:txBody>
                  <a:tcPr marL="5182" marR="5182" marT="5182" marB="0">
                    <a:solidFill>
                      <a:schemeClr val="bg2">
                        <a:lumMod val="60000"/>
                        <a:lumOff val="40000"/>
                      </a:schemeClr>
                    </a:solidFill>
                  </a:tcPr>
                </a:tc>
                <a:tc>
                  <a:txBody>
                    <a:bodyPr/>
                    <a:lstStyle/>
                    <a:p>
                      <a:pPr algn="just" fontAlgn="t"/>
                      <a:r>
                        <a:rPr lang="pl-PL" sz="1000" u="none" strike="noStrike">
                          <a:effectLst/>
                        </a:rPr>
                        <a:t> </a:t>
                      </a:r>
                      <a:endParaRPr lang="pl-PL" sz="1000" b="0" i="0" u="none" strike="noStrike">
                        <a:effectLst/>
                        <a:latin typeface="Times New Roman"/>
                      </a:endParaRPr>
                    </a:p>
                  </a:txBody>
                  <a:tcPr marL="5182" marR="5182" marT="5182" marB="0">
                    <a:solidFill>
                      <a:schemeClr val="bg2">
                        <a:lumMod val="60000"/>
                        <a:lumOff val="40000"/>
                      </a:schemeClr>
                    </a:solidFill>
                  </a:tcPr>
                </a:tc>
              </a:tr>
              <a:tr h="248380">
                <a:tc>
                  <a:txBody>
                    <a:bodyPr/>
                    <a:lstStyle/>
                    <a:p>
                      <a:pPr algn="l" fontAlgn="t"/>
                      <a:r>
                        <a:rPr lang="pl-PL" sz="1000" u="none" strike="noStrike">
                          <a:effectLst/>
                        </a:rPr>
                        <a:t>2.</a:t>
                      </a:r>
                      <a:endParaRPr lang="pl-PL" sz="1000" b="0" i="0" u="none" strike="noStrike">
                        <a:effectLst/>
                        <a:latin typeface="Times New Roman"/>
                      </a:endParaRPr>
                    </a:p>
                  </a:txBody>
                  <a:tcPr marL="5182" marR="5182" marT="5182" marB="0">
                    <a:solidFill>
                      <a:schemeClr val="bg2">
                        <a:lumMod val="60000"/>
                        <a:lumOff val="40000"/>
                      </a:schemeClr>
                    </a:solidFill>
                  </a:tcPr>
                </a:tc>
                <a:tc>
                  <a:txBody>
                    <a:bodyPr/>
                    <a:lstStyle/>
                    <a:p>
                      <a:pPr algn="just" fontAlgn="t"/>
                      <a:r>
                        <a:rPr lang="pl-PL" sz="1000" u="none" strike="noStrike">
                          <a:effectLst/>
                        </a:rPr>
                        <a:t>Operacja dotyczy rozwoju infrastruktury turystycznej lub rekreacyjnej lub kulturalnej</a:t>
                      </a:r>
                      <a:endParaRPr lang="pl-PL" sz="1000" b="0" i="0" u="none" strike="noStrike">
                        <a:effectLst/>
                        <a:latin typeface="Times New Roman"/>
                      </a:endParaRPr>
                    </a:p>
                  </a:txBody>
                  <a:tcPr marL="5182" marR="5182" marT="5182" marB="0">
                    <a:solidFill>
                      <a:schemeClr val="bg2">
                        <a:lumMod val="60000"/>
                        <a:lumOff val="40000"/>
                      </a:schemeClr>
                    </a:solidFill>
                  </a:tcPr>
                </a:tc>
              </a:tr>
              <a:tr h="161752">
                <a:tc>
                  <a:txBody>
                    <a:bodyPr/>
                    <a:lstStyle/>
                    <a:p>
                      <a:pPr algn="l" fontAlgn="t"/>
                      <a:r>
                        <a:rPr lang="pl-PL" sz="1000" u="none" strike="noStrike">
                          <a:effectLst/>
                        </a:rPr>
                        <a:t> </a:t>
                      </a:r>
                      <a:endParaRPr lang="pl-PL" sz="1000" b="0" i="0" u="none" strike="noStrike">
                        <a:effectLst/>
                        <a:latin typeface="Times New Roman"/>
                      </a:endParaRPr>
                    </a:p>
                  </a:txBody>
                  <a:tcPr marL="5182" marR="5182" marT="5182" marB="0">
                    <a:solidFill>
                      <a:schemeClr val="bg2">
                        <a:lumMod val="60000"/>
                        <a:lumOff val="40000"/>
                      </a:schemeClr>
                    </a:solidFill>
                  </a:tcPr>
                </a:tc>
                <a:tc>
                  <a:txBody>
                    <a:bodyPr/>
                    <a:lstStyle/>
                    <a:p>
                      <a:pPr algn="just" fontAlgn="t"/>
                      <a:r>
                        <a:rPr lang="pl-PL" sz="1000" u="none" strike="noStrike">
                          <a:effectLst/>
                        </a:rPr>
                        <a:t> </a:t>
                      </a:r>
                      <a:endParaRPr lang="pl-PL" sz="1000" b="0" i="0" u="none" strike="noStrike">
                        <a:effectLst/>
                        <a:latin typeface="Times New Roman"/>
                      </a:endParaRPr>
                    </a:p>
                  </a:txBody>
                  <a:tcPr marL="5182" marR="5182" marT="5182" marB="0">
                    <a:solidFill>
                      <a:schemeClr val="bg2">
                        <a:lumMod val="60000"/>
                        <a:lumOff val="40000"/>
                      </a:schemeClr>
                    </a:solidFill>
                  </a:tcPr>
                </a:tc>
              </a:tr>
              <a:tr h="241283">
                <a:tc>
                  <a:txBody>
                    <a:bodyPr/>
                    <a:lstStyle/>
                    <a:p>
                      <a:pPr algn="l" fontAlgn="t"/>
                      <a:r>
                        <a:rPr lang="pl-PL" sz="1000" u="none" strike="noStrike">
                          <a:effectLst/>
                        </a:rPr>
                        <a:t>3.</a:t>
                      </a:r>
                      <a:endParaRPr lang="pl-PL" sz="1000" b="0" i="0" u="none" strike="noStrike">
                        <a:effectLst/>
                        <a:latin typeface="Times New Roman"/>
                      </a:endParaRPr>
                    </a:p>
                  </a:txBody>
                  <a:tcPr marL="5182" marR="5182" marT="5182" marB="0">
                    <a:solidFill>
                      <a:schemeClr val="bg2">
                        <a:lumMod val="60000"/>
                        <a:lumOff val="40000"/>
                      </a:schemeClr>
                    </a:solidFill>
                  </a:tcPr>
                </a:tc>
                <a:tc>
                  <a:txBody>
                    <a:bodyPr/>
                    <a:lstStyle/>
                    <a:p>
                      <a:pPr algn="just" fontAlgn="t"/>
                      <a:r>
                        <a:rPr lang="pl-PL" sz="1000" u="none" strike="noStrike" dirty="0">
                          <a:effectLst/>
                        </a:rPr>
                        <a:t>Operacja służy zaspokajaniu potrzeb społeczności lokalnej</a:t>
                      </a:r>
                      <a:endParaRPr lang="pl-PL" sz="1000" b="0" i="0" u="none" strike="noStrike" dirty="0">
                        <a:effectLst/>
                        <a:latin typeface="Times New Roman"/>
                      </a:endParaRPr>
                    </a:p>
                  </a:txBody>
                  <a:tcPr marL="5182" marR="5182" marT="5182" marB="0">
                    <a:solidFill>
                      <a:schemeClr val="bg2">
                        <a:lumMod val="60000"/>
                        <a:lumOff val="40000"/>
                      </a:schemeClr>
                    </a:solidFill>
                  </a:tcPr>
                </a:tc>
              </a:tr>
              <a:tr h="161752">
                <a:tc>
                  <a:txBody>
                    <a:bodyPr/>
                    <a:lstStyle/>
                    <a:p>
                      <a:pPr algn="l" fontAlgn="t"/>
                      <a:r>
                        <a:rPr lang="pl-PL" sz="1000" u="none" strike="noStrike">
                          <a:effectLst/>
                        </a:rPr>
                        <a:t> </a:t>
                      </a:r>
                      <a:endParaRPr lang="pl-PL" sz="1000" b="0" i="0" u="none" strike="noStrike">
                        <a:effectLst/>
                        <a:latin typeface="Times New Roman"/>
                      </a:endParaRPr>
                    </a:p>
                  </a:txBody>
                  <a:tcPr marL="5182" marR="5182" marT="5182" marB="0">
                    <a:solidFill>
                      <a:schemeClr val="bg2">
                        <a:lumMod val="60000"/>
                        <a:lumOff val="40000"/>
                      </a:schemeClr>
                    </a:solidFill>
                  </a:tcPr>
                </a:tc>
                <a:tc>
                  <a:txBody>
                    <a:bodyPr/>
                    <a:lstStyle/>
                    <a:p>
                      <a:pPr algn="just" fontAlgn="t"/>
                      <a:r>
                        <a:rPr lang="pl-PL" sz="1000" u="none" strike="noStrike">
                          <a:effectLst/>
                        </a:rPr>
                        <a:t> </a:t>
                      </a:r>
                      <a:endParaRPr lang="pl-PL" sz="1000" b="0" i="0" u="none" strike="noStrike">
                        <a:effectLst/>
                        <a:latin typeface="Times New Roman"/>
                      </a:endParaRPr>
                    </a:p>
                  </a:txBody>
                  <a:tcPr marL="5182" marR="5182" marT="5182" marB="0">
                    <a:solidFill>
                      <a:schemeClr val="bg2">
                        <a:lumMod val="60000"/>
                        <a:lumOff val="40000"/>
                      </a:schemeClr>
                    </a:solidFill>
                  </a:tcPr>
                </a:tc>
              </a:tr>
              <a:tr h="248380">
                <a:tc>
                  <a:txBody>
                    <a:bodyPr/>
                    <a:lstStyle/>
                    <a:p>
                      <a:pPr algn="l" fontAlgn="t"/>
                      <a:r>
                        <a:rPr lang="pl-PL" sz="1000" b="1" u="none" strike="noStrike">
                          <a:effectLst/>
                        </a:rPr>
                        <a:t>XVII.</a:t>
                      </a:r>
                      <a:endParaRPr lang="pl-PL" sz="1000" b="1" i="0" u="none" strike="noStrike">
                        <a:effectLst/>
                        <a:latin typeface="Times New Roman"/>
                      </a:endParaRPr>
                    </a:p>
                  </a:txBody>
                  <a:tcPr marL="5182" marR="5182" marT="5182" marB="0">
                    <a:solidFill>
                      <a:schemeClr val="bg2">
                        <a:lumMod val="60000"/>
                        <a:lumOff val="40000"/>
                      </a:schemeClr>
                    </a:solidFill>
                  </a:tcPr>
                </a:tc>
                <a:tc>
                  <a:txBody>
                    <a:bodyPr/>
                    <a:lstStyle/>
                    <a:p>
                      <a:pPr algn="just" fontAlgn="t"/>
                      <a:r>
                        <a:rPr lang="pl-PL" sz="1000" b="1" u="none" strike="noStrike" dirty="0">
                          <a:effectLst/>
                        </a:rPr>
                        <a:t>Operacja dotyczy budowy lub przebudowy dróg</a:t>
                      </a:r>
                      <a:endParaRPr lang="pl-PL" sz="1000" b="1" i="0" u="none" strike="noStrike" dirty="0">
                        <a:effectLst/>
                        <a:latin typeface="Times New Roman"/>
                      </a:endParaRPr>
                    </a:p>
                  </a:txBody>
                  <a:tcPr marL="5182" marR="5182" marT="5182" marB="0">
                    <a:solidFill>
                      <a:schemeClr val="bg2">
                        <a:lumMod val="60000"/>
                        <a:lumOff val="40000"/>
                      </a:schemeClr>
                    </a:solidFill>
                  </a:tcPr>
                </a:tc>
              </a:tr>
              <a:tr h="161752">
                <a:tc>
                  <a:txBody>
                    <a:bodyPr/>
                    <a:lstStyle/>
                    <a:p>
                      <a:pPr algn="l" fontAlgn="t"/>
                      <a:r>
                        <a:rPr lang="pl-PL" sz="1000" u="none" strike="noStrike">
                          <a:effectLst/>
                        </a:rPr>
                        <a:t> </a:t>
                      </a:r>
                      <a:endParaRPr lang="pl-PL" sz="1000" b="1" i="0" u="none" strike="noStrike">
                        <a:effectLst/>
                        <a:latin typeface="Times New Roman"/>
                      </a:endParaRPr>
                    </a:p>
                  </a:txBody>
                  <a:tcPr marL="5182" marR="5182" marT="5182" marB="0">
                    <a:solidFill>
                      <a:schemeClr val="bg2">
                        <a:lumMod val="60000"/>
                        <a:lumOff val="40000"/>
                      </a:schemeClr>
                    </a:solidFill>
                  </a:tcPr>
                </a:tc>
                <a:tc>
                  <a:txBody>
                    <a:bodyPr/>
                    <a:lstStyle/>
                    <a:p>
                      <a:pPr algn="just" fontAlgn="t"/>
                      <a:r>
                        <a:rPr lang="pl-PL" sz="1000" u="none" strike="noStrike">
                          <a:effectLst/>
                        </a:rPr>
                        <a:t> </a:t>
                      </a:r>
                      <a:endParaRPr lang="pl-PL" sz="1000" b="1" i="0" u="none" strike="noStrike">
                        <a:effectLst/>
                        <a:latin typeface="Times New Roman"/>
                      </a:endParaRPr>
                    </a:p>
                  </a:txBody>
                  <a:tcPr marL="5182" marR="5182" marT="5182" marB="0">
                    <a:solidFill>
                      <a:schemeClr val="bg2">
                        <a:lumMod val="60000"/>
                        <a:lumOff val="40000"/>
                      </a:schemeClr>
                    </a:solidFill>
                  </a:tcPr>
                </a:tc>
              </a:tr>
              <a:tr h="248380">
                <a:tc>
                  <a:txBody>
                    <a:bodyPr/>
                    <a:lstStyle/>
                    <a:p>
                      <a:pPr algn="l" fontAlgn="t"/>
                      <a:r>
                        <a:rPr lang="pl-PL" sz="1000" u="none" strike="noStrike">
                          <a:effectLst/>
                        </a:rPr>
                        <a:t>1.</a:t>
                      </a:r>
                      <a:endParaRPr lang="pl-PL" sz="1000" b="0" i="0" u="none" strike="noStrike">
                        <a:effectLst/>
                        <a:latin typeface="Times New Roman"/>
                      </a:endParaRPr>
                    </a:p>
                  </a:txBody>
                  <a:tcPr marL="5182" marR="5182" marT="5182" marB="0">
                    <a:solidFill>
                      <a:schemeClr val="bg2">
                        <a:lumMod val="60000"/>
                        <a:lumOff val="40000"/>
                      </a:schemeClr>
                    </a:solidFill>
                  </a:tcPr>
                </a:tc>
                <a:tc>
                  <a:txBody>
                    <a:bodyPr/>
                    <a:lstStyle/>
                    <a:p>
                      <a:pPr algn="just" fontAlgn="t"/>
                      <a:r>
                        <a:rPr lang="pl-PL" sz="1000" u="none" strike="noStrike">
                          <a:effectLst/>
                        </a:rPr>
                        <a:t>Operacja dotyczy budowy lub przebudowy publicznych dróg gminnych lub powiatowych</a:t>
                      </a:r>
                      <a:endParaRPr lang="pl-PL" sz="1000" b="0" i="0" u="none" strike="noStrike">
                        <a:effectLst/>
                        <a:latin typeface="Times New Roman"/>
                      </a:endParaRPr>
                    </a:p>
                  </a:txBody>
                  <a:tcPr marL="5182" marR="5182" marT="5182" marB="0">
                    <a:solidFill>
                      <a:schemeClr val="bg2">
                        <a:lumMod val="60000"/>
                        <a:lumOff val="40000"/>
                      </a:schemeClr>
                    </a:solidFill>
                  </a:tcPr>
                </a:tc>
              </a:tr>
              <a:tr h="161752">
                <a:tc>
                  <a:txBody>
                    <a:bodyPr/>
                    <a:lstStyle/>
                    <a:p>
                      <a:pPr algn="l" fontAlgn="t"/>
                      <a:r>
                        <a:rPr lang="pl-PL" sz="1000" u="none" strike="noStrike">
                          <a:effectLst/>
                        </a:rPr>
                        <a:t> </a:t>
                      </a:r>
                      <a:endParaRPr lang="pl-PL" sz="1000" b="0" i="0" u="none" strike="noStrike">
                        <a:effectLst/>
                        <a:latin typeface="Times New Roman"/>
                      </a:endParaRPr>
                    </a:p>
                  </a:txBody>
                  <a:tcPr marL="5182" marR="5182" marT="5182" marB="0">
                    <a:solidFill>
                      <a:schemeClr val="bg2">
                        <a:lumMod val="60000"/>
                        <a:lumOff val="40000"/>
                      </a:schemeClr>
                    </a:solidFill>
                  </a:tcPr>
                </a:tc>
                <a:tc>
                  <a:txBody>
                    <a:bodyPr/>
                    <a:lstStyle/>
                    <a:p>
                      <a:pPr algn="just" fontAlgn="t"/>
                      <a:r>
                        <a:rPr lang="pl-PL" sz="1000" u="none" strike="noStrike">
                          <a:effectLst/>
                        </a:rPr>
                        <a:t> </a:t>
                      </a:r>
                      <a:endParaRPr lang="pl-PL" sz="1000" b="0" i="0" u="none" strike="noStrike">
                        <a:effectLst/>
                        <a:latin typeface="Times New Roman"/>
                      </a:endParaRPr>
                    </a:p>
                  </a:txBody>
                  <a:tcPr marL="5182" marR="5182" marT="5182" marB="0">
                    <a:solidFill>
                      <a:schemeClr val="bg2">
                        <a:lumMod val="60000"/>
                        <a:lumOff val="40000"/>
                      </a:schemeClr>
                    </a:solidFill>
                  </a:tcPr>
                </a:tc>
              </a:tr>
              <a:tr h="248380">
                <a:tc>
                  <a:txBody>
                    <a:bodyPr/>
                    <a:lstStyle/>
                    <a:p>
                      <a:pPr algn="l" fontAlgn="t"/>
                      <a:r>
                        <a:rPr lang="pl-PL" sz="1000" u="none" strike="noStrike">
                          <a:effectLst/>
                        </a:rPr>
                        <a:t>2.</a:t>
                      </a:r>
                      <a:endParaRPr lang="pl-PL" sz="1000" b="0" i="0" u="none" strike="noStrike">
                        <a:effectLst/>
                        <a:latin typeface="Times New Roman"/>
                      </a:endParaRPr>
                    </a:p>
                  </a:txBody>
                  <a:tcPr marL="5182" marR="5182" marT="5182" marB="0">
                    <a:solidFill>
                      <a:schemeClr val="bg2">
                        <a:lumMod val="60000"/>
                        <a:lumOff val="40000"/>
                      </a:schemeClr>
                    </a:solidFill>
                  </a:tcPr>
                </a:tc>
                <a:tc rowSpan="3">
                  <a:txBody>
                    <a:bodyPr/>
                    <a:lstStyle/>
                    <a:p>
                      <a:pPr algn="just" fontAlgn="t"/>
                      <a:r>
                        <a:rPr lang="pl-PL" sz="1000" u="none" strike="noStrike">
                          <a:effectLst/>
                        </a:rPr>
                        <a:t>Budowa lub przebudowa publicznych dróg gminnych lub powiatowych umożliwi połączenie obiektów użyteczności publicznej, w których świadczone są usługi społeczne, zdrowotne, opiekuńczo-wychowawcze lub edukacyjne dla ludności lokalnej, z siecią dróg publicznych albo skróci  dystans lub czas dojazdu do tych obiektów</a:t>
                      </a:r>
                      <a:endParaRPr lang="pl-PL" sz="1000" b="0" i="0" u="none" strike="noStrike">
                        <a:effectLst/>
                        <a:latin typeface="Times New Roman"/>
                      </a:endParaRPr>
                    </a:p>
                  </a:txBody>
                  <a:tcPr marL="5182" marR="5182" marT="5182" marB="0">
                    <a:solidFill>
                      <a:schemeClr val="bg2">
                        <a:lumMod val="60000"/>
                        <a:lumOff val="40000"/>
                      </a:schemeClr>
                    </a:solidFill>
                  </a:tcPr>
                </a:tc>
              </a:tr>
              <a:tr h="219993">
                <a:tc>
                  <a:txBody>
                    <a:bodyPr/>
                    <a:lstStyle/>
                    <a:p>
                      <a:pPr algn="l" fontAlgn="t"/>
                      <a:r>
                        <a:rPr lang="pl-PL" sz="1000" u="none" strike="noStrike">
                          <a:effectLst/>
                        </a:rPr>
                        <a:t> </a:t>
                      </a:r>
                      <a:endParaRPr lang="pl-PL" sz="1000" b="0" i="0" u="none" strike="noStrike">
                        <a:effectLst/>
                        <a:latin typeface="Times New Roman"/>
                      </a:endParaRPr>
                    </a:p>
                  </a:txBody>
                  <a:tcPr marL="5182" marR="5182" marT="5182" marB="0">
                    <a:solidFill>
                      <a:schemeClr val="bg2">
                        <a:lumMod val="60000"/>
                        <a:lumOff val="40000"/>
                      </a:schemeClr>
                    </a:solidFill>
                  </a:tcPr>
                </a:tc>
                <a:tc vMerge="1">
                  <a:txBody>
                    <a:bodyPr/>
                    <a:lstStyle/>
                    <a:p>
                      <a:endParaRPr lang="pl-PL"/>
                    </a:p>
                  </a:txBody>
                  <a:tcPr/>
                </a:tc>
              </a:tr>
              <a:tr h="161752">
                <a:tc>
                  <a:txBody>
                    <a:bodyPr/>
                    <a:lstStyle/>
                    <a:p>
                      <a:pPr algn="l" fontAlgn="t"/>
                      <a:r>
                        <a:rPr lang="pl-PL" sz="1000" u="none" strike="noStrike">
                          <a:effectLst/>
                        </a:rPr>
                        <a:t> </a:t>
                      </a:r>
                      <a:endParaRPr lang="pl-PL" sz="1000" b="0" i="0" u="none" strike="noStrike">
                        <a:effectLst/>
                        <a:latin typeface="Times New Roman"/>
                      </a:endParaRPr>
                    </a:p>
                  </a:txBody>
                  <a:tcPr marL="5182" marR="5182" marT="5182" marB="0">
                    <a:solidFill>
                      <a:schemeClr val="bg2">
                        <a:lumMod val="60000"/>
                        <a:lumOff val="40000"/>
                      </a:schemeClr>
                    </a:solidFill>
                  </a:tcPr>
                </a:tc>
                <a:tc vMerge="1">
                  <a:txBody>
                    <a:bodyPr/>
                    <a:lstStyle/>
                    <a:p>
                      <a:endParaRPr lang="pl-PL"/>
                    </a:p>
                  </a:txBody>
                  <a:tcPr/>
                </a:tc>
              </a:tr>
              <a:tr h="248380">
                <a:tc>
                  <a:txBody>
                    <a:bodyPr/>
                    <a:lstStyle/>
                    <a:p>
                      <a:pPr algn="l" fontAlgn="t"/>
                      <a:r>
                        <a:rPr lang="pl-PL" sz="1000" b="1" u="none" strike="noStrike">
                          <a:effectLst/>
                        </a:rPr>
                        <a:t>XVIII.</a:t>
                      </a:r>
                      <a:endParaRPr lang="pl-PL" sz="1000" b="1" i="0" u="none" strike="noStrike">
                        <a:effectLst/>
                        <a:latin typeface="Times New Roman"/>
                      </a:endParaRPr>
                    </a:p>
                  </a:txBody>
                  <a:tcPr marL="5182" marR="5182" marT="5182" marB="0">
                    <a:solidFill>
                      <a:schemeClr val="bg2">
                        <a:lumMod val="60000"/>
                        <a:lumOff val="40000"/>
                      </a:schemeClr>
                    </a:solidFill>
                  </a:tcPr>
                </a:tc>
                <a:tc>
                  <a:txBody>
                    <a:bodyPr/>
                    <a:lstStyle/>
                    <a:p>
                      <a:pPr algn="just" fontAlgn="t"/>
                      <a:r>
                        <a:rPr lang="pl-PL" sz="1000" b="1" u="none" strike="noStrike" dirty="0">
                          <a:effectLst/>
                        </a:rPr>
                        <a:t>Operacja dotyczy  promowania obszaru objętego LSR, w tym produktów lub usług lokalnych</a:t>
                      </a:r>
                      <a:endParaRPr lang="pl-PL" sz="1000" b="1" i="0" u="none" strike="noStrike" dirty="0">
                        <a:effectLst/>
                        <a:latin typeface="Times New Roman"/>
                      </a:endParaRPr>
                    </a:p>
                  </a:txBody>
                  <a:tcPr marL="5182" marR="5182" marT="5182" marB="0">
                    <a:solidFill>
                      <a:schemeClr val="bg2">
                        <a:lumMod val="60000"/>
                        <a:lumOff val="40000"/>
                      </a:schemeClr>
                    </a:solidFill>
                  </a:tcPr>
                </a:tc>
              </a:tr>
              <a:tr h="161752">
                <a:tc>
                  <a:txBody>
                    <a:bodyPr/>
                    <a:lstStyle/>
                    <a:p>
                      <a:pPr algn="l" fontAlgn="t"/>
                      <a:r>
                        <a:rPr lang="pl-PL" sz="1000" u="none" strike="noStrike">
                          <a:effectLst/>
                        </a:rPr>
                        <a:t> </a:t>
                      </a:r>
                      <a:endParaRPr lang="pl-PL" sz="1000" b="0" i="0" u="none" strike="noStrike">
                        <a:effectLst/>
                        <a:latin typeface="Arial"/>
                      </a:endParaRPr>
                    </a:p>
                  </a:txBody>
                  <a:tcPr marL="5182" marR="5182" marT="5182" marB="0">
                    <a:solidFill>
                      <a:schemeClr val="bg2">
                        <a:lumMod val="60000"/>
                        <a:lumOff val="40000"/>
                      </a:schemeClr>
                    </a:solidFill>
                  </a:tcPr>
                </a:tc>
                <a:tc>
                  <a:txBody>
                    <a:bodyPr/>
                    <a:lstStyle/>
                    <a:p>
                      <a:pPr algn="just" fontAlgn="t"/>
                      <a:r>
                        <a:rPr lang="pl-PL" sz="1000" u="none" strike="noStrike">
                          <a:effectLst/>
                        </a:rPr>
                        <a:t> </a:t>
                      </a:r>
                      <a:endParaRPr lang="pl-PL" sz="1000" b="1" i="0" u="none" strike="noStrike">
                        <a:effectLst/>
                        <a:latin typeface="Times New Roman"/>
                      </a:endParaRPr>
                    </a:p>
                  </a:txBody>
                  <a:tcPr marL="5182" marR="5182" marT="5182" marB="0">
                    <a:solidFill>
                      <a:schemeClr val="bg2">
                        <a:lumMod val="60000"/>
                        <a:lumOff val="40000"/>
                      </a:schemeClr>
                    </a:solidFill>
                  </a:tcPr>
                </a:tc>
              </a:tr>
              <a:tr h="248380">
                <a:tc>
                  <a:txBody>
                    <a:bodyPr/>
                    <a:lstStyle/>
                    <a:p>
                      <a:pPr algn="l" fontAlgn="t"/>
                      <a:r>
                        <a:rPr lang="pl-PL" sz="1000" u="none" strike="noStrike">
                          <a:effectLst/>
                        </a:rPr>
                        <a:t>1.</a:t>
                      </a:r>
                      <a:endParaRPr lang="pl-PL" sz="1000" b="0" i="0" u="none" strike="noStrike">
                        <a:effectLst/>
                        <a:latin typeface="Times New Roman"/>
                      </a:endParaRPr>
                    </a:p>
                  </a:txBody>
                  <a:tcPr marL="5182" marR="5182" marT="5182" marB="0">
                    <a:solidFill>
                      <a:schemeClr val="bg2">
                        <a:lumMod val="60000"/>
                        <a:lumOff val="40000"/>
                      </a:schemeClr>
                    </a:solidFill>
                  </a:tcPr>
                </a:tc>
                <a:tc>
                  <a:txBody>
                    <a:bodyPr/>
                    <a:lstStyle/>
                    <a:p>
                      <a:pPr algn="just" fontAlgn="t"/>
                      <a:r>
                        <a:rPr lang="pl-PL" sz="1000" u="none" strike="noStrike">
                          <a:effectLst/>
                        </a:rPr>
                        <a:t>Operacja nie służy indywidualnej promocji produktów lub usług lokalnych</a:t>
                      </a:r>
                      <a:endParaRPr lang="pl-PL" sz="1000" b="0" i="0" u="none" strike="noStrike">
                        <a:effectLst/>
                        <a:latin typeface="Times New Roman"/>
                      </a:endParaRPr>
                    </a:p>
                  </a:txBody>
                  <a:tcPr marL="5182" marR="5182" marT="5182" marB="0">
                    <a:solidFill>
                      <a:schemeClr val="bg2">
                        <a:lumMod val="60000"/>
                        <a:lumOff val="40000"/>
                      </a:schemeClr>
                    </a:solidFill>
                  </a:tcPr>
                </a:tc>
              </a:tr>
              <a:tr h="161752">
                <a:tc>
                  <a:txBody>
                    <a:bodyPr/>
                    <a:lstStyle/>
                    <a:p>
                      <a:pPr algn="l" fontAlgn="t"/>
                      <a:r>
                        <a:rPr lang="pl-PL" sz="1000" u="none" strike="noStrike">
                          <a:effectLst/>
                        </a:rPr>
                        <a:t> </a:t>
                      </a:r>
                      <a:endParaRPr lang="pl-PL" sz="1000" b="0" i="0" u="none" strike="noStrike">
                        <a:effectLst/>
                        <a:latin typeface="Arial"/>
                      </a:endParaRPr>
                    </a:p>
                  </a:txBody>
                  <a:tcPr marL="5182" marR="5182" marT="5182" marB="0">
                    <a:solidFill>
                      <a:schemeClr val="bg2">
                        <a:lumMod val="60000"/>
                        <a:lumOff val="40000"/>
                      </a:schemeClr>
                    </a:solidFill>
                  </a:tcPr>
                </a:tc>
                <a:tc>
                  <a:txBody>
                    <a:bodyPr/>
                    <a:lstStyle/>
                    <a:p>
                      <a:pPr algn="just" fontAlgn="t"/>
                      <a:r>
                        <a:rPr lang="pl-PL" sz="1000" u="none" strike="noStrike">
                          <a:effectLst/>
                        </a:rPr>
                        <a:t> </a:t>
                      </a:r>
                      <a:endParaRPr lang="pl-PL" sz="1000" b="0" i="0" u="none" strike="noStrike">
                        <a:effectLst/>
                        <a:latin typeface="Times New Roman"/>
                      </a:endParaRPr>
                    </a:p>
                  </a:txBody>
                  <a:tcPr marL="5182" marR="5182" marT="5182" marB="0">
                    <a:solidFill>
                      <a:schemeClr val="bg2">
                        <a:lumMod val="60000"/>
                        <a:lumOff val="40000"/>
                      </a:schemeClr>
                    </a:solidFill>
                  </a:tcPr>
                </a:tc>
              </a:tr>
              <a:tr h="255477">
                <a:tc>
                  <a:txBody>
                    <a:bodyPr/>
                    <a:lstStyle/>
                    <a:p>
                      <a:pPr algn="l" fontAlgn="t"/>
                      <a:r>
                        <a:rPr lang="pl-PL" sz="1000" u="none" strike="noStrike">
                          <a:effectLst/>
                        </a:rPr>
                        <a:t>2.</a:t>
                      </a:r>
                      <a:endParaRPr lang="pl-PL" sz="1000" b="0" i="0" u="none" strike="noStrike">
                        <a:effectLst/>
                        <a:latin typeface="Times New Roman"/>
                      </a:endParaRPr>
                    </a:p>
                  </a:txBody>
                  <a:tcPr marL="5182" marR="5182" marT="5182" marB="0">
                    <a:solidFill>
                      <a:schemeClr val="bg2">
                        <a:lumMod val="60000"/>
                        <a:lumOff val="40000"/>
                      </a:schemeClr>
                    </a:solidFill>
                  </a:tcPr>
                </a:tc>
                <a:tc rowSpan="2">
                  <a:txBody>
                    <a:bodyPr/>
                    <a:lstStyle/>
                    <a:p>
                      <a:pPr algn="just" fontAlgn="t"/>
                      <a:r>
                        <a:rPr lang="pl-PL" sz="1000" u="none" strike="noStrike" dirty="0">
                          <a:effectLst/>
                        </a:rPr>
                        <a:t>Operacja nie dotyczy organizacji wydarzeń cyklicznych, z wyjątkiem wydarzenia inicjującego cykl wydarzeń lub wydarzenia specyficznego dla danej LSR, wskazanych i uzasadnionych w LSR, przy czym przez wydarzenie cykliczne rozumie się wydarzenie </a:t>
                      </a:r>
                      <a:r>
                        <a:rPr lang="pl-PL" sz="1000" u="none" strike="noStrike" dirty="0" smtClean="0">
                          <a:effectLst/>
                        </a:rPr>
                        <a:t>organizowane </a:t>
                      </a:r>
                      <a:r>
                        <a:rPr lang="pl-PL" sz="1000" u="none" strike="noStrike" dirty="0">
                          <a:effectLst/>
                        </a:rPr>
                        <a:t>więcej niż jeden raz oraz poświęcone przynajmniej w części tej samej tematyce</a:t>
                      </a:r>
                      <a:endParaRPr lang="pl-PL" sz="1000" b="0" i="0" u="none" strike="noStrike" dirty="0">
                        <a:effectLst/>
                        <a:latin typeface="Times New Roman"/>
                      </a:endParaRPr>
                    </a:p>
                  </a:txBody>
                  <a:tcPr marL="5182" marR="5182" marT="5182" marB="0">
                    <a:solidFill>
                      <a:schemeClr val="bg2">
                        <a:lumMod val="60000"/>
                        <a:lumOff val="40000"/>
                      </a:schemeClr>
                    </a:solidFill>
                  </a:tcPr>
                </a:tc>
              </a:tr>
              <a:tr h="276766">
                <a:tc>
                  <a:txBody>
                    <a:bodyPr/>
                    <a:lstStyle/>
                    <a:p>
                      <a:pPr algn="l" fontAlgn="t"/>
                      <a:r>
                        <a:rPr lang="pl-PL" sz="1000" u="none" strike="noStrike" dirty="0">
                          <a:effectLst/>
                        </a:rPr>
                        <a:t> </a:t>
                      </a:r>
                      <a:endParaRPr lang="pl-PL" sz="1000" b="0" i="0" u="none" strike="noStrike" dirty="0">
                        <a:effectLst/>
                        <a:latin typeface="Arial"/>
                      </a:endParaRPr>
                    </a:p>
                  </a:txBody>
                  <a:tcPr marL="5182" marR="5182" marT="5182" marB="0">
                    <a:solidFill>
                      <a:schemeClr val="bg2">
                        <a:lumMod val="60000"/>
                        <a:lumOff val="40000"/>
                      </a:schemeClr>
                    </a:solidFill>
                  </a:tcPr>
                </a:tc>
                <a:tc vMerge="1">
                  <a:txBody>
                    <a:bodyPr/>
                    <a:lstStyle/>
                    <a:p>
                      <a:endParaRPr lang="pl-PL"/>
                    </a:p>
                  </a:txBody>
                  <a:tcPr/>
                </a:tc>
              </a:tr>
            </a:tbl>
          </a:graphicData>
        </a:graphic>
      </p:graphicFrame>
    </p:spTree>
    <p:extLst>
      <p:ext uri="{BB962C8B-B14F-4D97-AF65-F5344CB8AC3E}">
        <p14:creationId xmlns:p14="http://schemas.microsoft.com/office/powerpoint/2010/main" val="3746084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683568" y="1916832"/>
            <a:ext cx="3240360" cy="954107"/>
          </a:xfrm>
          <a:prstGeom prst="rect">
            <a:avLst/>
          </a:prstGeom>
          <a:noFill/>
        </p:spPr>
        <p:txBody>
          <a:bodyPr wrap="square" rtlCol="0">
            <a:spAutoFit/>
          </a:bodyPr>
          <a:lstStyle/>
          <a:p>
            <a:pPr algn="ctr"/>
            <a:r>
              <a:rPr lang="pl-PL" sz="2800" b="1" u="sng" dirty="0" smtClean="0"/>
              <a:t>Kryteria oceny operacji</a:t>
            </a:r>
            <a:endParaRPr lang="pl-PL" sz="2800" b="1" u="sng" dirty="0"/>
          </a:p>
        </p:txBody>
      </p:sp>
      <p:sp>
        <p:nvSpPr>
          <p:cNvPr id="5" name="Elipsa 4"/>
          <p:cNvSpPr/>
          <p:nvPr/>
        </p:nvSpPr>
        <p:spPr>
          <a:xfrm>
            <a:off x="1115616" y="593270"/>
            <a:ext cx="2232248" cy="936104"/>
          </a:xfrm>
          <a:prstGeom prst="ellipse">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200" dirty="0" smtClean="0">
                <a:solidFill>
                  <a:schemeClr val="tx1"/>
                </a:solidFill>
              </a:rPr>
              <a:t>Zintegrowanie podmiotów lub zasobów</a:t>
            </a:r>
            <a:endParaRPr lang="pl-PL" sz="1200" dirty="0">
              <a:solidFill>
                <a:schemeClr val="tx1"/>
              </a:solidFill>
            </a:endParaRPr>
          </a:p>
        </p:txBody>
      </p:sp>
      <p:sp>
        <p:nvSpPr>
          <p:cNvPr id="12" name="Elipsa 11"/>
          <p:cNvSpPr/>
          <p:nvPr/>
        </p:nvSpPr>
        <p:spPr>
          <a:xfrm>
            <a:off x="3059832" y="653360"/>
            <a:ext cx="2808312" cy="1152128"/>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dirty="0" smtClean="0">
                <a:solidFill>
                  <a:schemeClr val="tx1"/>
                </a:solidFill>
              </a:rPr>
              <a:t>Pozytywny wpływ na sytuację grupy </a:t>
            </a:r>
            <a:r>
              <a:rPr lang="pl-PL" sz="1100" dirty="0" err="1" smtClean="0">
                <a:solidFill>
                  <a:schemeClr val="tx1"/>
                </a:solidFill>
              </a:rPr>
              <a:t>defaworyzowanej</a:t>
            </a:r>
            <a:r>
              <a:rPr lang="pl-PL" sz="1100" dirty="0" smtClean="0">
                <a:solidFill>
                  <a:schemeClr val="tx1"/>
                </a:solidFill>
              </a:rPr>
              <a:t> </a:t>
            </a:r>
            <a:r>
              <a:rPr lang="pl-PL" sz="1100" dirty="0">
                <a:solidFill>
                  <a:schemeClr val="tx1"/>
                </a:solidFill>
              </a:rPr>
              <a:t>o</a:t>
            </a:r>
            <a:r>
              <a:rPr lang="pl-PL" sz="1100" dirty="0" smtClean="0">
                <a:solidFill>
                  <a:schemeClr val="tx1"/>
                </a:solidFill>
              </a:rPr>
              <a:t>kreślonej w LSR w kontekście dostępu do rynku pracy </a:t>
            </a:r>
            <a:endParaRPr lang="pl-PL" sz="1100" dirty="0">
              <a:solidFill>
                <a:schemeClr val="tx1"/>
              </a:solidFill>
            </a:endParaRPr>
          </a:p>
        </p:txBody>
      </p:sp>
      <p:sp>
        <p:nvSpPr>
          <p:cNvPr id="13" name="Elipsa 12"/>
          <p:cNvSpPr/>
          <p:nvPr/>
        </p:nvSpPr>
        <p:spPr>
          <a:xfrm>
            <a:off x="5292080" y="1285425"/>
            <a:ext cx="2520280" cy="994556"/>
          </a:xfrm>
          <a:prstGeom prst="ellipse">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200" dirty="0" smtClean="0">
                <a:solidFill>
                  <a:schemeClr val="tx1"/>
                </a:solidFill>
              </a:rPr>
              <a:t>Tworzenie nowych miejsc pracy</a:t>
            </a:r>
            <a:endParaRPr lang="pl-PL" sz="1200" dirty="0">
              <a:solidFill>
                <a:schemeClr val="tx1"/>
              </a:solidFill>
            </a:endParaRPr>
          </a:p>
        </p:txBody>
      </p:sp>
      <p:sp>
        <p:nvSpPr>
          <p:cNvPr id="14" name="Elipsa 13"/>
          <p:cNvSpPr/>
          <p:nvPr/>
        </p:nvSpPr>
        <p:spPr>
          <a:xfrm>
            <a:off x="5589748" y="2140370"/>
            <a:ext cx="2592288" cy="972650"/>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200" dirty="0" smtClean="0">
                <a:solidFill>
                  <a:schemeClr val="tx1"/>
                </a:solidFill>
              </a:rPr>
              <a:t>Innowacyjność</a:t>
            </a:r>
            <a:endParaRPr lang="pl-PL" sz="1200" dirty="0">
              <a:solidFill>
                <a:schemeClr val="tx1"/>
              </a:solidFill>
            </a:endParaRPr>
          </a:p>
        </p:txBody>
      </p:sp>
      <p:sp>
        <p:nvSpPr>
          <p:cNvPr id="15" name="Elipsa 14"/>
          <p:cNvSpPr/>
          <p:nvPr/>
        </p:nvSpPr>
        <p:spPr>
          <a:xfrm>
            <a:off x="4247186" y="2691715"/>
            <a:ext cx="2592288" cy="1008112"/>
          </a:xfrm>
          <a:prstGeom prst="ellipse">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200" dirty="0" smtClean="0">
                <a:solidFill>
                  <a:schemeClr val="tx1"/>
                </a:solidFill>
              </a:rPr>
              <a:t>Wysokość wkładu własnego</a:t>
            </a:r>
            <a:endParaRPr lang="pl-PL" sz="1200" dirty="0">
              <a:solidFill>
                <a:schemeClr val="tx1"/>
              </a:solidFill>
            </a:endParaRPr>
          </a:p>
        </p:txBody>
      </p:sp>
      <p:sp>
        <p:nvSpPr>
          <p:cNvPr id="16" name="Elipsa 15"/>
          <p:cNvSpPr/>
          <p:nvPr/>
        </p:nvSpPr>
        <p:spPr>
          <a:xfrm>
            <a:off x="3347864" y="3429000"/>
            <a:ext cx="2448272" cy="86409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200" dirty="0" smtClean="0">
                <a:solidFill>
                  <a:schemeClr val="tx1"/>
                </a:solidFill>
              </a:rPr>
              <a:t>Wielkość miejscowości</a:t>
            </a:r>
            <a:endParaRPr lang="pl-PL" sz="1200" dirty="0">
              <a:solidFill>
                <a:schemeClr val="tx1"/>
              </a:solidFill>
            </a:endParaRPr>
          </a:p>
        </p:txBody>
      </p:sp>
      <p:sp>
        <p:nvSpPr>
          <p:cNvPr id="17" name="Elipsa 16"/>
          <p:cNvSpPr/>
          <p:nvPr/>
        </p:nvSpPr>
        <p:spPr>
          <a:xfrm>
            <a:off x="2011659" y="4005064"/>
            <a:ext cx="2628292" cy="950370"/>
          </a:xfrm>
          <a:prstGeom prst="ellipse">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200" dirty="0" smtClean="0">
                <a:solidFill>
                  <a:schemeClr val="tx1"/>
                </a:solidFill>
              </a:rPr>
              <a:t>Pozytywny wpływ na środowisko i łagodzenie zmian klimatu</a:t>
            </a:r>
            <a:endParaRPr lang="pl-PL" sz="1200" dirty="0">
              <a:solidFill>
                <a:schemeClr val="tx1"/>
              </a:solidFill>
            </a:endParaRPr>
          </a:p>
        </p:txBody>
      </p:sp>
      <p:sp>
        <p:nvSpPr>
          <p:cNvPr id="18" name="Elipsa 17"/>
          <p:cNvSpPr/>
          <p:nvPr/>
        </p:nvSpPr>
        <p:spPr>
          <a:xfrm>
            <a:off x="611560" y="4725144"/>
            <a:ext cx="2736304" cy="1036983"/>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200" dirty="0" smtClean="0">
                <a:solidFill>
                  <a:schemeClr val="tx1"/>
                </a:solidFill>
              </a:rPr>
              <a:t>Realizacja potrzeb lokalnej społeczności przy jednoczesnym wykorzystaniu lokalnych potencjałów </a:t>
            </a:r>
            <a:endParaRPr lang="pl-PL" sz="1200" dirty="0">
              <a:solidFill>
                <a:schemeClr val="tx1"/>
              </a:solidFill>
            </a:endParaRPr>
          </a:p>
        </p:txBody>
      </p:sp>
      <p:sp>
        <p:nvSpPr>
          <p:cNvPr id="19" name="Elipsa 18"/>
          <p:cNvSpPr/>
          <p:nvPr/>
        </p:nvSpPr>
        <p:spPr>
          <a:xfrm>
            <a:off x="2890181" y="5243634"/>
            <a:ext cx="2714009" cy="777654"/>
          </a:xfrm>
          <a:prstGeom prst="ellipse">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200" dirty="0" smtClean="0">
                <a:solidFill>
                  <a:schemeClr val="tx1"/>
                </a:solidFill>
              </a:rPr>
              <a:t>Korzystanie z doradztwa indywidualnego w LGD „KORONA SĄDECKA”</a:t>
            </a:r>
            <a:endParaRPr lang="pl-PL" sz="1200" dirty="0">
              <a:solidFill>
                <a:schemeClr val="tx1"/>
              </a:solidFill>
            </a:endParaRPr>
          </a:p>
        </p:txBody>
      </p:sp>
      <p:sp>
        <p:nvSpPr>
          <p:cNvPr id="20" name="Elipsa 19"/>
          <p:cNvSpPr/>
          <p:nvPr/>
        </p:nvSpPr>
        <p:spPr>
          <a:xfrm>
            <a:off x="5292080" y="5517232"/>
            <a:ext cx="3312368" cy="936104"/>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200" dirty="0" smtClean="0">
                <a:solidFill>
                  <a:schemeClr val="tx1"/>
                </a:solidFill>
              </a:rPr>
              <a:t>Miejsce zamieszkania/adres głównego wykonywania działalności gospodarczej/ siedziba wnioskodawcy</a:t>
            </a:r>
            <a:endParaRPr lang="pl-PL" sz="1200" dirty="0">
              <a:solidFill>
                <a:schemeClr val="tx1"/>
              </a:solidFill>
            </a:endParaRPr>
          </a:p>
        </p:txBody>
      </p:sp>
    </p:spTree>
    <p:extLst>
      <p:ext uri="{BB962C8B-B14F-4D97-AF65-F5344CB8AC3E}">
        <p14:creationId xmlns:p14="http://schemas.microsoft.com/office/powerpoint/2010/main" val="2129632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heel(1)">
                                      <p:cBhvr>
                                        <p:cTn id="17" dur="2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heel(1)">
                                      <p:cBhvr>
                                        <p:cTn id="22" dur="20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heel(1)">
                                      <p:cBhvr>
                                        <p:cTn id="27" dur="20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heel(1)">
                                      <p:cBhvr>
                                        <p:cTn id="32" dur="20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heel(1)">
                                      <p:cBhvr>
                                        <p:cTn id="37" dur="20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heel(1)">
                                      <p:cBhvr>
                                        <p:cTn id="42" dur="20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heel(1)">
                                      <p:cBhvr>
                                        <p:cTn id="47" dur="20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wheel(1)">
                                      <p:cBhvr>
                                        <p:cTn id="52" dur="20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21" presetClass="entr" presetSubtype="1"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wheel(1)">
                                      <p:cBhvr>
                                        <p:cTn id="57"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490" y="1027664"/>
            <a:ext cx="7024744" cy="529128"/>
          </a:xfrm>
        </p:spPr>
        <p:txBody>
          <a:bodyPr>
            <a:normAutofit/>
          </a:bodyPr>
          <a:lstStyle/>
          <a:p>
            <a:r>
              <a:rPr lang="pl-PL" sz="2800" dirty="0" smtClean="0">
                <a:solidFill>
                  <a:schemeClr val="tx1"/>
                </a:solidFill>
              </a:rPr>
              <a:t>Zintegrowanie podmiotów lub zasobów</a:t>
            </a:r>
            <a:endParaRPr lang="pl-PL" sz="2800" dirty="0">
              <a:solidFill>
                <a:schemeClr val="tx1"/>
              </a:solidFill>
            </a:endParaRPr>
          </a:p>
        </p:txBody>
      </p:sp>
      <p:sp>
        <p:nvSpPr>
          <p:cNvPr id="3" name="Symbol zastępczy zawartości 2"/>
          <p:cNvSpPr>
            <a:spLocks noGrp="1"/>
          </p:cNvSpPr>
          <p:nvPr>
            <p:ph idx="1"/>
          </p:nvPr>
        </p:nvSpPr>
        <p:spPr>
          <a:xfrm>
            <a:off x="1043492" y="1628800"/>
            <a:ext cx="6777317" cy="4203829"/>
          </a:xfrm>
        </p:spPr>
        <p:txBody>
          <a:bodyPr>
            <a:normAutofit fontScale="25000" lnSpcReduction="20000"/>
          </a:bodyPr>
          <a:lstStyle/>
          <a:p>
            <a:pPr marL="68580" indent="0">
              <a:buNone/>
            </a:pPr>
            <a:endParaRPr lang="pl-PL" b="1" dirty="0" smtClean="0"/>
          </a:p>
          <a:p>
            <a:pPr marL="68580" indent="0">
              <a:buNone/>
            </a:pPr>
            <a:r>
              <a:rPr lang="pl-PL" sz="5600" b="1" dirty="0" smtClean="0"/>
              <a:t>Operacja </a:t>
            </a:r>
            <a:r>
              <a:rPr lang="pl-PL" sz="5600" b="1" dirty="0"/>
              <a:t>zapewnia:</a:t>
            </a:r>
            <a:endParaRPr lang="pl-PL" sz="5600" dirty="0"/>
          </a:p>
          <a:p>
            <a:r>
              <a:rPr lang="pl-PL" sz="5600" dirty="0"/>
              <a:t>zintegrowanie podmiotów, tj. zakłada współpracę  podmiotów z różnych sektorów (społecznego, publicznego i gospodarczego) wykonujących cząstkowe zadania składające się na projekt lub</a:t>
            </a:r>
          </a:p>
          <a:p>
            <a:r>
              <a:rPr lang="pl-PL" sz="5600" dirty="0"/>
              <a:t>zintegrowanie zasobów, tj. zakłada jednoczesne wykorzystanie różnych zasobów lokalnych. </a:t>
            </a:r>
          </a:p>
          <a:p>
            <a:r>
              <a:rPr lang="pl-PL" sz="5600" dirty="0"/>
              <a:t>Zasoby lokalne rozumiane są jako wszelkie elementy materialne i niematerialne, które mogą być wykorzystane do rozwoju danego obszaru. Mogą mieć charakter kulturowy/historyczny; przyrodniczy a także społeczny np. tradycja, obrzędy, postaci czy wydarzenia historyczne, zespoły regionalne, walory krajobrazu, cenne przyrodniczo obszary, ludzie, organizacje pozarządowe, miejsca rekreacji, szkoły, przedszkola, ośrodki kultury </a:t>
            </a:r>
            <a:r>
              <a:rPr lang="pl-PL" sz="5600" dirty="0" err="1"/>
              <a:t>itp</a:t>
            </a:r>
            <a:r>
              <a:rPr lang="pl-PL" sz="5600" dirty="0" smtClean="0"/>
              <a:t>).</a:t>
            </a:r>
          </a:p>
          <a:p>
            <a:endParaRPr lang="pl-PL" sz="4300" dirty="0"/>
          </a:p>
          <a:p>
            <a:pPr marL="68580" indent="0">
              <a:buNone/>
            </a:pPr>
            <a:r>
              <a:rPr lang="pl-PL" sz="5600" b="1" dirty="0"/>
              <a:t>Punktacja:</a:t>
            </a:r>
            <a:endParaRPr lang="pl-PL" sz="5600" dirty="0"/>
          </a:p>
          <a:p>
            <a:r>
              <a:rPr lang="pl-PL" sz="5600" b="1" dirty="0"/>
              <a:t>2 pkt</a:t>
            </a:r>
            <a:r>
              <a:rPr lang="pl-PL" sz="5600" dirty="0"/>
              <a:t>–projekt zakłada współpracę podmiotów z trzech różnych sektorów (społecznego, publicznego i gospodarczego) lub wykorzystanie trzech różnych zasobów </a:t>
            </a:r>
          </a:p>
          <a:p>
            <a:r>
              <a:rPr lang="pl-PL" sz="5600" b="1" dirty="0"/>
              <a:t>1 pkt</a:t>
            </a:r>
            <a:r>
              <a:rPr lang="pl-PL" sz="5600" dirty="0"/>
              <a:t>–projekt zakłada współpracę podmiotów z dwóch różnych sektorów (np. publicznego i społecznego) lub wykorzystanie dwóch różnych zasobów </a:t>
            </a:r>
          </a:p>
          <a:p>
            <a:r>
              <a:rPr lang="pl-PL" sz="5600" b="1" dirty="0"/>
              <a:t>0 pkt</a:t>
            </a:r>
            <a:r>
              <a:rPr lang="pl-PL" sz="5600" dirty="0"/>
              <a:t>–projekt nie zapewnia zintegrowania podmiotów ani zasobów</a:t>
            </a:r>
          </a:p>
        </p:txBody>
      </p:sp>
    </p:spTree>
    <p:extLst>
      <p:ext uri="{BB962C8B-B14F-4D97-AF65-F5344CB8AC3E}">
        <p14:creationId xmlns:p14="http://schemas.microsoft.com/office/powerpoint/2010/main" val="3252431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608" y="692696"/>
            <a:ext cx="7024744" cy="1008112"/>
          </a:xfrm>
        </p:spPr>
        <p:txBody>
          <a:bodyPr>
            <a:normAutofit/>
          </a:bodyPr>
          <a:lstStyle/>
          <a:p>
            <a:r>
              <a:rPr lang="pl-PL" sz="2000" dirty="0">
                <a:solidFill>
                  <a:schemeClr val="tx1"/>
                </a:solidFill>
              </a:rPr>
              <a:t>POZYTYWNY WPŁYW NA SYTACJĘ GRUPY DEFAWORYZOWANEJ OKREŚLONEJ W LSR W KONTEKŚCIE DOSTĘPU DO RYNKU PRACY</a:t>
            </a:r>
          </a:p>
        </p:txBody>
      </p:sp>
      <p:sp>
        <p:nvSpPr>
          <p:cNvPr id="3" name="Symbol zastępczy zawartości 2"/>
          <p:cNvSpPr>
            <a:spLocks noGrp="1"/>
          </p:cNvSpPr>
          <p:nvPr>
            <p:ph idx="1"/>
          </p:nvPr>
        </p:nvSpPr>
        <p:spPr>
          <a:xfrm>
            <a:off x="1043492" y="2060848"/>
            <a:ext cx="6777317" cy="3771781"/>
          </a:xfrm>
        </p:spPr>
        <p:txBody>
          <a:bodyPr>
            <a:normAutofit/>
          </a:bodyPr>
          <a:lstStyle/>
          <a:p>
            <a:pPr marL="68580" indent="0">
              <a:buNone/>
            </a:pPr>
            <a:r>
              <a:rPr lang="pl-PL" sz="1400" dirty="0"/>
              <a:t>Preferowane są operacje, które bezpośrednio poprzez produkty wpływają pozytywnie na sytuację grupy </a:t>
            </a:r>
            <a:r>
              <a:rPr lang="pl-PL" sz="1400" dirty="0" err="1" smtClean="0"/>
              <a:t>defaworyzowanej</a:t>
            </a:r>
            <a:endParaRPr lang="pl-PL" sz="1400" dirty="0" smtClean="0"/>
          </a:p>
          <a:p>
            <a:pPr marL="68580" indent="0">
              <a:buNone/>
            </a:pPr>
            <a:r>
              <a:rPr lang="pl-PL" sz="1400" dirty="0" smtClean="0"/>
              <a:t>określonej </a:t>
            </a:r>
            <a:r>
              <a:rPr lang="pl-PL" sz="1400" dirty="0"/>
              <a:t>w LSR w kontekście dostępu do rynku pracy (np. poprzez podwyższenie kwalifikacji zawodowych)</a:t>
            </a:r>
          </a:p>
          <a:p>
            <a:pPr marL="68580" indent="0">
              <a:buNone/>
            </a:pPr>
            <a:endParaRPr lang="pl-PL" sz="1400" b="1" dirty="0" smtClean="0"/>
          </a:p>
          <a:p>
            <a:pPr marL="68580" indent="0">
              <a:buNone/>
            </a:pPr>
            <a:r>
              <a:rPr lang="pl-PL" sz="1400" b="1" dirty="0" smtClean="0"/>
              <a:t>Punktacja</a:t>
            </a:r>
            <a:r>
              <a:rPr lang="pl-PL" sz="1400" b="1" dirty="0"/>
              <a:t>:</a:t>
            </a:r>
            <a:endParaRPr lang="pl-PL" sz="1400" dirty="0"/>
          </a:p>
          <a:p>
            <a:r>
              <a:rPr lang="pl-PL" sz="1400" b="1" dirty="0"/>
              <a:t>2 pkt</a:t>
            </a:r>
            <a:r>
              <a:rPr lang="pl-PL" sz="1400" dirty="0"/>
              <a:t>–projekt bezpośrednio pozytywnie wpływa na sytuację grupy </a:t>
            </a:r>
            <a:r>
              <a:rPr lang="pl-PL" sz="1400" dirty="0" err="1" smtClean="0"/>
              <a:t>defaworyzowanej</a:t>
            </a:r>
            <a:endParaRPr lang="pl-PL" sz="1400" dirty="0" smtClean="0"/>
          </a:p>
          <a:p>
            <a:r>
              <a:rPr lang="pl-PL" sz="1400" dirty="0" smtClean="0"/>
              <a:t>określonej </a:t>
            </a:r>
            <a:r>
              <a:rPr lang="pl-PL" sz="1400" dirty="0"/>
              <a:t>w LSR w kontekście dostępu do rynku pracy </a:t>
            </a:r>
          </a:p>
          <a:p>
            <a:r>
              <a:rPr lang="pl-PL" sz="1400" b="1" dirty="0"/>
              <a:t>0pkt</a:t>
            </a:r>
            <a:r>
              <a:rPr lang="pl-PL" sz="1400" dirty="0"/>
              <a:t>–projekt nie wpływa pozytywnie na sytuację grupy </a:t>
            </a:r>
            <a:r>
              <a:rPr lang="pl-PL" sz="1400" dirty="0" err="1" smtClean="0"/>
              <a:t>defaworyzowanej</a:t>
            </a:r>
            <a:r>
              <a:rPr lang="pl-PL" sz="1400" dirty="0"/>
              <a:t> </a:t>
            </a:r>
            <a:r>
              <a:rPr lang="pl-PL" sz="1400" dirty="0" smtClean="0"/>
              <a:t>określonej </a:t>
            </a:r>
            <a:r>
              <a:rPr lang="pl-PL" sz="1400" dirty="0"/>
              <a:t>w LSR w kontekście dostępu do rynku pracy</a:t>
            </a:r>
          </a:p>
        </p:txBody>
      </p:sp>
    </p:spTree>
    <p:extLst>
      <p:ext uri="{BB962C8B-B14F-4D97-AF65-F5344CB8AC3E}">
        <p14:creationId xmlns:p14="http://schemas.microsoft.com/office/powerpoint/2010/main" val="2101276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490" y="1027664"/>
            <a:ext cx="7024744" cy="601136"/>
          </a:xfrm>
        </p:spPr>
        <p:txBody>
          <a:bodyPr>
            <a:normAutofit/>
          </a:bodyPr>
          <a:lstStyle/>
          <a:p>
            <a:r>
              <a:rPr lang="pl-PL" sz="2800" dirty="0" smtClean="0">
                <a:solidFill>
                  <a:schemeClr val="tx1"/>
                </a:solidFill>
              </a:rPr>
              <a:t>Tworzenie nowych miejsc pracy</a:t>
            </a:r>
            <a:endParaRPr lang="pl-PL" sz="2800" dirty="0">
              <a:solidFill>
                <a:schemeClr val="tx1"/>
              </a:solidFill>
            </a:endParaRPr>
          </a:p>
        </p:txBody>
      </p:sp>
      <p:sp>
        <p:nvSpPr>
          <p:cNvPr id="3" name="Symbol zastępczy zawartości 2"/>
          <p:cNvSpPr>
            <a:spLocks noGrp="1"/>
          </p:cNvSpPr>
          <p:nvPr>
            <p:ph idx="1"/>
          </p:nvPr>
        </p:nvSpPr>
        <p:spPr>
          <a:xfrm>
            <a:off x="1043492" y="1916833"/>
            <a:ext cx="6777317" cy="3168352"/>
          </a:xfrm>
        </p:spPr>
        <p:txBody>
          <a:bodyPr>
            <a:normAutofit/>
          </a:bodyPr>
          <a:lstStyle/>
          <a:p>
            <a:pPr marL="68580" indent="0">
              <a:buNone/>
            </a:pPr>
            <a:r>
              <a:rPr lang="pl-PL" sz="1400" dirty="0"/>
              <a:t>Preferowane są projekty przyczyniające się do tworzenia nowych miejsc </a:t>
            </a:r>
            <a:r>
              <a:rPr lang="pl-PL" sz="1400" dirty="0" smtClean="0"/>
              <a:t>pracy</a:t>
            </a:r>
          </a:p>
          <a:p>
            <a:pPr marL="68580" indent="0">
              <a:buNone/>
            </a:pPr>
            <a:endParaRPr lang="pl-PL" sz="1400" dirty="0"/>
          </a:p>
          <a:p>
            <a:pPr marL="68580" indent="0">
              <a:buNone/>
            </a:pPr>
            <a:r>
              <a:rPr lang="pl-PL" sz="1400" b="1" dirty="0"/>
              <a:t>Punktacja:</a:t>
            </a:r>
            <a:endParaRPr lang="pl-PL" sz="1400" dirty="0"/>
          </a:p>
          <a:p>
            <a:r>
              <a:rPr lang="pl-PL" sz="1400" b="1" dirty="0"/>
              <a:t>5 pkt</a:t>
            </a:r>
            <a:r>
              <a:rPr lang="pl-PL" sz="1400" dirty="0"/>
              <a:t>–w ramach projektu powstaną co najmniej trzy miejsca pracy w przeliczeniu na pełne etaty średniorocznie</a:t>
            </a:r>
          </a:p>
          <a:p>
            <a:r>
              <a:rPr lang="pl-PL" sz="1400" b="1" dirty="0"/>
              <a:t>3 pkt</a:t>
            </a:r>
            <a:r>
              <a:rPr lang="pl-PL" sz="1400" dirty="0"/>
              <a:t>–w ramach projektu powstaną dwa miejsca pracy w przeliczeniu na pełne etaty średniorocznie</a:t>
            </a:r>
          </a:p>
          <a:p>
            <a:r>
              <a:rPr lang="pl-PL" sz="1400" b="1" dirty="0"/>
              <a:t>0 pkt</a:t>
            </a:r>
            <a:r>
              <a:rPr lang="pl-PL" sz="1400" dirty="0"/>
              <a:t>–w ramach projektu powstanie jedno bądź zero miejsc pracy w przeliczeniu na pełen etat średniorocznie </a:t>
            </a:r>
          </a:p>
        </p:txBody>
      </p:sp>
    </p:spTree>
    <p:extLst>
      <p:ext uri="{BB962C8B-B14F-4D97-AF65-F5344CB8AC3E}">
        <p14:creationId xmlns:p14="http://schemas.microsoft.com/office/powerpoint/2010/main" val="2143492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608" y="692696"/>
            <a:ext cx="7024744" cy="601136"/>
          </a:xfrm>
        </p:spPr>
        <p:txBody>
          <a:bodyPr>
            <a:normAutofit/>
          </a:bodyPr>
          <a:lstStyle/>
          <a:p>
            <a:r>
              <a:rPr lang="pl-PL" sz="2800" dirty="0">
                <a:solidFill>
                  <a:schemeClr val="tx1"/>
                </a:solidFill>
              </a:rPr>
              <a:t>INNOWACYJNOŚĆ</a:t>
            </a:r>
          </a:p>
        </p:txBody>
      </p:sp>
      <p:sp>
        <p:nvSpPr>
          <p:cNvPr id="3" name="Symbol zastępczy zawartości 2"/>
          <p:cNvSpPr>
            <a:spLocks noGrp="1"/>
          </p:cNvSpPr>
          <p:nvPr>
            <p:ph idx="1"/>
          </p:nvPr>
        </p:nvSpPr>
        <p:spPr>
          <a:xfrm>
            <a:off x="467544" y="1340768"/>
            <a:ext cx="8208912" cy="5256584"/>
          </a:xfrm>
        </p:spPr>
        <p:txBody>
          <a:bodyPr>
            <a:noAutofit/>
          </a:bodyPr>
          <a:lstStyle/>
          <a:p>
            <a:pPr marL="68580" indent="0">
              <a:buNone/>
            </a:pPr>
            <a:r>
              <a:rPr lang="pl-PL" sz="1400" dirty="0"/>
              <a:t>P</a:t>
            </a:r>
            <a:r>
              <a:rPr lang="pl-PL" sz="1400" dirty="0" smtClean="0"/>
              <a:t>referowane </a:t>
            </a:r>
            <a:r>
              <a:rPr lang="pl-PL" sz="1400" dirty="0"/>
              <a:t>są projekty innowacyjne -na obszarze objętym LSR brak jest inicjatyw o podobnych cechach (tj. projekt zakłada wykorzystanie nowych metod/instrumentów/rozwiązań, które przyczyniają się do pozytywnych zmian na obszarze objętym strategią lub projekt wprowadza wartość dodaną w stosunku do obecnej praktyki –lepsze sposoby realizacji potrzeb społecznych). Pojęcie „nowe” odnosi się do całego obszaru objętego LSR, tzn. jeżeli przynajmniej w jednej miejscowości, dana metoda/instrument/rozwiązanie zostało już w przeszłości zastosowane, nawet jeżeli projekt realizowany będzie na terenie innej miejscowości, danej metody/instrumentu/rozwiązania nie można uznać za </a:t>
            </a:r>
            <a:r>
              <a:rPr lang="pl-PL" sz="1400" dirty="0" smtClean="0"/>
              <a:t>nowego</a:t>
            </a:r>
          </a:p>
          <a:p>
            <a:pPr marL="68580" indent="0">
              <a:buNone/>
            </a:pPr>
            <a:r>
              <a:rPr lang="pl-PL" sz="1400" b="1" dirty="0" smtClean="0"/>
              <a:t>Punktacja</a:t>
            </a:r>
            <a:r>
              <a:rPr lang="pl-PL" sz="1400" b="1" dirty="0"/>
              <a:t>:</a:t>
            </a:r>
            <a:endParaRPr lang="pl-PL" sz="1400" dirty="0"/>
          </a:p>
          <a:p>
            <a:r>
              <a:rPr lang="pl-PL" sz="1400" b="1" dirty="0"/>
              <a:t>3 pkt</a:t>
            </a:r>
            <a:r>
              <a:rPr lang="pl-PL" sz="1400" dirty="0"/>
              <a:t>-projekt zakłada wykorzystanie co najmniej trzech nowych metod/instrumentów/rozwiązań, które przyczyniają się do pozytywnych zmian na obszarze objętym strategią lub projekt wprowadza co najmniej trzy wartości dodane w stosunku do obecnej praktyki –lepsze sposoby realizacji potrzeb społecznych.</a:t>
            </a:r>
          </a:p>
          <a:p>
            <a:r>
              <a:rPr lang="pl-PL" sz="1400" b="1" dirty="0"/>
              <a:t>2 pkt</a:t>
            </a:r>
            <a:r>
              <a:rPr lang="pl-PL" sz="1400" dirty="0"/>
              <a:t>–projekt zakłada wykorzystanie dwóch nowych metod/instrumentów/rozwiązań, które przyczyniają się do pozytywnych zmian na obszarze objętym strategią lub projekt wprowadza dwie wartości dodane w stosunku do obecnej praktyki –lepsze sposoby realizacji potrzeb społecznych</a:t>
            </a:r>
          </a:p>
          <a:p>
            <a:r>
              <a:rPr lang="pl-PL" sz="1400" b="1" dirty="0"/>
              <a:t>1 pkt</a:t>
            </a:r>
            <a:r>
              <a:rPr lang="pl-PL" sz="1400" dirty="0"/>
              <a:t>-projekt zakłada wykorzystanie jednej nowej metody/instrumentu/rozwiązania, która przyczynia się do pozytywnych zmian na obszarze objętym strategią lub projekt wprowadza jedną wartość dodaną w stosunku do obecnej praktyki –lepszy sposób realizacji potrzeb społecznych</a:t>
            </a:r>
          </a:p>
          <a:p>
            <a:r>
              <a:rPr lang="pl-PL" sz="1400" b="1" dirty="0"/>
              <a:t>0 pkt</a:t>
            </a:r>
            <a:r>
              <a:rPr lang="pl-PL" sz="1400" dirty="0"/>
              <a:t>–projekt nie jest innowacyjny</a:t>
            </a:r>
          </a:p>
        </p:txBody>
      </p:sp>
    </p:spTree>
    <p:extLst>
      <p:ext uri="{BB962C8B-B14F-4D97-AF65-F5344CB8AC3E}">
        <p14:creationId xmlns:p14="http://schemas.microsoft.com/office/powerpoint/2010/main" val="3637190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490" y="1027664"/>
            <a:ext cx="7024744" cy="529128"/>
          </a:xfrm>
        </p:spPr>
        <p:txBody>
          <a:bodyPr>
            <a:normAutofit/>
          </a:bodyPr>
          <a:lstStyle/>
          <a:p>
            <a:r>
              <a:rPr lang="pl-PL" sz="2800" dirty="0">
                <a:solidFill>
                  <a:schemeClr val="tx1"/>
                </a:solidFill>
              </a:rPr>
              <a:t>WYSOKOŚĆ WKŁADU WŁASNEGO</a:t>
            </a:r>
          </a:p>
        </p:txBody>
      </p:sp>
      <p:sp>
        <p:nvSpPr>
          <p:cNvPr id="3" name="Symbol zastępczy zawartości 2"/>
          <p:cNvSpPr>
            <a:spLocks noGrp="1"/>
          </p:cNvSpPr>
          <p:nvPr>
            <p:ph idx="1"/>
          </p:nvPr>
        </p:nvSpPr>
        <p:spPr>
          <a:xfrm>
            <a:off x="683568" y="1700808"/>
            <a:ext cx="7848872" cy="4131821"/>
          </a:xfrm>
        </p:spPr>
        <p:txBody>
          <a:bodyPr>
            <a:normAutofit/>
          </a:bodyPr>
          <a:lstStyle/>
          <a:p>
            <a:pPr marL="68580" indent="0">
              <a:buNone/>
            </a:pPr>
            <a:r>
              <a:rPr lang="pl-PL" sz="1400" dirty="0"/>
              <a:t>Preferowane są projekty zakładające większy udział środków własnych niż minimalna wysokość wkładu własnego wynikająca z przepisów dotyczących PROW 2014-2020</a:t>
            </a:r>
          </a:p>
          <a:p>
            <a:pPr marL="68580" indent="0" algn="ctr">
              <a:buNone/>
            </a:pPr>
            <a:r>
              <a:rPr lang="pl-PL" sz="1400" b="1" dirty="0"/>
              <a:t>UWAGA!!! KRYTERIUM NIE DOTYCZY PODEJMOWANIA DZIAŁLANOŚCI </a:t>
            </a:r>
            <a:r>
              <a:rPr lang="pl-PL" sz="1400" b="1" dirty="0" smtClean="0"/>
              <a:t>GOSPODARCZEJ</a:t>
            </a:r>
          </a:p>
          <a:p>
            <a:pPr marL="68580" indent="0">
              <a:buNone/>
            </a:pPr>
            <a:endParaRPr lang="pl-PL" sz="1400" dirty="0"/>
          </a:p>
          <a:p>
            <a:pPr marL="68580" indent="0">
              <a:buNone/>
            </a:pPr>
            <a:r>
              <a:rPr lang="pl-PL" sz="1400" b="1" dirty="0"/>
              <a:t>Punktacja:</a:t>
            </a:r>
            <a:endParaRPr lang="pl-PL" sz="1400" dirty="0"/>
          </a:p>
          <a:p>
            <a:r>
              <a:rPr lang="pl-PL" sz="1400" b="1" dirty="0"/>
              <a:t>1 pkt</a:t>
            </a:r>
            <a:r>
              <a:rPr lang="pl-PL" sz="1400" dirty="0"/>
              <a:t>–projekt zakłada wyższy udział środków własnych, tj. intensywność dofinansowania jest niższa co najmniej o 1% od maksymalnego poziomu dofinansowania przewidzianego w przepisach</a:t>
            </a:r>
          </a:p>
          <a:p>
            <a:r>
              <a:rPr lang="pl-PL" sz="1400" b="1" dirty="0"/>
              <a:t>0 pkt</a:t>
            </a:r>
            <a:r>
              <a:rPr lang="pl-PL" sz="1400" dirty="0"/>
              <a:t>–projekt nie zakłada większego udziału środków własnych niż minimalna wysokość wkładu własnego wynikającego z przepisów dotyczących PROW 2014-2020 lub udział środków własnych wskazuje, że intensywność dofinansowania jest niższa o mniej niż 1% od maksymalnego poziomu dofinansowania przewidzianego w przepisach</a:t>
            </a:r>
          </a:p>
        </p:txBody>
      </p:sp>
    </p:spTree>
    <p:extLst>
      <p:ext uri="{BB962C8B-B14F-4D97-AF65-F5344CB8AC3E}">
        <p14:creationId xmlns:p14="http://schemas.microsoft.com/office/powerpoint/2010/main" val="3775275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smtClean="0">
                <a:solidFill>
                  <a:schemeClr val="tx1">
                    <a:lumMod val="95000"/>
                    <a:lumOff val="5000"/>
                  </a:schemeClr>
                </a:solidFill>
              </a:rPr>
              <a:t>Cel I </a:t>
            </a:r>
            <a:r>
              <a:rPr lang="pl-PL" dirty="0">
                <a:solidFill>
                  <a:schemeClr val="tx1">
                    <a:lumMod val="95000"/>
                    <a:lumOff val="5000"/>
                  </a:schemeClr>
                </a:solidFill>
              </a:rPr>
              <a:t>Rozwój i promowanie przedsiębiorczości</a:t>
            </a:r>
          </a:p>
        </p:txBody>
      </p:sp>
      <p:sp>
        <p:nvSpPr>
          <p:cNvPr id="3" name="Symbol zastępczy zawartości 2"/>
          <p:cNvSpPr>
            <a:spLocks noGrp="1"/>
          </p:cNvSpPr>
          <p:nvPr>
            <p:ph idx="1"/>
          </p:nvPr>
        </p:nvSpPr>
        <p:spPr/>
        <p:txBody>
          <a:bodyPr>
            <a:normAutofit fontScale="70000" lnSpcReduction="20000"/>
          </a:bodyPr>
          <a:lstStyle/>
          <a:p>
            <a:pPr marL="68580" indent="0" algn="just">
              <a:buNone/>
            </a:pPr>
            <a:r>
              <a:rPr lang="pl-PL" b="1" dirty="0">
                <a:solidFill>
                  <a:schemeClr val="tx1">
                    <a:lumMod val="95000"/>
                    <a:lumOff val="5000"/>
                  </a:schemeClr>
                </a:solidFill>
              </a:rPr>
              <a:t>Cel szczegółowy 1.1 </a:t>
            </a:r>
            <a:r>
              <a:rPr lang="pl-PL" dirty="0">
                <a:solidFill>
                  <a:schemeClr val="tx1">
                    <a:lumMod val="95000"/>
                    <a:lumOff val="5000"/>
                  </a:schemeClr>
                </a:solidFill>
              </a:rPr>
              <a:t>Rozwój istniejących i wsparcie dla nowych działalności gospodarczych wykorzystujących lokalne zasoby i zaspokajających potrzeby lokalnych </a:t>
            </a:r>
            <a:r>
              <a:rPr lang="pl-PL" dirty="0" smtClean="0">
                <a:solidFill>
                  <a:schemeClr val="tx1">
                    <a:lumMod val="95000"/>
                    <a:lumOff val="5000"/>
                  </a:schemeClr>
                </a:solidFill>
              </a:rPr>
              <a:t>społeczności </a:t>
            </a:r>
          </a:p>
          <a:p>
            <a:pPr marL="68580" indent="0">
              <a:buNone/>
            </a:pPr>
            <a:endParaRPr lang="pl-PL" dirty="0" smtClean="0">
              <a:solidFill>
                <a:schemeClr val="tx1">
                  <a:lumMod val="95000"/>
                  <a:lumOff val="5000"/>
                </a:schemeClr>
              </a:solidFill>
            </a:endParaRPr>
          </a:p>
          <a:p>
            <a:pPr algn="just"/>
            <a:r>
              <a:rPr lang="pl-PL" b="1" dirty="0" smtClean="0">
                <a:solidFill>
                  <a:schemeClr val="tx1">
                    <a:lumMod val="95000"/>
                    <a:lumOff val="5000"/>
                  </a:schemeClr>
                </a:solidFill>
              </a:rPr>
              <a:t>Przedsięwzięcie </a:t>
            </a:r>
            <a:r>
              <a:rPr lang="pl-PL" b="1" dirty="0">
                <a:solidFill>
                  <a:schemeClr val="tx1">
                    <a:lumMod val="95000"/>
                    <a:lumOff val="5000"/>
                  </a:schemeClr>
                </a:solidFill>
              </a:rPr>
              <a:t>1.1.1 </a:t>
            </a:r>
            <a:r>
              <a:rPr lang="pl-PL" dirty="0">
                <a:solidFill>
                  <a:schemeClr val="tx1">
                    <a:lumMod val="95000"/>
                    <a:lumOff val="5000"/>
                  </a:schemeClr>
                </a:solidFill>
              </a:rPr>
              <a:t>Kompleksowe wsparcie i dotacje dla nowych działalności gospodarczych wykorzystujących lokalne zasoby i zaspokajających potrzeby lokalnych </a:t>
            </a:r>
            <a:r>
              <a:rPr lang="pl-PL" dirty="0" smtClean="0">
                <a:solidFill>
                  <a:schemeClr val="tx1">
                    <a:lumMod val="95000"/>
                    <a:lumOff val="5000"/>
                  </a:schemeClr>
                </a:solidFill>
              </a:rPr>
              <a:t>społeczności</a:t>
            </a:r>
          </a:p>
          <a:p>
            <a:endParaRPr lang="pl-PL" dirty="0">
              <a:solidFill>
                <a:schemeClr val="tx1">
                  <a:lumMod val="95000"/>
                  <a:lumOff val="5000"/>
                </a:schemeClr>
              </a:solidFill>
            </a:endParaRPr>
          </a:p>
          <a:p>
            <a:pPr algn="just"/>
            <a:r>
              <a:rPr lang="pl-PL" b="1" dirty="0">
                <a:solidFill>
                  <a:schemeClr val="tx1">
                    <a:lumMod val="95000"/>
                    <a:lumOff val="5000"/>
                  </a:schemeClr>
                </a:solidFill>
              </a:rPr>
              <a:t>Przedsięwzięcie </a:t>
            </a:r>
            <a:r>
              <a:rPr lang="pl-PL" b="1" dirty="0" smtClean="0">
                <a:solidFill>
                  <a:schemeClr val="tx1">
                    <a:lumMod val="95000"/>
                    <a:lumOff val="5000"/>
                  </a:schemeClr>
                </a:solidFill>
              </a:rPr>
              <a:t>1.1.2 </a:t>
            </a:r>
            <a:r>
              <a:rPr lang="pl-PL" dirty="0" smtClean="0">
                <a:solidFill>
                  <a:schemeClr val="tx1">
                    <a:lumMod val="95000"/>
                    <a:lumOff val="5000"/>
                  </a:schemeClr>
                </a:solidFill>
              </a:rPr>
              <a:t>Wspieracie </a:t>
            </a:r>
            <a:r>
              <a:rPr lang="pl-PL" dirty="0">
                <a:solidFill>
                  <a:schemeClr val="tx1">
                    <a:lumMod val="95000"/>
                    <a:lumOff val="5000"/>
                  </a:schemeClr>
                </a:solidFill>
              </a:rPr>
              <a:t>rozwoju oferty i tworzenie nowych miejsc pracy w istniejących podmiotach gospodarczych na terenie LGD przyczyniających się do zaspokajania w większym stopniu potrzeb lokalnych społeczności i wykorzystujących lokalne zasoby</a:t>
            </a:r>
          </a:p>
        </p:txBody>
      </p:sp>
    </p:spTree>
    <p:extLst>
      <p:ext uri="{BB962C8B-B14F-4D97-AF65-F5344CB8AC3E}">
        <p14:creationId xmlns:p14="http://schemas.microsoft.com/office/powerpoint/2010/main" val="377183432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490" y="1027664"/>
            <a:ext cx="7024744" cy="529128"/>
          </a:xfrm>
        </p:spPr>
        <p:txBody>
          <a:bodyPr>
            <a:normAutofit fontScale="90000"/>
          </a:bodyPr>
          <a:lstStyle/>
          <a:p>
            <a:r>
              <a:rPr lang="pl-PL" sz="3100" dirty="0">
                <a:solidFill>
                  <a:schemeClr val="tx1"/>
                </a:solidFill>
              </a:rPr>
              <a:t>WIELKOŚĆ </a:t>
            </a:r>
            <a:r>
              <a:rPr lang="pl-PL" sz="3100" dirty="0" smtClean="0">
                <a:solidFill>
                  <a:schemeClr val="tx1"/>
                </a:solidFill>
              </a:rPr>
              <a:t>MIEJSCOWOŚCI</a:t>
            </a:r>
            <a:endParaRPr lang="pl-PL" dirty="0"/>
          </a:p>
        </p:txBody>
      </p:sp>
      <p:sp>
        <p:nvSpPr>
          <p:cNvPr id="3" name="Symbol zastępczy zawartości 2"/>
          <p:cNvSpPr>
            <a:spLocks noGrp="1"/>
          </p:cNvSpPr>
          <p:nvPr>
            <p:ph idx="1"/>
          </p:nvPr>
        </p:nvSpPr>
        <p:spPr>
          <a:xfrm>
            <a:off x="683568" y="1700808"/>
            <a:ext cx="7704856" cy="4131821"/>
          </a:xfrm>
        </p:spPr>
        <p:txBody>
          <a:bodyPr>
            <a:normAutofit/>
          </a:bodyPr>
          <a:lstStyle/>
          <a:p>
            <a:pPr marL="68580" indent="0">
              <a:buNone/>
            </a:pPr>
            <a:r>
              <a:rPr lang="pl-PL" sz="1400" dirty="0" smtClean="0"/>
              <a:t>W </a:t>
            </a:r>
            <a:r>
              <a:rPr lang="pl-PL" sz="1400" dirty="0"/>
              <a:t>przypadku operacji w zakresie infrastruktury turystycznej, rekreacyjnej i kulturalnej preferowane będą projekty realizowane w miejscowościach zamieszkałych przez mniej niż 5 tys. mieszkańców (liczba mieszkańców liczona wg stanu na dzień 31 grudnia roku poprzedzającego rok złożenia wniosku o przyznanie pomocy</a:t>
            </a:r>
            <a:r>
              <a:rPr lang="pl-PL" sz="1400" dirty="0" smtClean="0"/>
              <a:t>)</a:t>
            </a:r>
          </a:p>
          <a:p>
            <a:pPr marL="68580" indent="0">
              <a:buNone/>
            </a:pPr>
            <a:endParaRPr lang="pl-PL" sz="1400" dirty="0"/>
          </a:p>
          <a:p>
            <a:pPr marL="68580" indent="0">
              <a:buNone/>
            </a:pPr>
            <a:r>
              <a:rPr lang="pl-PL" sz="1400" b="1" dirty="0"/>
              <a:t>Punktacja:</a:t>
            </a:r>
            <a:endParaRPr lang="pl-PL" sz="1400" dirty="0"/>
          </a:p>
          <a:p>
            <a:r>
              <a:rPr lang="pl-PL" sz="1400" b="1" dirty="0"/>
              <a:t>1 pkt </a:t>
            </a:r>
            <a:r>
              <a:rPr lang="pl-PL" sz="1400" dirty="0"/>
              <a:t>–projekt realizowany jest w miejscowości zamieszkałej przez mniej niż 5 tys. mieszkańców</a:t>
            </a:r>
          </a:p>
          <a:p>
            <a:r>
              <a:rPr lang="pl-PL" sz="1400" b="1" dirty="0"/>
              <a:t>0 pkt </a:t>
            </a:r>
            <a:r>
              <a:rPr lang="pl-PL" sz="1400" dirty="0"/>
              <a:t>–projekt realizowany jest w miejscowości zamieszkałej przez co najmniej 5 tys. mieszkańców</a:t>
            </a:r>
          </a:p>
        </p:txBody>
      </p:sp>
    </p:spTree>
    <p:extLst>
      <p:ext uri="{BB962C8B-B14F-4D97-AF65-F5344CB8AC3E}">
        <p14:creationId xmlns:p14="http://schemas.microsoft.com/office/powerpoint/2010/main" val="16491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692696"/>
            <a:ext cx="7024744" cy="936104"/>
          </a:xfrm>
        </p:spPr>
        <p:txBody>
          <a:bodyPr>
            <a:normAutofit fontScale="90000"/>
          </a:bodyPr>
          <a:lstStyle/>
          <a:p>
            <a:r>
              <a:rPr lang="pl-PL" sz="2800" dirty="0">
                <a:solidFill>
                  <a:schemeClr val="tx1"/>
                </a:solidFill>
              </a:rPr>
              <a:t>POZYTYWNY WPŁYW NA ŚRODOWISKO I ŁAGODOZENIE ZMIAN KLIMATU</a:t>
            </a:r>
          </a:p>
        </p:txBody>
      </p:sp>
      <p:sp>
        <p:nvSpPr>
          <p:cNvPr id="3" name="Symbol zastępczy zawartości 2"/>
          <p:cNvSpPr>
            <a:spLocks noGrp="1"/>
          </p:cNvSpPr>
          <p:nvPr>
            <p:ph idx="1"/>
          </p:nvPr>
        </p:nvSpPr>
        <p:spPr>
          <a:xfrm>
            <a:off x="539552" y="1772816"/>
            <a:ext cx="7992888" cy="4608512"/>
          </a:xfrm>
        </p:spPr>
        <p:txBody>
          <a:bodyPr>
            <a:normAutofit/>
          </a:bodyPr>
          <a:lstStyle/>
          <a:p>
            <a:pPr marL="68580" indent="0">
              <a:buNone/>
            </a:pPr>
            <a:r>
              <a:rPr lang="pl-PL" sz="1400" dirty="0"/>
              <a:t>Preferowane są projekty w ramach których wnioskodawca przewidział rozwiązania sprzyjające ochronie środowiska i/lub łagodzące zmiany klimatu (dotyczy tylko kosztów inwestycyjnych np. instalacja paneli słonecznych, mających odzwierciedlenie w budżecie projektu). Za rozwiązania sprzyjające ochronie środowiska i/lub łagodzące zmiany klimatu rozumie się budowę/przebudowę/montaż:</a:t>
            </a:r>
          </a:p>
          <a:p>
            <a:r>
              <a:rPr lang="pl-PL" sz="1400" dirty="0"/>
              <a:t>•instalacji wykorzystujących energię słońca (np. kolektory słoneczne, </a:t>
            </a:r>
            <a:r>
              <a:rPr lang="pl-PL" sz="1400" dirty="0" err="1"/>
              <a:t>fotowoltaika</a:t>
            </a:r>
            <a:r>
              <a:rPr lang="pl-PL" sz="1400" dirty="0"/>
              <a:t>),</a:t>
            </a:r>
          </a:p>
          <a:p>
            <a:r>
              <a:rPr lang="pl-PL" sz="1400" dirty="0"/>
              <a:t>•jednostek wykorzystujących energię geotermalną,</a:t>
            </a:r>
          </a:p>
          <a:p>
            <a:r>
              <a:rPr lang="pl-PL" sz="1400" dirty="0"/>
              <a:t>•pomp ciepła,</a:t>
            </a:r>
          </a:p>
          <a:p>
            <a:r>
              <a:rPr lang="pl-PL" sz="1400" dirty="0"/>
              <a:t>•małych elektrowni wodnych,</a:t>
            </a:r>
          </a:p>
          <a:p>
            <a:r>
              <a:rPr lang="pl-PL" sz="1400" dirty="0"/>
              <a:t>•elektrowni wiatrowych,</a:t>
            </a:r>
          </a:p>
          <a:p>
            <a:r>
              <a:rPr lang="pl-PL" sz="1400" dirty="0"/>
              <a:t>•instalacji wykorzysujących biomasę,</a:t>
            </a:r>
          </a:p>
          <a:p>
            <a:r>
              <a:rPr lang="pl-PL" sz="1400" dirty="0"/>
              <a:t>•instalacji wykorzystujących biogaz</a:t>
            </a:r>
            <a:r>
              <a:rPr lang="pl-PL" sz="1400" dirty="0" smtClean="0"/>
              <a:t>.</a:t>
            </a:r>
          </a:p>
          <a:p>
            <a:endParaRPr lang="pl-PL" sz="1400" dirty="0"/>
          </a:p>
          <a:p>
            <a:pPr marL="68580" indent="0">
              <a:buNone/>
            </a:pPr>
            <a:r>
              <a:rPr lang="pl-PL" sz="1400" b="1" dirty="0"/>
              <a:t>Punktacja:</a:t>
            </a:r>
            <a:endParaRPr lang="pl-PL" sz="1400" dirty="0"/>
          </a:p>
          <a:p>
            <a:r>
              <a:rPr lang="pl-PL" sz="1400" b="1" dirty="0"/>
              <a:t>1 pkt</a:t>
            </a:r>
            <a:r>
              <a:rPr lang="pl-PL" sz="1400" dirty="0"/>
              <a:t>–w ramach projektu wnioskodawca przewidział rozwiązania sprzyjające ochronie środowiska i/lub łagodzące zmiany klimatu</a:t>
            </a:r>
          </a:p>
          <a:p>
            <a:r>
              <a:rPr lang="pl-PL" sz="1400" b="1" dirty="0"/>
              <a:t>0 pkt </a:t>
            </a:r>
            <a:r>
              <a:rPr lang="pl-PL" sz="1400" dirty="0"/>
              <a:t>–w ramach projektu wnioskodawca nie przewidział rozwiązań sprzyjających ochronie środowiska i/lub łagodzących zmiany klimatu</a:t>
            </a:r>
          </a:p>
        </p:txBody>
      </p:sp>
    </p:spTree>
    <p:extLst>
      <p:ext uri="{BB962C8B-B14F-4D97-AF65-F5344CB8AC3E}">
        <p14:creationId xmlns:p14="http://schemas.microsoft.com/office/powerpoint/2010/main" val="469252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1000"/>
                                        <p:tgtEl>
                                          <p:spTgt spid="3">
                                            <p:txEl>
                                              <p:pRg st="9" end="9"/>
                                            </p:txEl>
                                          </p:spTgt>
                                        </p:tgtEl>
                                      </p:cBhvr>
                                    </p:animEffect>
                                    <p:anim calcmode="lin" valueType="num">
                                      <p:cBhvr>
                                        <p:cTn id="6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10" end="10"/>
                                            </p:txEl>
                                          </p:spTgt>
                                        </p:tgtEl>
                                        <p:attrNameLst>
                                          <p:attrName>style.visibility</p:attrName>
                                        </p:attrNameLst>
                                      </p:cBhvr>
                                      <p:to>
                                        <p:strVal val="visible"/>
                                      </p:to>
                                    </p:set>
                                    <p:animEffect transition="in" filter="fade">
                                      <p:cBhvr>
                                        <p:cTn id="70" dur="1000"/>
                                        <p:tgtEl>
                                          <p:spTgt spid="3">
                                            <p:txEl>
                                              <p:pRg st="10" end="10"/>
                                            </p:txEl>
                                          </p:spTgt>
                                        </p:tgtEl>
                                      </p:cBhvr>
                                    </p:animEffect>
                                    <p:anim calcmode="lin" valueType="num">
                                      <p:cBhvr>
                                        <p:cTn id="71"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11" end="11"/>
                                            </p:txEl>
                                          </p:spTgt>
                                        </p:tgtEl>
                                        <p:attrNameLst>
                                          <p:attrName>style.visibility</p:attrName>
                                        </p:attrNameLst>
                                      </p:cBhvr>
                                      <p:to>
                                        <p:strVal val="visible"/>
                                      </p:to>
                                    </p:set>
                                    <p:animEffect transition="in" filter="fade">
                                      <p:cBhvr>
                                        <p:cTn id="77" dur="1000"/>
                                        <p:tgtEl>
                                          <p:spTgt spid="3">
                                            <p:txEl>
                                              <p:pRg st="11" end="11"/>
                                            </p:txEl>
                                          </p:spTgt>
                                        </p:tgtEl>
                                      </p:cBhvr>
                                    </p:animEffect>
                                    <p:anim calcmode="lin" valueType="num">
                                      <p:cBhvr>
                                        <p:cTn id="78"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15616" y="548680"/>
            <a:ext cx="7024744" cy="1143000"/>
          </a:xfrm>
        </p:spPr>
        <p:txBody>
          <a:bodyPr>
            <a:noAutofit/>
          </a:bodyPr>
          <a:lstStyle/>
          <a:p>
            <a:r>
              <a:rPr lang="pl-PL" sz="2000" dirty="0">
                <a:solidFill>
                  <a:schemeClr val="tx1"/>
                </a:solidFill>
              </a:rPr>
              <a:t>REALIZACJA POTRZEB LOKALNEJ SPOŁECZNOŚCI PRZY JEDNOCZESNYM WYKORZYSTANIU LOKALNYCH POTENCJAŁÓW</a:t>
            </a:r>
          </a:p>
        </p:txBody>
      </p:sp>
      <p:sp>
        <p:nvSpPr>
          <p:cNvPr id="3" name="Symbol zastępczy zawartości 2"/>
          <p:cNvSpPr>
            <a:spLocks noGrp="1"/>
          </p:cNvSpPr>
          <p:nvPr>
            <p:ph idx="1"/>
          </p:nvPr>
        </p:nvSpPr>
        <p:spPr>
          <a:xfrm>
            <a:off x="755576" y="1844824"/>
            <a:ext cx="7776864" cy="4464496"/>
          </a:xfrm>
        </p:spPr>
        <p:txBody>
          <a:bodyPr>
            <a:normAutofit/>
          </a:bodyPr>
          <a:lstStyle/>
          <a:p>
            <a:pPr marL="68580" indent="0">
              <a:buNone/>
            </a:pPr>
            <a:r>
              <a:rPr lang="pl-PL" sz="1400" dirty="0"/>
              <a:t>Preferowane są projekty realizujące potrzeby lokalnej społeczności (określone w LSR w Matrycy logicznej, w kolumnie „Zidentyfikowane problemy/wyzwania społeczno-ekonomiczne”), przy jednoczesnym wykorzystaniu lokalnych potencjałów (mocne strony określone w LSR</a:t>
            </a:r>
            <a:r>
              <a:rPr lang="pl-PL" sz="1400" dirty="0" smtClean="0"/>
              <a:t>)</a:t>
            </a:r>
          </a:p>
          <a:p>
            <a:pPr marL="68580" indent="0">
              <a:buNone/>
            </a:pPr>
            <a:endParaRPr lang="pl-PL" sz="1400" dirty="0"/>
          </a:p>
          <a:p>
            <a:pPr marL="68580" indent="0">
              <a:buNone/>
            </a:pPr>
            <a:r>
              <a:rPr lang="pl-PL" sz="1400" b="1" dirty="0"/>
              <a:t>Punktacja:</a:t>
            </a:r>
            <a:endParaRPr lang="pl-PL" sz="1400" dirty="0"/>
          </a:p>
          <a:p>
            <a:r>
              <a:rPr lang="pl-PL" sz="1400" b="1" dirty="0"/>
              <a:t>2 pkt</a:t>
            </a:r>
            <a:r>
              <a:rPr lang="pl-PL" sz="1400" dirty="0"/>
              <a:t>–projekt realizuje co najmniej trzy potrzeby lokalnej społeczności zdiagnozowane w Matrycy logicznej w LSR, przy jednoczesnym wykorzystaniu co najmniej trzech lokalnych potencjałów (mocnych stron określonych w LSR) </a:t>
            </a:r>
          </a:p>
          <a:p>
            <a:r>
              <a:rPr lang="pl-PL" sz="1400" b="1" dirty="0"/>
              <a:t>1 pkt</a:t>
            </a:r>
            <a:r>
              <a:rPr lang="pl-PL" sz="1400" dirty="0"/>
              <a:t>–projekt realizuje dwie potrzeby lokalnej społeczności zdiagnozowane w Matrycy logicznej w LSR, przy jednoczesnym wykorzystaniu dwóch lokalnych potencjałów (mocnych stron określonych w LSR)</a:t>
            </a:r>
          </a:p>
          <a:p>
            <a:r>
              <a:rPr lang="pl-PL" sz="1400" b="1" dirty="0"/>
              <a:t>0 pkt </a:t>
            </a:r>
            <a:r>
              <a:rPr lang="pl-PL" sz="1400" dirty="0"/>
              <a:t>–projekt realizuje jedną potrzebę lokalnej społeczności zdiagnozowaną w Matrycy logicznej w LSR, przy jednoczesnym wykorzystaniu jednego lokalnego potencjału (mocnej strony określonej w LSR)</a:t>
            </a:r>
          </a:p>
        </p:txBody>
      </p:sp>
    </p:spTree>
    <p:extLst>
      <p:ext uri="{BB962C8B-B14F-4D97-AF65-F5344CB8AC3E}">
        <p14:creationId xmlns:p14="http://schemas.microsoft.com/office/powerpoint/2010/main" val="834602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71600" y="620688"/>
            <a:ext cx="7024744" cy="864096"/>
          </a:xfrm>
        </p:spPr>
        <p:txBody>
          <a:bodyPr>
            <a:noAutofit/>
          </a:bodyPr>
          <a:lstStyle/>
          <a:p>
            <a:r>
              <a:rPr lang="pl-PL" sz="2000" dirty="0">
                <a:solidFill>
                  <a:schemeClr val="tx1"/>
                </a:solidFill>
              </a:rPr>
              <a:t>KORZYSTANIE Z DORADZTWA INDYWIDUALNEGO W LGD „KORONA SĄDECKA”</a:t>
            </a:r>
          </a:p>
        </p:txBody>
      </p:sp>
      <p:sp>
        <p:nvSpPr>
          <p:cNvPr id="3" name="Symbol zastępczy zawartości 2"/>
          <p:cNvSpPr>
            <a:spLocks noGrp="1"/>
          </p:cNvSpPr>
          <p:nvPr>
            <p:ph idx="1"/>
          </p:nvPr>
        </p:nvSpPr>
        <p:spPr>
          <a:xfrm>
            <a:off x="755576" y="1772816"/>
            <a:ext cx="7488832" cy="4059813"/>
          </a:xfrm>
        </p:spPr>
        <p:txBody>
          <a:bodyPr>
            <a:normAutofit/>
          </a:bodyPr>
          <a:lstStyle/>
          <a:p>
            <a:r>
              <a:rPr lang="pl-PL" sz="1400" dirty="0" smtClean="0"/>
              <a:t>Preferowane są operacje, których wnioskodawcy w okresie naboru  (od momentu jego ogłoszenia </a:t>
            </a:r>
            <a:r>
              <a:rPr lang="pl-PL" sz="1400" b="1" dirty="0" smtClean="0"/>
              <a:t>i nie później niż 7 dni </a:t>
            </a:r>
            <a:r>
              <a:rPr lang="pl-PL" sz="1400" dirty="0" smtClean="0"/>
              <a:t>przed ostatnim dniem terminu składania wniosków) skorzystali z doradztwa indywidualnego w biurze lub na dyżurach prowadzonych przez pracowników biura w gminach będących członkami LGD</a:t>
            </a:r>
            <a:r>
              <a:rPr lang="pl-PL" sz="1400" dirty="0"/>
              <a:t>.</a:t>
            </a:r>
          </a:p>
          <a:p>
            <a:pPr marL="68580" indent="0">
              <a:buNone/>
            </a:pPr>
            <a:r>
              <a:rPr lang="pl-PL" sz="1400" b="1" dirty="0" smtClean="0"/>
              <a:t> Punktacja</a:t>
            </a:r>
            <a:r>
              <a:rPr lang="pl-PL" sz="1400" b="1" dirty="0"/>
              <a:t>:</a:t>
            </a:r>
            <a:endParaRPr lang="pl-PL" sz="1400" dirty="0"/>
          </a:p>
          <a:p>
            <a:r>
              <a:rPr lang="pl-PL" sz="1400" b="1" dirty="0" smtClean="0"/>
              <a:t>1</a:t>
            </a:r>
            <a:r>
              <a:rPr lang="pl-PL" sz="1400" dirty="0" smtClean="0"/>
              <a:t>– wnioskodawca lub pełnomocnik lub osoba do kontaktu wpisana we wniosku o dofinansowanie, skorzystała z doradztwa indywidualnego w biurze lub na dyżurach prowadzonych przez pracowników biura w gminach będących członkami LGD</a:t>
            </a:r>
            <a:r>
              <a:rPr lang="pl-PL" sz="1400" dirty="0"/>
              <a:t>.</a:t>
            </a:r>
          </a:p>
          <a:p>
            <a:r>
              <a:rPr lang="pl-PL" sz="1400" b="1" dirty="0" smtClean="0"/>
              <a:t>0 </a:t>
            </a:r>
            <a:r>
              <a:rPr lang="pl-PL" sz="1400" dirty="0" smtClean="0"/>
              <a:t>–</a:t>
            </a:r>
            <a:r>
              <a:rPr lang="pl-PL" sz="1400" dirty="0"/>
              <a:t>wnioskodawca lub pełnomocnik lub osoba do kontaktu wpisana we wniosku o dofinansowanie, </a:t>
            </a:r>
            <a:r>
              <a:rPr lang="pl-PL" sz="1400" dirty="0" smtClean="0"/>
              <a:t>nie skorzystała </a:t>
            </a:r>
            <a:r>
              <a:rPr lang="pl-PL" sz="1400" dirty="0"/>
              <a:t>z doradztwa indywidualnego w biurze lub na dyżurach prowadzonych przez pracowników biura w gminach będących członkami LGD.</a:t>
            </a:r>
          </a:p>
        </p:txBody>
      </p:sp>
    </p:spTree>
    <p:extLst>
      <p:ext uri="{BB962C8B-B14F-4D97-AF65-F5344CB8AC3E}">
        <p14:creationId xmlns:p14="http://schemas.microsoft.com/office/powerpoint/2010/main" val="2207034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15616" y="764704"/>
            <a:ext cx="7024744" cy="1080120"/>
          </a:xfrm>
        </p:spPr>
        <p:txBody>
          <a:bodyPr>
            <a:noAutofit/>
          </a:bodyPr>
          <a:lstStyle/>
          <a:p>
            <a:r>
              <a:rPr lang="pl-PL" sz="2000" dirty="0">
                <a:solidFill>
                  <a:schemeClr val="tx1"/>
                </a:solidFill>
              </a:rPr>
              <a:t>MIEJSCE ZAMIESZKANIA/ADRES GŁÓWNEGO MIEJSCA WYKONYWANIA DZIAŁALNOŚCI/SIEDZIBA  </a:t>
            </a:r>
            <a:r>
              <a:rPr lang="pl-PL" sz="2000" dirty="0" smtClean="0">
                <a:solidFill>
                  <a:schemeClr val="tx1"/>
                </a:solidFill>
              </a:rPr>
              <a:t>WNIOSKODAWCY</a:t>
            </a:r>
            <a:endParaRPr lang="pl-PL" sz="2000" dirty="0">
              <a:solidFill>
                <a:schemeClr val="tx1"/>
              </a:solidFill>
            </a:endParaRPr>
          </a:p>
        </p:txBody>
      </p:sp>
      <p:sp>
        <p:nvSpPr>
          <p:cNvPr id="3" name="Symbol zastępczy zawartości 2"/>
          <p:cNvSpPr>
            <a:spLocks noGrp="1"/>
          </p:cNvSpPr>
          <p:nvPr>
            <p:ph idx="1"/>
          </p:nvPr>
        </p:nvSpPr>
        <p:spPr>
          <a:xfrm>
            <a:off x="1043492" y="2132856"/>
            <a:ext cx="6777317" cy="3699773"/>
          </a:xfrm>
        </p:spPr>
        <p:txBody>
          <a:bodyPr>
            <a:normAutofit fontScale="55000" lnSpcReduction="20000"/>
          </a:bodyPr>
          <a:lstStyle/>
          <a:p>
            <a:pPr marL="68580" indent="0">
              <a:buNone/>
            </a:pPr>
            <a:r>
              <a:rPr lang="pl-PL" sz="2500" dirty="0" smtClean="0"/>
              <a:t>Preferowane </a:t>
            </a:r>
            <a:r>
              <a:rPr lang="pl-PL" sz="2500" dirty="0"/>
              <a:t>są operacje realizowane przez wnioskodawców, którzy mają miejsce zamieszkania/ adres głównego miejsca wykonywania działalności/siedzibę na obszarze LGD od co najmniej 12 miesięcy poprzedzających dzień złożenia wniosku. </a:t>
            </a:r>
            <a:endParaRPr lang="pl-PL" sz="2500" dirty="0" smtClean="0"/>
          </a:p>
          <a:p>
            <a:pPr marL="68580" indent="0">
              <a:buNone/>
            </a:pPr>
            <a:endParaRPr lang="pl-PL" sz="2500" dirty="0"/>
          </a:p>
          <a:p>
            <a:pPr marL="68580" indent="0">
              <a:buNone/>
            </a:pPr>
            <a:r>
              <a:rPr lang="pl-PL" sz="2500" b="1" dirty="0"/>
              <a:t>Punktacja:</a:t>
            </a:r>
            <a:endParaRPr lang="pl-PL" sz="2500" dirty="0"/>
          </a:p>
          <a:p>
            <a:r>
              <a:rPr lang="pl-PL" sz="2500" b="1" dirty="0" smtClean="0"/>
              <a:t>3 </a:t>
            </a:r>
            <a:r>
              <a:rPr lang="pl-PL" sz="2500" b="1" dirty="0"/>
              <a:t>–</a:t>
            </a:r>
            <a:r>
              <a:rPr lang="pl-PL" sz="2500" dirty="0"/>
              <a:t>wnioskodawca od co najmniej 12 miesięcy od złożenia wniosku o przyznanie pomocy ma: </a:t>
            </a:r>
            <a:endParaRPr lang="pl-PL" sz="2500" dirty="0" smtClean="0"/>
          </a:p>
          <a:p>
            <a:pPr>
              <a:buFont typeface="Wingdings" panose="05000000000000000000" pitchFamily="2" charset="2"/>
              <a:buChar char="§"/>
            </a:pPr>
            <a:r>
              <a:rPr lang="pl-PL" sz="2500" dirty="0"/>
              <a:t> </a:t>
            </a:r>
            <a:r>
              <a:rPr lang="pl-PL" sz="2500" dirty="0" smtClean="0"/>
              <a:t>      miejsce </a:t>
            </a:r>
            <a:r>
              <a:rPr lang="pl-PL" sz="2500" dirty="0"/>
              <a:t>zamieszkania na obszarze LGD (dotyczy osób fizycznych)</a:t>
            </a:r>
          </a:p>
          <a:p>
            <a:pPr>
              <a:buFont typeface="Wingdings" panose="05000000000000000000" pitchFamily="2" charset="2"/>
              <a:buChar char="§"/>
            </a:pPr>
            <a:r>
              <a:rPr lang="pl-PL" sz="2500" dirty="0" smtClean="0"/>
              <a:t>       adres </a:t>
            </a:r>
            <a:r>
              <a:rPr lang="pl-PL" sz="2500" dirty="0"/>
              <a:t>głównego miejsca wykonywania działalności na obszarze LGD </a:t>
            </a:r>
            <a:r>
              <a:rPr lang="pl-PL" sz="2500" dirty="0" smtClean="0"/>
              <a:t>    (dotyczy </a:t>
            </a:r>
            <a:r>
              <a:rPr lang="pl-PL" sz="2500" dirty="0"/>
              <a:t>osób fizycznych prowadzących działalność </a:t>
            </a:r>
            <a:r>
              <a:rPr lang="pl-PL" sz="2500" dirty="0" smtClean="0"/>
              <a:t>gospodarczą)</a:t>
            </a:r>
          </a:p>
          <a:p>
            <a:pPr>
              <a:buFont typeface="Wingdings" panose="05000000000000000000" pitchFamily="2" charset="2"/>
              <a:buChar char="§"/>
            </a:pPr>
            <a:r>
              <a:rPr lang="pl-PL" sz="2500" dirty="0"/>
              <a:t> </a:t>
            </a:r>
            <a:r>
              <a:rPr lang="pl-PL" sz="2500" dirty="0" smtClean="0"/>
              <a:t>       siedzibę </a:t>
            </a:r>
            <a:r>
              <a:rPr lang="pl-PL" sz="2500" dirty="0"/>
              <a:t>na obszarze LGD (dotyczy osób prawnych)</a:t>
            </a:r>
          </a:p>
          <a:p>
            <a:r>
              <a:rPr lang="pl-PL" sz="2500" b="1" dirty="0" smtClean="0"/>
              <a:t>0</a:t>
            </a:r>
            <a:r>
              <a:rPr lang="pl-PL" sz="2500" dirty="0" smtClean="0"/>
              <a:t>– wnioskodawca </a:t>
            </a:r>
            <a:r>
              <a:rPr lang="pl-PL" sz="2500" dirty="0"/>
              <a:t>nie ma miejsce zamieszkania/ adres głównego miejsca wykonywania działalności/siedzibę na obszarze LGD lub posiada miejsce zamieszkania/adres głównego miejsca wykonywania działalności/ siedzibę na obszarze LGD przez okres krótszy niż 12 miesięcy</a:t>
            </a:r>
          </a:p>
          <a:p>
            <a:endParaRPr lang="pl-PL" dirty="0"/>
          </a:p>
        </p:txBody>
      </p:sp>
    </p:spTree>
    <p:extLst>
      <p:ext uri="{BB962C8B-B14F-4D97-AF65-F5344CB8AC3E}">
        <p14:creationId xmlns:p14="http://schemas.microsoft.com/office/powerpoint/2010/main" val="2936234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683568" y="980728"/>
            <a:ext cx="7776864" cy="4851901"/>
          </a:xfrm>
        </p:spPr>
        <p:txBody>
          <a:bodyPr>
            <a:normAutofit/>
          </a:bodyPr>
          <a:lstStyle/>
          <a:p>
            <a:endParaRPr lang="pl-PL" dirty="0"/>
          </a:p>
          <a:p>
            <a:pPr marL="68580" indent="0">
              <a:buNone/>
            </a:pPr>
            <a:r>
              <a:rPr lang="pl-PL" sz="2000" b="1" dirty="0"/>
              <a:t>UWAGA </a:t>
            </a:r>
            <a:r>
              <a:rPr lang="pl-PL" sz="2000" b="1" dirty="0" smtClean="0"/>
              <a:t>OGÓLNA DO KRYTERIÓW OCENY OPERACJI: </a:t>
            </a:r>
          </a:p>
          <a:p>
            <a:pPr marL="68580" indent="0">
              <a:buNone/>
            </a:pPr>
            <a:endParaRPr lang="pl-PL" sz="2000" b="1" dirty="0" smtClean="0"/>
          </a:p>
          <a:p>
            <a:pPr marL="68580" indent="0" algn="just">
              <a:buNone/>
            </a:pPr>
            <a:r>
              <a:rPr lang="pl-PL" sz="2000" b="1" dirty="0" smtClean="0"/>
              <a:t>By </a:t>
            </a:r>
            <a:r>
              <a:rPr lang="pl-PL" sz="2000" b="1" dirty="0"/>
              <a:t>uzyskać punkty w ramach danego kryterium wnioskodawca w formularzu wniosku i/lub fiszce projektowej winien bezpośrednio wskazać na te elementy, które umożliwiają przyznanie stosownej punktacji (np. jeżeli wnioskodawca uważa, że w ramach projektu użyje nowych metod, które przyczyniają się do pozytywnych zmian na obszarze objętym strategią, winien wymienić te metody, uzasadnić ich nowy charakter oraz wskazać pozytywne zmiany wywołane za ich pośrednictwem). Członek Rady będzie oceniał wniosek na podstawie konkretnych zapisów, a nie domysłów</a:t>
            </a:r>
            <a:r>
              <a:rPr lang="pl-PL" b="1" dirty="0"/>
              <a:t>.</a:t>
            </a:r>
            <a:endParaRPr lang="pl-PL" dirty="0"/>
          </a:p>
          <a:p>
            <a:endParaRPr lang="pl-PL" dirty="0"/>
          </a:p>
        </p:txBody>
      </p:sp>
    </p:spTree>
    <p:extLst>
      <p:ext uri="{BB962C8B-B14F-4D97-AF65-F5344CB8AC3E}">
        <p14:creationId xmlns:p14="http://schemas.microsoft.com/office/powerpoint/2010/main" val="3184567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circle(in)">
                                      <p:cBhvr>
                                        <p:cTn id="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971600" y="1340768"/>
            <a:ext cx="6777317" cy="817316"/>
          </a:xfrm>
        </p:spPr>
        <p:txBody>
          <a:bodyPr/>
          <a:lstStyle/>
          <a:p>
            <a:pPr marL="68580" indent="0" algn="ctr">
              <a:buNone/>
            </a:pPr>
            <a:r>
              <a:rPr lang="pl-PL" b="1" dirty="0"/>
              <a:t>MINIMUM PUNKTOWE: 3 PKT</a:t>
            </a:r>
            <a:endParaRPr lang="pl-PL" dirty="0"/>
          </a:p>
        </p:txBody>
      </p:sp>
    </p:spTree>
    <p:extLst>
      <p:ext uri="{BB962C8B-B14F-4D97-AF65-F5344CB8AC3E}">
        <p14:creationId xmlns:p14="http://schemas.microsoft.com/office/powerpoint/2010/main" val="909268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490" y="1027664"/>
            <a:ext cx="7024744" cy="601136"/>
          </a:xfrm>
        </p:spPr>
        <p:txBody>
          <a:bodyPr>
            <a:normAutofit/>
          </a:bodyPr>
          <a:lstStyle/>
          <a:p>
            <a:r>
              <a:rPr lang="pl-PL" sz="2800" dirty="0" smtClean="0">
                <a:solidFill>
                  <a:schemeClr val="tx1"/>
                </a:solidFill>
              </a:rPr>
              <a:t>Pozostałe warunki udzielenia pomocy</a:t>
            </a:r>
            <a:endParaRPr lang="pl-PL" sz="2800" dirty="0">
              <a:solidFill>
                <a:schemeClr val="tx1"/>
              </a:solidFill>
            </a:endParaRPr>
          </a:p>
        </p:txBody>
      </p:sp>
      <p:sp>
        <p:nvSpPr>
          <p:cNvPr id="3" name="Symbol zastępczy zawartości 2"/>
          <p:cNvSpPr>
            <a:spLocks noGrp="1"/>
          </p:cNvSpPr>
          <p:nvPr>
            <p:ph idx="1"/>
          </p:nvPr>
        </p:nvSpPr>
        <p:spPr>
          <a:xfrm>
            <a:off x="611560" y="1772816"/>
            <a:ext cx="6777317" cy="360040"/>
          </a:xfrm>
          <a:solidFill>
            <a:schemeClr val="bg2">
              <a:lumMod val="20000"/>
              <a:lumOff val="80000"/>
            </a:schemeClr>
          </a:solidFill>
        </p:spPr>
        <p:txBody>
          <a:bodyPr>
            <a:normAutofit/>
          </a:bodyPr>
          <a:lstStyle/>
          <a:p>
            <a:pPr marL="68580" indent="0">
              <a:buNone/>
            </a:pPr>
            <a:r>
              <a:rPr lang="pl-PL" sz="1400" dirty="0" smtClean="0"/>
              <a:t>Posiadanie </a:t>
            </a:r>
            <a:r>
              <a:rPr lang="pl-PL" sz="1400" dirty="0"/>
              <a:t>numeru identyfikacyjnego </a:t>
            </a:r>
            <a:r>
              <a:rPr lang="pl-PL" sz="1400" dirty="0" smtClean="0"/>
              <a:t>producenta</a:t>
            </a:r>
            <a:endParaRPr lang="pl-PL" sz="1400" dirty="0"/>
          </a:p>
          <a:p>
            <a:pPr marL="68580" indent="0">
              <a:buNone/>
            </a:pPr>
            <a:endParaRPr lang="pl-PL" sz="2200" dirty="0"/>
          </a:p>
          <a:p>
            <a:pPr marL="68580" indent="0">
              <a:buNone/>
            </a:pPr>
            <a:endParaRPr lang="pl-PL" sz="2200" dirty="0"/>
          </a:p>
          <a:p>
            <a:pPr marL="68580" indent="0">
              <a:buNone/>
            </a:pPr>
            <a:endParaRPr lang="pl-PL" sz="2200" dirty="0"/>
          </a:p>
          <a:p>
            <a:endParaRPr lang="pl-PL" dirty="0"/>
          </a:p>
        </p:txBody>
      </p:sp>
      <p:sp>
        <p:nvSpPr>
          <p:cNvPr id="5" name="pole tekstowe 4"/>
          <p:cNvSpPr txBox="1"/>
          <p:nvPr/>
        </p:nvSpPr>
        <p:spPr>
          <a:xfrm>
            <a:off x="2555776" y="5400408"/>
            <a:ext cx="5979470" cy="492443"/>
          </a:xfrm>
          <a:prstGeom prst="rect">
            <a:avLst/>
          </a:prstGeom>
          <a:solidFill>
            <a:schemeClr val="bg2">
              <a:lumMod val="60000"/>
              <a:lumOff val="40000"/>
            </a:schemeClr>
          </a:solidFill>
        </p:spPr>
        <p:txBody>
          <a:bodyPr wrap="square" rtlCol="0">
            <a:spAutoFit/>
          </a:bodyPr>
          <a:lstStyle/>
          <a:p>
            <a:pPr marL="68580" indent="0">
              <a:buNone/>
            </a:pPr>
            <a:r>
              <a:rPr lang="pl-PL" sz="1200" dirty="0"/>
              <a:t>Operacja </a:t>
            </a:r>
            <a:r>
              <a:rPr lang="pl-PL" sz="1400" dirty="0"/>
              <a:t>jest</a:t>
            </a:r>
            <a:r>
              <a:rPr lang="pl-PL" sz="1200" dirty="0"/>
              <a:t> uzasadniona ekonomicznie i będzie realizowana zgodnie z biznesplanem.</a:t>
            </a:r>
          </a:p>
        </p:txBody>
      </p:sp>
      <p:sp>
        <p:nvSpPr>
          <p:cNvPr id="8" name="Prostokąt 7"/>
          <p:cNvSpPr/>
          <p:nvPr/>
        </p:nvSpPr>
        <p:spPr>
          <a:xfrm>
            <a:off x="643169" y="4365104"/>
            <a:ext cx="6818042" cy="677108"/>
          </a:xfrm>
          <a:prstGeom prst="rect">
            <a:avLst/>
          </a:prstGeom>
          <a:solidFill>
            <a:schemeClr val="bg2">
              <a:lumMod val="20000"/>
              <a:lumOff val="80000"/>
            </a:schemeClr>
          </a:solidFill>
        </p:spPr>
        <p:txBody>
          <a:bodyPr wrap="square">
            <a:spAutoFit/>
          </a:bodyPr>
          <a:lstStyle/>
          <a:p>
            <a:pPr marL="68580" indent="0">
              <a:buNone/>
            </a:pPr>
            <a:r>
              <a:rPr lang="pl-PL" sz="1200" dirty="0"/>
              <a:t>Inwestycje trwale </a:t>
            </a:r>
            <a:r>
              <a:rPr lang="pl-PL" sz="1400" dirty="0"/>
              <a:t>związane</a:t>
            </a:r>
            <a:r>
              <a:rPr lang="pl-PL" sz="1200" dirty="0"/>
              <a:t> z nieruchomością będą realizowane na nieruchomości będącej własnością lub współwłasnością wnioskodawcy lub wnioskodawca posiada prawo do dysponowania nieruchomością przez okres realizacji operacji oraz trwałości</a:t>
            </a:r>
          </a:p>
        </p:txBody>
      </p:sp>
      <p:sp>
        <p:nvSpPr>
          <p:cNvPr id="10" name="Prostokąt 9"/>
          <p:cNvSpPr/>
          <p:nvPr/>
        </p:nvSpPr>
        <p:spPr>
          <a:xfrm>
            <a:off x="2459123" y="3898822"/>
            <a:ext cx="5737922" cy="307777"/>
          </a:xfrm>
          <a:prstGeom prst="rect">
            <a:avLst/>
          </a:prstGeom>
          <a:solidFill>
            <a:schemeClr val="bg2">
              <a:lumMod val="60000"/>
              <a:lumOff val="40000"/>
            </a:schemeClr>
          </a:solidFill>
        </p:spPr>
        <p:txBody>
          <a:bodyPr wrap="square">
            <a:spAutoFit/>
          </a:bodyPr>
          <a:lstStyle/>
          <a:p>
            <a:pPr marL="68580" indent="0">
              <a:buNone/>
            </a:pPr>
            <a:r>
              <a:rPr lang="pl-PL" sz="1400" dirty="0"/>
              <a:t>Realizacja inwestycji na obszarze wiejskim objętym LSR</a:t>
            </a:r>
          </a:p>
        </p:txBody>
      </p:sp>
      <p:sp>
        <p:nvSpPr>
          <p:cNvPr id="11" name="pole tekstowe 10"/>
          <p:cNvSpPr txBox="1"/>
          <p:nvPr/>
        </p:nvSpPr>
        <p:spPr>
          <a:xfrm>
            <a:off x="611560" y="3051299"/>
            <a:ext cx="6408712" cy="492443"/>
          </a:xfrm>
          <a:prstGeom prst="rect">
            <a:avLst/>
          </a:prstGeom>
          <a:solidFill>
            <a:schemeClr val="bg2">
              <a:lumMod val="20000"/>
              <a:lumOff val="80000"/>
            </a:schemeClr>
          </a:solidFill>
        </p:spPr>
        <p:txBody>
          <a:bodyPr wrap="square" rtlCol="0">
            <a:spAutoFit/>
          </a:bodyPr>
          <a:lstStyle/>
          <a:p>
            <a:pPr marL="68580" indent="0">
              <a:buNone/>
            </a:pPr>
            <a:r>
              <a:rPr lang="pl-PL" sz="1200" dirty="0" smtClean="0"/>
              <a:t>Realizacja </a:t>
            </a:r>
            <a:r>
              <a:rPr lang="pl-PL" sz="1200" dirty="0"/>
              <a:t>operacji w nie więcej niż w 2 etapach a wykonanie zakresu rzeczowego w terminie do 2 lat od </a:t>
            </a:r>
            <a:r>
              <a:rPr lang="pl-PL" sz="1400" dirty="0"/>
              <a:t>zawarcia</a:t>
            </a:r>
            <a:r>
              <a:rPr lang="pl-PL" sz="1200" dirty="0"/>
              <a:t> umowy</a:t>
            </a:r>
          </a:p>
        </p:txBody>
      </p:sp>
      <p:sp>
        <p:nvSpPr>
          <p:cNvPr id="12" name="pole tekstowe 11"/>
          <p:cNvSpPr txBox="1"/>
          <p:nvPr/>
        </p:nvSpPr>
        <p:spPr>
          <a:xfrm>
            <a:off x="2532449" y="2254245"/>
            <a:ext cx="5841776" cy="307777"/>
          </a:xfrm>
          <a:prstGeom prst="rect">
            <a:avLst/>
          </a:prstGeom>
          <a:solidFill>
            <a:schemeClr val="bg2">
              <a:lumMod val="60000"/>
              <a:lumOff val="40000"/>
            </a:schemeClr>
          </a:solidFill>
        </p:spPr>
        <p:txBody>
          <a:bodyPr wrap="square" rtlCol="0">
            <a:spAutoFit/>
          </a:bodyPr>
          <a:lstStyle/>
          <a:p>
            <a:pPr marL="68580" indent="0">
              <a:buNone/>
            </a:pPr>
            <a:r>
              <a:rPr lang="pl-PL" sz="1400" dirty="0"/>
              <a:t>Brak współfinansowania kosztów z innych środków publicznych</a:t>
            </a:r>
          </a:p>
        </p:txBody>
      </p:sp>
    </p:spTree>
    <p:extLst>
      <p:ext uri="{BB962C8B-B14F-4D97-AF65-F5344CB8AC3E}">
        <p14:creationId xmlns:p14="http://schemas.microsoft.com/office/powerpoint/2010/main" val="1146172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1000"/>
                                        <p:tgtEl>
                                          <p:spTgt spid="5"/>
                                        </p:tgtEl>
                                      </p:cBhvr>
                                    </p:animEffect>
                                    <p:anim calcmode="lin" valueType="num">
                                      <p:cBhvr>
                                        <p:cTn id="43" dur="1000" fill="hold"/>
                                        <p:tgtEl>
                                          <p:spTgt spid="5"/>
                                        </p:tgtEl>
                                        <p:attrNameLst>
                                          <p:attrName>ppt_x</p:attrName>
                                        </p:attrNameLst>
                                      </p:cBhvr>
                                      <p:tavLst>
                                        <p:tav tm="0">
                                          <p:val>
                                            <p:strVal val="#ppt_x"/>
                                          </p:val>
                                        </p:tav>
                                        <p:tav tm="100000">
                                          <p:val>
                                            <p:strVal val="#ppt_x"/>
                                          </p:val>
                                        </p:tav>
                                      </p:tavLst>
                                    </p:anim>
                                    <p:anim calcmode="lin" valueType="num">
                                      <p:cBhvr>
                                        <p:cTn id="4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5" grpId="0" animBg="1"/>
      <p:bldP spid="8" grpId="0" animBg="1"/>
      <p:bldP spid="10" grpId="0" animBg="1"/>
      <p:bldP spid="11" grpId="0" animBg="1"/>
      <p:bldP spid="12"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a:xfrm>
            <a:off x="1043490" y="1027664"/>
            <a:ext cx="7024744" cy="529128"/>
          </a:xfrm>
        </p:spPr>
        <p:txBody>
          <a:bodyPr>
            <a:normAutofit/>
          </a:bodyPr>
          <a:lstStyle/>
          <a:p>
            <a:r>
              <a:rPr lang="pl-PL" sz="2800" dirty="0" smtClean="0">
                <a:solidFill>
                  <a:schemeClr val="tx1"/>
                </a:solidFill>
              </a:rPr>
              <a:t>Grupy </a:t>
            </a:r>
            <a:r>
              <a:rPr lang="pl-PL" sz="2800" dirty="0" err="1" smtClean="0">
                <a:solidFill>
                  <a:schemeClr val="tx1"/>
                </a:solidFill>
              </a:rPr>
              <a:t>defaworyzowane</a:t>
            </a:r>
            <a:endParaRPr lang="pl-PL" sz="2800" dirty="0">
              <a:solidFill>
                <a:schemeClr val="tx1"/>
              </a:solidFill>
            </a:endParaRPr>
          </a:p>
        </p:txBody>
      </p:sp>
      <p:sp>
        <p:nvSpPr>
          <p:cNvPr id="5" name="Symbol zastępczy zawartości 4"/>
          <p:cNvSpPr>
            <a:spLocks noGrp="1"/>
          </p:cNvSpPr>
          <p:nvPr>
            <p:ph idx="1"/>
          </p:nvPr>
        </p:nvSpPr>
        <p:spPr>
          <a:xfrm>
            <a:off x="1043492" y="3501008"/>
            <a:ext cx="6777317" cy="2331621"/>
          </a:xfrm>
        </p:spPr>
        <p:txBody>
          <a:bodyPr>
            <a:normAutofit/>
          </a:bodyPr>
          <a:lstStyle/>
          <a:p>
            <a:endParaRPr lang="pl-PL" dirty="0"/>
          </a:p>
          <a:p>
            <a:endParaRPr lang="pl-PL" dirty="0"/>
          </a:p>
        </p:txBody>
      </p:sp>
      <p:sp>
        <p:nvSpPr>
          <p:cNvPr id="6" name="Prostokąt zaokrąglony 5"/>
          <p:cNvSpPr/>
          <p:nvPr/>
        </p:nvSpPr>
        <p:spPr>
          <a:xfrm>
            <a:off x="1259632" y="1916832"/>
            <a:ext cx="2880320" cy="12241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l-PL" sz="1400" dirty="0">
                <a:solidFill>
                  <a:schemeClr val="tx1"/>
                </a:solidFill>
              </a:rPr>
              <a:t>OSOBY BEZROBOTNE (w tym absolwenci szkół -osoby poniżej 35 roku życia; osoby długotrwale bezrobotne; kobiety)</a:t>
            </a:r>
          </a:p>
        </p:txBody>
      </p:sp>
      <p:sp>
        <p:nvSpPr>
          <p:cNvPr id="7" name="Prostokąt zaokrąglony 6"/>
          <p:cNvSpPr/>
          <p:nvPr/>
        </p:nvSpPr>
        <p:spPr>
          <a:xfrm>
            <a:off x="5004048" y="1916832"/>
            <a:ext cx="2880320" cy="12241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l-PL" sz="1400" dirty="0">
                <a:solidFill>
                  <a:schemeClr val="tx1"/>
                </a:solidFill>
              </a:rPr>
              <a:t>MŁODZIEŻ I DZIECI</a:t>
            </a:r>
          </a:p>
        </p:txBody>
      </p:sp>
      <p:sp>
        <p:nvSpPr>
          <p:cNvPr id="8" name="Prostokąt zaokrąglony 7"/>
          <p:cNvSpPr/>
          <p:nvPr/>
        </p:nvSpPr>
        <p:spPr>
          <a:xfrm>
            <a:off x="1259632" y="3712773"/>
            <a:ext cx="2880320" cy="12241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l-PL" dirty="0"/>
          </a:p>
          <a:p>
            <a:r>
              <a:rPr lang="pl-PL" sz="1400" dirty="0">
                <a:solidFill>
                  <a:schemeClr val="tx1"/>
                </a:solidFill>
              </a:rPr>
              <a:t>SENIORZY</a:t>
            </a:r>
          </a:p>
        </p:txBody>
      </p:sp>
      <p:sp>
        <p:nvSpPr>
          <p:cNvPr id="9" name="Prostokąt zaokrąglony 8"/>
          <p:cNvSpPr/>
          <p:nvPr/>
        </p:nvSpPr>
        <p:spPr>
          <a:xfrm>
            <a:off x="5004048" y="3712773"/>
            <a:ext cx="2880320" cy="12241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l-PL" sz="1400" dirty="0">
                <a:solidFill>
                  <a:schemeClr val="tx1"/>
                </a:solidFill>
              </a:rPr>
              <a:t>MIESZKAŃCY OBSZARÓW WIEJSKICH</a:t>
            </a:r>
          </a:p>
        </p:txBody>
      </p:sp>
    </p:spTree>
    <p:extLst>
      <p:ext uri="{BB962C8B-B14F-4D97-AF65-F5344CB8AC3E}">
        <p14:creationId xmlns:p14="http://schemas.microsoft.com/office/powerpoint/2010/main" val="2151481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1)">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1)">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608" y="548680"/>
            <a:ext cx="7024744" cy="673144"/>
          </a:xfrm>
        </p:spPr>
        <p:txBody>
          <a:bodyPr>
            <a:normAutofit/>
          </a:bodyPr>
          <a:lstStyle/>
          <a:p>
            <a:r>
              <a:rPr lang="pl-PL" sz="2800" dirty="0" smtClean="0">
                <a:solidFill>
                  <a:schemeClr val="tx1"/>
                </a:solidFill>
              </a:rPr>
              <a:t>PKD WYKLUCZONE</a:t>
            </a:r>
            <a:endParaRPr lang="pl-PL" sz="2800" dirty="0">
              <a:solidFill>
                <a:schemeClr val="tx1"/>
              </a:solidFill>
            </a:endParaRPr>
          </a:p>
        </p:txBody>
      </p:sp>
      <p:sp>
        <p:nvSpPr>
          <p:cNvPr id="3" name="Symbol zastępczy zawartości 2"/>
          <p:cNvSpPr>
            <a:spLocks noGrp="1"/>
          </p:cNvSpPr>
          <p:nvPr>
            <p:ph idx="1"/>
          </p:nvPr>
        </p:nvSpPr>
        <p:spPr>
          <a:xfrm>
            <a:off x="755576" y="1340768"/>
            <a:ext cx="7632848" cy="4896543"/>
          </a:xfrm>
        </p:spPr>
        <p:txBody>
          <a:bodyPr>
            <a:normAutofit fontScale="40000" lnSpcReduction="20000"/>
          </a:bodyPr>
          <a:lstStyle/>
          <a:p>
            <a:endParaRPr lang="pl-PL" dirty="0"/>
          </a:p>
          <a:p>
            <a:pPr marL="525780" indent="-457200">
              <a:buFont typeface="+mj-lt"/>
              <a:buAutoNum type="arabicPeriod"/>
            </a:pPr>
            <a:r>
              <a:rPr lang="pl-PL" sz="3300" dirty="0"/>
              <a:t>DZIAŁALNOŚĆ USŁUGOWA WSPOMAGAJĄCA ROLNICTWO I NASTĘPUJACA PO </a:t>
            </a:r>
            <a:r>
              <a:rPr lang="pl-PL" sz="3300" dirty="0" smtClean="0"/>
              <a:t>ZBIORACH;</a:t>
            </a:r>
          </a:p>
          <a:p>
            <a:pPr marL="525780" indent="-457200">
              <a:buFont typeface="+mj-lt"/>
              <a:buAutoNum type="arabicPeriod"/>
            </a:pPr>
            <a:endParaRPr lang="pl-PL" sz="3300" dirty="0" smtClean="0"/>
          </a:p>
          <a:p>
            <a:pPr marL="525780" indent="-457200">
              <a:buFont typeface="+mj-lt"/>
              <a:buAutoNum type="arabicPeriod"/>
            </a:pPr>
            <a:r>
              <a:rPr lang="pl-PL" sz="3300" dirty="0" smtClean="0"/>
              <a:t>GÓRNICTWO </a:t>
            </a:r>
            <a:r>
              <a:rPr lang="pl-PL" sz="3300" dirty="0"/>
              <a:t>I WYDOBYWANIE</a:t>
            </a:r>
            <a:r>
              <a:rPr lang="pl-PL" sz="3300" dirty="0" smtClean="0"/>
              <a:t>;</a:t>
            </a:r>
          </a:p>
          <a:p>
            <a:pPr marL="525780" indent="-457200">
              <a:buFont typeface="+mj-lt"/>
              <a:buAutoNum type="arabicPeriod"/>
            </a:pPr>
            <a:endParaRPr lang="pl-PL" sz="3300" dirty="0"/>
          </a:p>
          <a:p>
            <a:pPr marL="525780" indent="-457200">
              <a:buFont typeface="+mj-lt"/>
              <a:buAutoNum type="arabicPeriod"/>
            </a:pPr>
            <a:r>
              <a:rPr lang="pl-PL" sz="3300" dirty="0" smtClean="0"/>
              <a:t>DZIAŁALNOŚĆ </a:t>
            </a:r>
            <a:r>
              <a:rPr lang="pl-PL" sz="3300" dirty="0"/>
              <a:t>USŁUGOWA WSPOMAGAJĄCA GÓRNICTWO I WYDOBYWANIE</a:t>
            </a:r>
            <a:r>
              <a:rPr lang="pl-PL" sz="3300" dirty="0" smtClean="0"/>
              <a:t>;</a:t>
            </a:r>
          </a:p>
          <a:p>
            <a:pPr marL="525780" indent="-457200">
              <a:buFont typeface="+mj-lt"/>
              <a:buAutoNum type="arabicPeriod"/>
            </a:pPr>
            <a:endParaRPr lang="pl-PL" sz="3300" dirty="0"/>
          </a:p>
          <a:p>
            <a:pPr marL="525780" indent="-457200">
              <a:buFont typeface="+mj-lt"/>
              <a:buAutoNum type="arabicPeriod"/>
            </a:pPr>
            <a:r>
              <a:rPr lang="pl-PL" sz="3300" dirty="0" smtClean="0"/>
              <a:t>PRZETWARZANIE </a:t>
            </a:r>
            <a:r>
              <a:rPr lang="pl-PL" sz="3300" dirty="0"/>
              <a:t>I KONSERWOWANIE RYB, MIĘCZAKÓW, SKORUPIAKÓW </a:t>
            </a:r>
            <a:r>
              <a:rPr lang="pl-PL" sz="3300" dirty="0" smtClean="0"/>
              <a:t>;</a:t>
            </a:r>
          </a:p>
          <a:p>
            <a:pPr marL="525780" indent="-457200">
              <a:buFont typeface="+mj-lt"/>
              <a:buAutoNum type="arabicPeriod"/>
            </a:pPr>
            <a:endParaRPr lang="pl-PL" sz="3300" dirty="0"/>
          </a:p>
          <a:p>
            <a:pPr marL="525780" indent="-457200">
              <a:buFont typeface="+mj-lt"/>
              <a:buAutoNum type="arabicPeriod"/>
            </a:pPr>
            <a:r>
              <a:rPr lang="pl-PL" sz="3300" dirty="0" smtClean="0"/>
              <a:t>WYTWARZANIE </a:t>
            </a:r>
            <a:r>
              <a:rPr lang="pl-PL" sz="3300" dirty="0"/>
              <a:t>I PRZETWARZANIE KOKSU I PRODUKTÓW RAFINACJI ROPY NAFTOWEJ</a:t>
            </a:r>
            <a:r>
              <a:rPr lang="pl-PL" sz="3300" dirty="0" smtClean="0"/>
              <a:t>;</a:t>
            </a:r>
          </a:p>
          <a:p>
            <a:pPr marL="525780" indent="-457200">
              <a:buFont typeface="+mj-lt"/>
              <a:buAutoNum type="arabicPeriod"/>
            </a:pPr>
            <a:endParaRPr lang="pl-PL" sz="3300" dirty="0"/>
          </a:p>
          <a:p>
            <a:pPr marL="525780" indent="-457200">
              <a:buFont typeface="+mj-lt"/>
              <a:buAutoNum type="arabicPeriod"/>
            </a:pPr>
            <a:r>
              <a:rPr lang="pl-PL" sz="3300" dirty="0" smtClean="0"/>
              <a:t>PRODUKCJA </a:t>
            </a:r>
            <a:r>
              <a:rPr lang="pl-PL" sz="3300" dirty="0"/>
              <a:t>CHEMIKALIÓW ORAZ WYROBÓW CHEMICZNYCH</a:t>
            </a:r>
            <a:r>
              <a:rPr lang="pl-PL" sz="3300" dirty="0" smtClean="0"/>
              <a:t>;</a:t>
            </a:r>
          </a:p>
          <a:p>
            <a:pPr marL="525780" indent="-457200">
              <a:buFont typeface="+mj-lt"/>
              <a:buAutoNum type="arabicPeriod"/>
            </a:pPr>
            <a:endParaRPr lang="pl-PL" sz="3300" dirty="0"/>
          </a:p>
          <a:p>
            <a:pPr marL="525780" indent="-457200">
              <a:buFont typeface="+mj-lt"/>
              <a:buAutoNum type="arabicPeriod"/>
            </a:pPr>
            <a:r>
              <a:rPr lang="pl-PL" sz="3300" dirty="0" smtClean="0"/>
              <a:t>PRODUKCJA </a:t>
            </a:r>
            <a:r>
              <a:rPr lang="pl-PL" sz="3300" dirty="0"/>
              <a:t>PODSTAWOWYCH SUBSTANCJI FARMACEUTYCZNYCH ORAZ LEKÓW I POZOSTAŁYCH WYROBÓW FARMACEUTYCZNYCH</a:t>
            </a:r>
            <a:r>
              <a:rPr lang="pl-PL" sz="3300" dirty="0" smtClean="0"/>
              <a:t>;</a:t>
            </a:r>
          </a:p>
          <a:p>
            <a:pPr marL="525780" indent="-457200">
              <a:buFont typeface="+mj-lt"/>
              <a:buAutoNum type="arabicPeriod"/>
            </a:pPr>
            <a:endParaRPr lang="pl-PL" sz="3300" dirty="0"/>
          </a:p>
          <a:p>
            <a:pPr marL="525780" indent="-457200">
              <a:buFont typeface="+mj-lt"/>
              <a:buAutoNum type="arabicPeriod"/>
            </a:pPr>
            <a:r>
              <a:rPr lang="pl-PL" sz="3300" dirty="0" smtClean="0"/>
              <a:t>PRODUKCJA </a:t>
            </a:r>
            <a:r>
              <a:rPr lang="pl-PL" sz="3300" dirty="0"/>
              <a:t>METALI</a:t>
            </a:r>
            <a:r>
              <a:rPr lang="pl-PL" sz="3300" dirty="0" smtClean="0"/>
              <a:t>;</a:t>
            </a:r>
          </a:p>
          <a:p>
            <a:pPr marL="525780" indent="-457200">
              <a:buFont typeface="+mj-lt"/>
              <a:buAutoNum type="arabicPeriod"/>
            </a:pPr>
            <a:endParaRPr lang="pl-PL" sz="3300" dirty="0"/>
          </a:p>
          <a:p>
            <a:pPr marL="525780" indent="-457200">
              <a:buFont typeface="+mj-lt"/>
              <a:buAutoNum type="arabicPeriod"/>
            </a:pPr>
            <a:r>
              <a:rPr lang="pl-PL" sz="3300" dirty="0" smtClean="0"/>
              <a:t>PRODUKCJA </a:t>
            </a:r>
            <a:r>
              <a:rPr lang="pl-PL" sz="3300" dirty="0"/>
              <a:t>POJAZDÓW SAMOCHODOWYCH, PRZYCZEP I NACZEP ORAZ MOTOCYKLI</a:t>
            </a:r>
            <a:r>
              <a:rPr lang="pl-PL" sz="3300" dirty="0" smtClean="0"/>
              <a:t>;</a:t>
            </a:r>
          </a:p>
          <a:p>
            <a:pPr marL="525780" indent="-457200">
              <a:buFont typeface="+mj-lt"/>
              <a:buAutoNum type="arabicPeriod"/>
            </a:pPr>
            <a:endParaRPr lang="pl-PL" sz="3300" dirty="0"/>
          </a:p>
          <a:p>
            <a:pPr marL="525780" indent="-457200">
              <a:buFont typeface="+mj-lt"/>
              <a:buAutoNum type="arabicPeriod"/>
            </a:pPr>
            <a:r>
              <a:rPr lang="pl-PL" sz="3300" dirty="0" smtClean="0"/>
              <a:t>TRANSPORT </a:t>
            </a:r>
            <a:r>
              <a:rPr lang="pl-PL" sz="3300" dirty="0"/>
              <a:t>LOTNICZY I KOLEJOWY</a:t>
            </a:r>
            <a:r>
              <a:rPr lang="pl-PL" sz="3300" dirty="0" smtClean="0"/>
              <a:t>;</a:t>
            </a:r>
          </a:p>
          <a:p>
            <a:pPr marL="525780" indent="-457200">
              <a:buFont typeface="+mj-lt"/>
              <a:buAutoNum type="arabicPeriod"/>
            </a:pPr>
            <a:endParaRPr lang="pl-PL" sz="3300" dirty="0"/>
          </a:p>
          <a:p>
            <a:pPr marL="525780" indent="-457200">
              <a:buFont typeface="+mj-lt"/>
              <a:buAutoNum type="arabicPeriod"/>
            </a:pPr>
            <a:r>
              <a:rPr lang="pl-PL" sz="3300" dirty="0" smtClean="0"/>
              <a:t>GOSPODARKA </a:t>
            </a:r>
            <a:r>
              <a:rPr lang="pl-PL" sz="3300" dirty="0"/>
              <a:t>MAGAZYNOWA.</a:t>
            </a:r>
          </a:p>
          <a:p>
            <a:endParaRPr lang="pl-PL" dirty="0"/>
          </a:p>
        </p:txBody>
      </p:sp>
    </p:spTree>
    <p:extLst>
      <p:ext uri="{BB962C8B-B14F-4D97-AF65-F5344CB8AC3E}">
        <p14:creationId xmlns:p14="http://schemas.microsoft.com/office/powerpoint/2010/main" val="1438484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arn(inVertic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barn(inVertical)">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barn(inVertical)">
                                      <p:cBhvr>
                                        <p:cTn id="22" dur="500"/>
                                        <p:tgtEl>
                                          <p:spTgt spid="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animEffect transition="in" filter="barn(inVertical)">
                                      <p:cBhvr>
                                        <p:cTn id="27" dur="500"/>
                                        <p:tgtEl>
                                          <p:spTgt spid="3">
                                            <p:txEl>
                                              <p:pRg st="9" end="9"/>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11" end="11"/>
                                            </p:txEl>
                                          </p:spTgt>
                                        </p:tgtEl>
                                        <p:attrNameLst>
                                          <p:attrName>style.visibility</p:attrName>
                                        </p:attrNameLst>
                                      </p:cBhvr>
                                      <p:to>
                                        <p:strVal val="visible"/>
                                      </p:to>
                                    </p:set>
                                    <p:animEffect transition="in" filter="barn(inVertical)">
                                      <p:cBhvr>
                                        <p:cTn id="32" dur="500"/>
                                        <p:tgtEl>
                                          <p:spTgt spid="3">
                                            <p:txEl>
                                              <p:pRg st="11" end="1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13" end="13"/>
                                            </p:txEl>
                                          </p:spTgt>
                                        </p:tgtEl>
                                        <p:attrNameLst>
                                          <p:attrName>style.visibility</p:attrName>
                                        </p:attrNameLst>
                                      </p:cBhvr>
                                      <p:to>
                                        <p:strVal val="visible"/>
                                      </p:to>
                                    </p:set>
                                    <p:animEffect transition="in" filter="barn(inVertical)">
                                      <p:cBhvr>
                                        <p:cTn id="37" dur="500"/>
                                        <p:tgtEl>
                                          <p:spTgt spid="3">
                                            <p:txEl>
                                              <p:pRg st="13" end="1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15" end="15"/>
                                            </p:txEl>
                                          </p:spTgt>
                                        </p:tgtEl>
                                        <p:attrNameLst>
                                          <p:attrName>style.visibility</p:attrName>
                                        </p:attrNameLst>
                                      </p:cBhvr>
                                      <p:to>
                                        <p:strVal val="visible"/>
                                      </p:to>
                                    </p:set>
                                    <p:animEffect transition="in" filter="barn(inVertical)">
                                      <p:cBhvr>
                                        <p:cTn id="42" dur="500"/>
                                        <p:tgtEl>
                                          <p:spTgt spid="3">
                                            <p:txEl>
                                              <p:pRg st="15" end="1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17" end="17"/>
                                            </p:txEl>
                                          </p:spTgt>
                                        </p:tgtEl>
                                        <p:attrNameLst>
                                          <p:attrName>style.visibility</p:attrName>
                                        </p:attrNameLst>
                                      </p:cBhvr>
                                      <p:to>
                                        <p:strVal val="visible"/>
                                      </p:to>
                                    </p:set>
                                    <p:animEffect transition="in" filter="barn(inVertical)">
                                      <p:cBhvr>
                                        <p:cTn id="47" dur="500"/>
                                        <p:tgtEl>
                                          <p:spTgt spid="3">
                                            <p:txEl>
                                              <p:pRg st="17" end="1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
                                            <p:txEl>
                                              <p:pRg st="19" end="19"/>
                                            </p:txEl>
                                          </p:spTgt>
                                        </p:tgtEl>
                                        <p:attrNameLst>
                                          <p:attrName>style.visibility</p:attrName>
                                        </p:attrNameLst>
                                      </p:cBhvr>
                                      <p:to>
                                        <p:strVal val="visible"/>
                                      </p:to>
                                    </p:set>
                                    <p:animEffect transition="in" filter="barn(inVertical)">
                                      <p:cBhvr>
                                        <p:cTn id="52" dur="500"/>
                                        <p:tgtEl>
                                          <p:spTgt spid="3">
                                            <p:txEl>
                                              <p:pRg st="19" end="1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
                                            <p:txEl>
                                              <p:pRg st="21" end="21"/>
                                            </p:txEl>
                                          </p:spTgt>
                                        </p:tgtEl>
                                        <p:attrNameLst>
                                          <p:attrName>style.visibility</p:attrName>
                                        </p:attrNameLst>
                                      </p:cBhvr>
                                      <p:to>
                                        <p:strVal val="visible"/>
                                      </p:to>
                                    </p:set>
                                    <p:animEffect transition="in" filter="barn(inVertical)">
                                      <p:cBhvr>
                                        <p:cTn id="57" dur="500"/>
                                        <p:tgtEl>
                                          <p:spTgt spid="3">
                                            <p:txEl>
                                              <p:pRg st="21" end="2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a:solidFill>
                  <a:schemeClr val="tx1">
                    <a:lumMod val="95000"/>
                    <a:lumOff val="5000"/>
                  </a:schemeClr>
                </a:solidFill>
              </a:rPr>
              <a:t>Cel I Rozwój i promowanie przedsiębiorczości</a:t>
            </a:r>
            <a:endParaRPr lang="pl-PL" dirty="0"/>
          </a:p>
        </p:txBody>
      </p:sp>
      <p:sp>
        <p:nvSpPr>
          <p:cNvPr id="3" name="Symbol zastępczy zawartości 2"/>
          <p:cNvSpPr>
            <a:spLocks noGrp="1"/>
          </p:cNvSpPr>
          <p:nvPr>
            <p:ph idx="1"/>
          </p:nvPr>
        </p:nvSpPr>
        <p:spPr/>
        <p:txBody>
          <a:bodyPr>
            <a:normAutofit fontScale="70000" lnSpcReduction="20000"/>
          </a:bodyPr>
          <a:lstStyle/>
          <a:p>
            <a:pPr marL="68580" indent="0">
              <a:buNone/>
            </a:pPr>
            <a:endParaRPr lang="pl-PL" b="1" dirty="0" smtClean="0"/>
          </a:p>
          <a:p>
            <a:pPr marL="68580" indent="0" algn="just">
              <a:buNone/>
            </a:pPr>
            <a:r>
              <a:rPr lang="pl-PL" b="1" dirty="0" smtClean="0"/>
              <a:t>Cel </a:t>
            </a:r>
            <a:r>
              <a:rPr lang="pl-PL" b="1" dirty="0"/>
              <a:t>szczegółowy 1.2 </a:t>
            </a:r>
            <a:r>
              <a:rPr lang="pl-PL" dirty="0"/>
              <a:t>Podnoszenie kompetencji przydatnych na lokalnym rynku pracy i wzmacnianie lokalnych przedsiębiorstw i osób zainteresowanych założeniem działalności gospodarczej poprzez kompleksowe wsparcie informacyjne i szkoleniowo –</a:t>
            </a:r>
            <a:r>
              <a:rPr lang="pl-PL" dirty="0" smtClean="0"/>
              <a:t>doradcze</a:t>
            </a:r>
          </a:p>
          <a:p>
            <a:pPr marL="68580" indent="0">
              <a:buNone/>
            </a:pPr>
            <a:endParaRPr lang="pl-PL" dirty="0"/>
          </a:p>
          <a:p>
            <a:pPr algn="just"/>
            <a:r>
              <a:rPr lang="pl-PL" b="1" dirty="0"/>
              <a:t>Przedsięwzięcie1.2.1 </a:t>
            </a:r>
            <a:r>
              <a:rPr lang="pl-PL" dirty="0"/>
              <a:t>Zwiększenie dostępu do bezpłatnej informacji pomocnej w zakładaniu, prowadzeniu i rozwijaniu działalności </a:t>
            </a:r>
            <a:r>
              <a:rPr lang="pl-PL" dirty="0" smtClean="0"/>
              <a:t>gospodarczej</a:t>
            </a:r>
          </a:p>
          <a:p>
            <a:endParaRPr lang="pl-PL" dirty="0"/>
          </a:p>
          <a:p>
            <a:pPr algn="just"/>
            <a:r>
              <a:rPr lang="pl-PL" b="1" dirty="0"/>
              <a:t>Przedsięwzięcie </a:t>
            </a:r>
            <a:r>
              <a:rPr lang="pl-PL" b="1" dirty="0" smtClean="0"/>
              <a:t>1.2.2 </a:t>
            </a:r>
            <a:r>
              <a:rPr lang="pl-PL" dirty="0" smtClean="0"/>
              <a:t>Podniesienie </a:t>
            </a:r>
            <a:r>
              <a:rPr lang="pl-PL" dirty="0"/>
              <a:t>poziomu lub nabycie kompetencji przydatnych na lokalnym rynku pracy</a:t>
            </a:r>
          </a:p>
        </p:txBody>
      </p:sp>
    </p:spTree>
    <p:extLst>
      <p:ext uri="{BB962C8B-B14F-4D97-AF65-F5344CB8AC3E}">
        <p14:creationId xmlns:p14="http://schemas.microsoft.com/office/powerpoint/2010/main" val="3520396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608" y="692696"/>
            <a:ext cx="7024744" cy="601136"/>
          </a:xfrm>
        </p:spPr>
        <p:txBody>
          <a:bodyPr>
            <a:normAutofit/>
          </a:bodyPr>
          <a:lstStyle/>
          <a:p>
            <a:r>
              <a:rPr lang="pl-PL" sz="2800" dirty="0">
                <a:solidFill>
                  <a:schemeClr val="tx1"/>
                </a:solidFill>
              </a:rPr>
              <a:t>Koszty kwalifikowalne</a:t>
            </a:r>
          </a:p>
        </p:txBody>
      </p:sp>
      <p:sp>
        <p:nvSpPr>
          <p:cNvPr id="3" name="Symbol zastępczy zawartości 2"/>
          <p:cNvSpPr>
            <a:spLocks noGrp="1"/>
          </p:cNvSpPr>
          <p:nvPr>
            <p:ph idx="1"/>
          </p:nvPr>
        </p:nvSpPr>
        <p:spPr>
          <a:xfrm>
            <a:off x="539552" y="1412776"/>
            <a:ext cx="8064896" cy="4968552"/>
          </a:xfrm>
        </p:spPr>
        <p:txBody>
          <a:bodyPr>
            <a:noAutofit/>
          </a:bodyPr>
          <a:lstStyle/>
          <a:p>
            <a:pPr marL="68580" indent="0">
              <a:buNone/>
            </a:pPr>
            <a:r>
              <a:rPr lang="pl-PL" sz="1200" b="1" dirty="0"/>
              <a:t>Pomoc jest przyznawana w formie refundacji (NIE DOT. PODEJMOWNIA DZIALANOŚCI GOSPODARCZEJ) kosztów do których zalicza się koszty</a:t>
            </a:r>
            <a:r>
              <a:rPr lang="pl-PL" sz="1200" b="1" dirty="0" smtClean="0"/>
              <a:t>:</a:t>
            </a:r>
          </a:p>
          <a:p>
            <a:pPr marL="68580" indent="0">
              <a:buNone/>
            </a:pPr>
            <a:endParaRPr lang="pl-PL" sz="1200" dirty="0"/>
          </a:p>
          <a:p>
            <a:r>
              <a:rPr lang="pl-PL" sz="1200" dirty="0" smtClean="0"/>
              <a:t>ogólne </a:t>
            </a:r>
            <a:r>
              <a:rPr lang="pl-PL" sz="1200" dirty="0"/>
              <a:t>–w wysokości nieprzekraczającej 10% pozostałych kosztów kwalifikowalnych operacji (są to koszty przygotowania dokumentacji technicznej; opłaty za patenty, licencje; sprawowanie nadzoru autorskiego lub inwestorskiego)  </a:t>
            </a:r>
            <a:endParaRPr lang="pl-PL" sz="1200" dirty="0" smtClean="0"/>
          </a:p>
          <a:p>
            <a:r>
              <a:rPr lang="pl-PL" sz="1200" dirty="0" smtClean="0"/>
              <a:t>zakupu </a:t>
            </a:r>
            <a:r>
              <a:rPr lang="pl-PL" sz="1200" dirty="0"/>
              <a:t>robót budowlanych lub </a:t>
            </a:r>
            <a:r>
              <a:rPr lang="pl-PL" sz="1200" dirty="0" smtClean="0"/>
              <a:t>usług</a:t>
            </a:r>
          </a:p>
          <a:p>
            <a:r>
              <a:rPr lang="pl-PL" sz="1200" dirty="0" smtClean="0"/>
              <a:t>zakupu </a:t>
            </a:r>
            <a:r>
              <a:rPr lang="pl-PL" sz="1200" dirty="0"/>
              <a:t>lub rozwoju oprogramowania komputerowego oraz zakupy patentów, licencji lub wynagrodzeń za przeniesienie autorskich praw majątkowych lub znaków </a:t>
            </a:r>
            <a:r>
              <a:rPr lang="pl-PL" sz="1200" dirty="0" smtClean="0"/>
              <a:t>towarowych</a:t>
            </a:r>
          </a:p>
          <a:p>
            <a:r>
              <a:rPr lang="pl-PL" sz="1200" dirty="0" smtClean="0"/>
              <a:t>najmu </a:t>
            </a:r>
            <a:r>
              <a:rPr lang="pl-PL" sz="1200" dirty="0"/>
              <a:t>lub dzierżawy maszyn, wyposażenia lub </a:t>
            </a:r>
            <a:r>
              <a:rPr lang="pl-PL" sz="1200" dirty="0" smtClean="0"/>
              <a:t>nieruchomości</a:t>
            </a:r>
          </a:p>
          <a:p>
            <a:r>
              <a:rPr lang="pl-PL" sz="1200" dirty="0" smtClean="0"/>
              <a:t>zakupu </a:t>
            </a:r>
            <a:r>
              <a:rPr lang="pl-PL" sz="1200" dirty="0"/>
              <a:t>nowych maszyn lub wyposażenia, a w przypadku operacji w zakresie zachowania dziedzictwa lokalnego również używanych maszyn lub wyposażenia, stanowiących eksponaty </a:t>
            </a:r>
            <a:endParaRPr lang="pl-PL" sz="1200" dirty="0" smtClean="0"/>
          </a:p>
          <a:p>
            <a:r>
              <a:rPr lang="pl-PL" sz="1200" dirty="0" smtClean="0"/>
              <a:t>zakupu </a:t>
            </a:r>
            <a:r>
              <a:rPr lang="pl-PL" sz="1200" dirty="0"/>
              <a:t>nowych środków transportu, z wyłączeniem zakupu samochodów osobowych przeznaczonych do przewozu mniej niż 8 osób łącznie z kierowcą (w wysokości nieprzekraczającej 30%pozostałych kosztów kwalifikowalnych  pomniejszonych o koszty ogólne</a:t>
            </a:r>
            <a:r>
              <a:rPr lang="pl-PL" sz="1200" dirty="0" smtClean="0"/>
              <a:t>)</a:t>
            </a:r>
          </a:p>
          <a:p>
            <a:r>
              <a:rPr lang="pl-PL" sz="1200" dirty="0" smtClean="0"/>
              <a:t>zakupu </a:t>
            </a:r>
            <a:r>
              <a:rPr lang="pl-PL" sz="1200" dirty="0"/>
              <a:t>nowych rzeczy innych niż wymienione 5 i 6, w tym materiałów</a:t>
            </a:r>
            <a:r>
              <a:rPr lang="pl-PL" sz="1200" dirty="0" smtClean="0"/>
              <a:t>,</a:t>
            </a:r>
          </a:p>
          <a:p>
            <a:r>
              <a:rPr lang="pl-PL" sz="1200" dirty="0" smtClean="0"/>
              <a:t>wynagrodzenia </a:t>
            </a:r>
            <a:r>
              <a:rPr lang="pl-PL" sz="1200" dirty="0"/>
              <a:t>i innych świadczeń , o których mowa w Kodeksie pracy, związanych z pracą pracowników beneficjenta, a także inne koszty ponoszone przez beneficjenta na podstawie odrębnych przepisów w związku z zatrudnianiem tych pracowników –w przypadku operacji związanych z inkubatorami i </a:t>
            </a:r>
            <a:r>
              <a:rPr lang="pl-PL" sz="1200" dirty="0" smtClean="0"/>
              <a:t>współpracą</a:t>
            </a:r>
          </a:p>
          <a:p>
            <a:r>
              <a:rPr lang="pl-PL" sz="1200" dirty="0" smtClean="0"/>
              <a:t>podatku </a:t>
            </a:r>
            <a:r>
              <a:rPr lang="pl-PL" sz="1200" dirty="0"/>
              <a:t>od towarów i usług (VAT)</a:t>
            </a:r>
          </a:p>
          <a:p>
            <a:endParaRPr lang="pl-PL" sz="1200" dirty="0"/>
          </a:p>
          <a:p>
            <a:pPr marL="68580" indent="0">
              <a:buNone/>
            </a:pPr>
            <a:r>
              <a:rPr lang="pl-PL" sz="1200" b="1" dirty="0"/>
              <a:t>Do kosztów kwalifikowalnych zalicza się również wartość wkładu rzeczowego w tym także w formie nieodpłatnej pracy</a:t>
            </a:r>
            <a:endParaRPr lang="pl-PL" sz="1200" dirty="0"/>
          </a:p>
        </p:txBody>
      </p:sp>
    </p:spTree>
    <p:extLst>
      <p:ext uri="{BB962C8B-B14F-4D97-AF65-F5344CB8AC3E}">
        <p14:creationId xmlns:p14="http://schemas.microsoft.com/office/powerpoint/2010/main" val="3001307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1000"/>
                                        <p:tgtEl>
                                          <p:spTgt spid="3">
                                            <p:txEl>
                                              <p:pRg st="9" end="9"/>
                                            </p:txEl>
                                          </p:spTgt>
                                        </p:tgtEl>
                                      </p:cBhvr>
                                    </p:animEffect>
                                    <p:anim calcmode="lin" valueType="num">
                                      <p:cBhvr>
                                        <p:cTn id="6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10" end="10"/>
                                            </p:txEl>
                                          </p:spTgt>
                                        </p:tgtEl>
                                        <p:attrNameLst>
                                          <p:attrName>style.visibility</p:attrName>
                                        </p:attrNameLst>
                                      </p:cBhvr>
                                      <p:to>
                                        <p:strVal val="visible"/>
                                      </p:to>
                                    </p:set>
                                    <p:animEffect transition="in" filter="fade">
                                      <p:cBhvr>
                                        <p:cTn id="70" dur="1000"/>
                                        <p:tgtEl>
                                          <p:spTgt spid="3">
                                            <p:txEl>
                                              <p:pRg st="10" end="10"/>
                                            </p:txEl>
                                          </p:spTgt>
                                        </p:tgtEl>
                                      </p:cBhvr>
                                    </p:animEffect>
                                    <p:anim calcmode="lin" valueType="num">
                                      <p:cBhvr>
                                        <p:cTn id="71"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12" end="12"/>
                                            </p:txEl>
                                          </p:spTgt>
                                        </p:tgtEl>
                                        <p:attrNameLst>
                                          <p:attrName>style.visibility</p:attrName>
                                        </p:attrNameLst>
                                      </p:cBhvr>
                                      <p:to>
                                        <p:strVal val="visible"/>
                                      </p:to>
                                    </p:set>
                                    <p:animEffect transition="in" filter="fade">
                                      <p:cBhvr>
                                        <p:cTn id="77" dur="1000"/>
                                        <p:tgtEl>
                                          <p:spTgt spid="3">
                                            <p:txEl>
                                              <p:pRg st="12" end="12"/>
                                            </p:txEl>
                                          </p:spTgt>
                                        </p:tgtEl>
                                      </p:cBhvr>
                                    </p:animEffect>
                                    <p:anim calcmode="lin" valueType="num">
                                      <p:cBhvr>
                                        <p:cTn id="78"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43608" y="1412776"/>
            <a:ext cx="7024744" cy="1800200"/>
          </a:xfrm>
        </p:spPr>
        <p:txBody>
          <a:bodyPr>
            <a:noAutofit/>
          </a:bodyPr>
          <a:lstStyle/>
          <a:p>
            <a:pPr algn="just"/>
            <a:r>
              <a:rPr lang="pl-PL" sz="2800" dirty="0">
                <a:solidFill>
                  <a:schemeClr val="tx1"/>
                </a:solidFill>
              </a:rPr>
              <a:t>WSZYSTKIE KOSZTY MUSZĄ BYĆ UZASADNIONE ZAKRESEM OPERACJI, NIZBĘDNE DO OSIĄGNIĘCIA CELU ORAZ RACJONALNE.</a:t>
            </a:r>
          </a:p>
        </p:txBody>
      </p:sp>
      <p:pic>
        <p:nvPicPr>
          <p:cNvPr id="14338" name="Picture 2" descr="C:\Users\mdabrowska\AppData\Local\Microsoft\Windows\INetCache\IE\M3L7I7YN\Koszty-układu-rodzajowe-Usługi-obce-16392409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3573016"/>
            <a:ext cx="6840760" cy="2592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2210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15616" y="404664"/>
            <a:ext cx="7024744" cy="601136"/>
          </a:xfrm>
        </p:spPr>
        <p:txBody>
          <a:bodyPr>
            <a:normAutofit/>
          </a:bodyPr>
          <a:lstStyle/>
          <a:p>
            <a:r>
              <a:rPr lang="pl-PL" sz="3200" dirty="0" smtClean="0">
                <a:solidFill>
                  <a:schemeClr val="tx1"/>
                </a:solidFill>
              </a:rPr>
              <a:t>Obowiązki beneficjenta</a:t>
            </a:r>
            <a:endParaRPr lang="pl-PL" sz="3200" dirty="0">
              <a:solidFill>
                <a:schemeClr val="tx1"/>
              </a:solidFill>
            </a:endParaRPr>
          </a:p>
        </p:txBody>
      </p:sp>
      <p:sp>
        <p:nvSpPr>
          <p:cNvPr id="3" name="Symbol zastępczy zawartości 2"/>
          <p:cNvSpPr>
            <a:spLocks noGrp="1"/>
          </p:cNvSpPr>
          <p:nvPr>
            <p:ph idx="1"/>
          </p:nvPr>
        </p:nvSpPr>
        <p:spPr>
          <a:xfrm>
            <a:off x="755576" y="1412776"/>
            <a:ext cx="7416824" cy="4680520"/>
          </a:xfrm>
        </p:spPr>
        <p:txBody>
          <a:bodyPr>
            <a:noAutofit/>
          </a:bodyPr>
          <a:lstStyle/>
          <a:p>
            <a:endParaRPr lang="pl-PL" sz="1400" dirty="0"/>
          </a:p>
          <a:p>
            <a:r>
              <a:rPr lang="pl-PL" sz="1400" dirty="0" smtClean="0"/>
              <a:t>Realizacja projektu zgodnie z umową</a:t>
            </a:r>
            <a:r>
              <a:rPr lang="pl-PL" sz="1400" dirty="0"/>
              <a:t>;</a:t>
            </a:r>
          </a:p>
          <a:p>
            <a:r>
              <a:rPr lang="pl-PL" sz="1400" dirty="0" smtClean="0"/>
              <a:t>Osiągnięcia celu projektu (zachowanie trwałości projektu przez 3/5lat</a:t>
            </a:r>
            <a:r>
              <a:rPr lang="pl-PL" sz="1400" dirty="0"/>
              <a:t>);</a:t>
            </a:r>
          </a:p>
          <a:p>
            <a:r>
              <a:rPr lang="pl-PL" sz="1400" dirty="0" smtClean="0"/>
              <a:t>Utrzymanie utworzonego miejsca pracy 2/3 lata</a:t>
            </a:r>
            <a:r>
              <a:rPr lang="pl-PL" sz="1400" dirty="0"/>
              <a:t>;</a:t>
            </a:r>
          </a:p>
          <a:p>
            <a:r>
              <a:rPr lang="pl-PL" sz="1400" dirty="0" smtClean="0"/>
              <a:t>Osiągnięcie wskaźników realizacji celu</a:t>
            </a:r>
            <a:r>
              <a:rPr lang="pl-PL" sz="1400" dirty="0"/>
              <a:t>;</a:t>
            </a:r>
          </a:p>
          <a:p>
            <a:r>
              <a:rPr lang="pl-PL" sz="1400" dirty="0" smtClean="0"/>
              <a:t>Zachowanie konkurencyjnego trybu wyboru wykonawców</a:t>
            </a:r>
            <a:r>
              <a:rPr lang="pl-PL" sz="1400" dirty="0"/>
              <a:t>;</a:t>
            </a:r>
          </a:p>
          <a:p>
            <a:r>
              <a:rPr lang="pl-PL" sz="1400" dirty="0" smtClean="0"/>
              <a:t>Przechowywanie dokumentacji 5 lat</a:t>
            </a:r>
            <a:r>
              <a:rPr lang="pl-PL" sz="1400" dirty="0"/>
              <a:t>;</a:t>
            </a:r>
          </a:p>
          <a:p>
            <a:r>
              <a:rPr lang="pl-PL" sz="1400" dirty="0" smtClean="0"/>
              <a:t>Prowadzenie oddzielnego systemu rachunkowego</a:t>
            </a:r>
            <a:r>
              <a:rPr lang="pl-PL" sz="1400" dirty="0"/>
              <a:t>;</a:t>
            </a:r>
          </a:p>
          <a:p>
            <a:r>
              <a:rPr lang="pl-PL" sz="1400" dirty="0" smtClean="0"/>
              <a:t>Umożliwienie przeprowadzenia kontroli</a:t>
            </a:r>
            <a:r>
              <a:rPr lang="pl-PL" sz="1400" dirty="0"/>
              <a:t>;</a:t>
            </a:r>
          </a:p>
          <a:p>
            <a:r>
              <a:rPr lang="pl-PL" sz="1400" dirty="0" smtClean="0"/>
              <a:t>Niefinansowania projektu z udziałem innych środków publicznych</a:t>
            </a:r>
            <a:r>
              <a:rPr lang="pl-PL" sz="1400" dirty="0"/>
              <a:t>;</a:t>
            </a:r>
          </a:p>
          <a:p>
            <a:r>
              <a:rPr lang="pl-PL" sz="1400" dirty="0" smtClean="0"/>
              <a:t>Promocja projektu zgodnie z księgą wizualizacji znaku PROW 2014-2020</a:t>
            </a:r>
            <a:r>
              <a:rPr lang="pl-PL" sz="1400" dirty="0"/>
              <a:t>;</a:t>
            </a:r>
          </a:p>
          <a:p>
            <a:r>
              <a:rPr lang="pl-PL" sz="1400" dirty="0" smtClean="0"/>
              <a:t>Posiadania (zakaz sprzedaży) rzeczy nabytych w ramach projektu oraz ich wykorzystania zgodnie z przeznaczeniem (5 lat od dnia wypłaty płatności końcowej</a:t>
            </a:r>
            <a:r>
              <a:rPr lang="pl-PL" sz="1400" dirty="0"/>
              <a:t>)</a:t>
            </a:r>
          </a:p>
          <a:p>
            <a:endParaRPr lang="pl-PL" sz="1400" dirty="0"/>
          </a:p>
          <a:p>
            <a:r>
              <a:rPr lang="pl-PL" sz="1400" b="1" dirty="0" smtClean="0"/>
              <a:t>Osiągnięcie co najmniej 30 % zakładanego w biznes planie ilościowego lub wartościowego poziomu sprzedaży produktów lub usług do dnia, w którym upłynie rok od dnia wypłaty płatności końcowej.</a:t>
            </a:r>
            <a:endParaRPr lang="pl-PL" sz="1400" b="1" dirty="0"/>
          </a:p>
        </p:txBody>
      </p:sp>
    </p:spTree>
    <p:extLst>
      <p:ext uri="{BB962C8B-B14F-4D97-AF65-F5344CB8AC3E}">
        <p14:creationId xmlns:p14="http://schemas.microsoft.com/office/powerpoint/2010/main" val="2220438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1000"/>
                                        <p:tgtEl>
                                          <p:spTgt spid="3">
                                            <p:txEl>
                                              <p:pRg st="9" end="9"/>
                                            </p:txEl>
                                          </p:spTgt>
                                        </p:tgtEl>
                                      </p:cBhvr>
                                    </p:animEffect>
                                    <p:anim calcmode="lin" valueType="num">
                                      <p:cBhvr>
                                        <p:cTn id="6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10" end="10"/>
                                            </p:txEl>
                                          </p:spTgt>
                                        </p:tgtEl>
                                        <p:attrNameLst>
                                          <p:attrName>style.visibility</p:attrName>
                                        </p:attrNameLst>
                                      </p:cBhvr>
                                      <p:to>
                                        <p:strVal val="visible"/>
                                      </p:to>
                                    </p:set>
                                    <p:animEffect transition="in" filter="fade">
                                      <p:cBhvr>
                                        <p:cTn id="70" dur="1000"/>
                                        <p:tgtEl>
                                          <p:spTgt spid="3">
                                            <p:txEl>
                                              <p:pRg st="10" end="10"/>
                                            </p:txEl>
                                          </p:spTgt>
                                        </p:tgtEl>
                                      </p:cBhvr>
                                    </p:animEffect>
                                    <p:anim calcmode="lin" valueType="num">
                                      <p:cBhvr>
                                        <p:cTn id="71"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11" end="11"/>
                                            </p:txEl>
                                          </p:spTgt>
                                        </p:tgtEl>
                                        <p:attrNameLst>
                                          <p:attrName>style.visibility</p:attrName>
                                        </p:attrNameLst>
                                      </p:cBhvr>
                                      <p:to>
                                        <p:strVal val="visible"/>
                                      </p:to>
                                    </p:set>
                                    <p:animEffect transition="in" filter="fade">
                                      <p:cBhvr>
                                        <p:cTn id="77" dur="1000"/>
                                        <p:tgtEl>
                                          <p:spTgt spid="3">
                                            <p:txEl>
                                              <p:pRg st="11" end="11"/>
                                            </p:txEl>
                                          </p:spTgt>
                                        </p:tgtEl>
                                      </p:cBhvr>
                                    </p:animEffect>
                                    <p:anim calcmode="lin" valueType="num">
                                      <p:cBhvr>
                                        <p:cTn id="78"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
                                            <p:txEl>
                                              <p:pRg st="13" end="13"/>
                                            </p:txEl>
                                          </p:spTgt>
                                        </p:tgtEl>
                                        <p:attrNameLst>
                                          <p:attrName>style.visibility</p:attrName>
                                        </p:attrNameLst>
                                      </p:cBhvr>
                                      <p:to>
                                        <p:strVal val="visible"/>
                                      </p:to>
                                    </p:set>
                                    <p:animEffect transition="in" filter="fade">
                                      <p:cBhvr>
                                        <p:cTn id="84" dur="1000"/>
                                        <p:tgtEl>
                                          <p:spTgt spid="3">
                                            <p:txEl>
                                              <p:pRg st="13" end="13"/>
                                            </p:txEl>
                                          </p:spTgt>
                                        </p:tgtEl>
                                      </p:cBhvr>
                                    </p:animEffect>
                                    <p:anim calcmode="lin" valueType="num">
                                      <p:cBhvr>
                                        <p:cTn id="85"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800" dirty="0">
                <a:solidFill>
                  <a:schemeClr val="tx1"/>
                </a:solidFill>
              </a:rPr>
              <a:t>Analiza formularza wniosku o dofinansowanie</a:t>
            </a:r>
          </a:p>
        </p:txBody>
      </p:sp>
      <p:sp>
        <p:nvSpPr>
          <p:cNvPr id="3" name="pole tekstowe 2"/>
          <p:cNvSpPr txBox="1"/>
          <p:nvPr/>
        </p:nvSpPr>
        <p:spPr>
          <a:xfrm>
            <a:off x="1115616" y="2644620"/>
            <a:ext cx="7128792" cy="523220"/>
          </a:xfrm>
          <a:prstGeom prst="rect">
            <a:avLst/>
          </a:prstGeom>
          <a:noFill/>
        </p:spPr>
        <p:txBody>
          <a:bodyPr wrap="square" rtlCol="0">
            <a:spAutoFit/>
          </a:bodyPr>
          <a:lstStyle/>
          <a:p>
            <a:r>
              <a:rPr lang="pl-PL" sz="2800" dirty="0"/>
              <a:t>Załączniki do wniosku</a:t>
            </a:r>
            <a:r>
              <a:rPr lang="pl-PL" dirty="0"/>
              <a:t> </a:t>
            </a:r>
          </a:p>
        </p:txBody>
      </p:sp>
      <p:sp>
        <p:nvSpPr>
          <p:cNvPr id="5" name="pole tekstowe 4"/>
          <p:cNvSpPr txBox="1"/>
          <p:nvPr/>
        </p:nvSpPr>
        <p:spPr>
          <a:xfrm>
            <a:off x="1115616" y="4869160"/>
            <a:ext cx="6912768" cy="1477328"/>
          </a:xfrm>
          <a:prstGeom prst="rect">
            <a:avLst/>
          </a:prstGeom>
          <a:noFill/>
        </p:spPr>
        <p:txBody>
          <a:bodyPr wrap="square" rtlCol="0">
            <a:spAutoFit/>
          </a:bodyPr>
          <a:lstStyle/>
          <a:p>
            <a:r>
              <a:rPr lang="pl-PL" u="sng" dirty="0"/>
              <a:t>Przydatne linki:</a:t>
            </a:r>
          </a:p>
          <a:p>
            <a:r>
              <a:rPr lang="pl-PL" dirty="0" smtClean="0">
                <a:hlinkClick r:id="rId2"/>
              </a:rPr>
              <a:t>www.lgdkoronasadecka.pl</a:t>
            </a:r>
            <a:endParaRPr lang="pl-PL" dirty="0" smtClean="0"/>
          </a:p>
          <a:p>
            <a:r>
              <a:rPr lang="pl-PL" dirty="0" smtClean="0">
                <a:hlinkClick r:id="rId3"/>
              </a:rPr>
              <a:t>www.arimr.gov.pl</a:t>
            </a:r>
            <a:endParaRPr lang="pl-PL" dirty="0" smtClean="0"/>
          </a:p>
          <a:p>
            <a:r>
              <a:rPr lang="pl-PL" dirty="0" smtClean="0">
                <a:hlinkClick r:id="rId4"/>
              </a:rPr>
              <a:t>www.minrol.gov.pl</a:t>
            </a:r>
            <a:endParaRPr lang="pl-PL" dirty="0" smtClean="0"/>
          </a:p>
          <a:p>
            <a:endParaRPr lang="pl-PL" dirty="0"/>
          </a:p>
        </p:txBody>
      </p:sp>
      <p:pic>
        <p:nvPicPr>
          <p:cNvPr id="15363" name="Picture 3" descr="C:\Users\mdabrowska\AppData\Local\Microsoft\Windows\INetCache\IE\21GA93Y2\papers-576553_640[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60032" y="3789040"/>
            <a:ext cx="3768080" cy="1884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3071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755576" y="764704"/>
            <a:ext cx="7528800" cy="2160240"/>
          </a:xfrm>
        </p:spPr>
        <p:txBody>
          <a:bodyPr>
            <a:normAutofit/>
          </a:bodyPr>
          <a:lstStyle/>
          <a:p>
            <a:pPr algn="ctr"/>
            <a:r>
              <a:rPr lang="pl-PL" dirty="0">
                <a:solidFill>
                  <a:schemeClr val="tx1"/>
                </a:solidFill>
              </a:rPr>
              <a:t>Dziękuję za </a:t>
            </a:r>
            <a:r>
              <a:rPr lang="pl-PL" dirty="0" smtClean="0">
                <a:solidFill>
                  <a:schemeClr val="tx1"/>
                </a:solidFill>
              </a:rPr>
              <a:t>uwagę</a:t>
            </a:r>
            <a:br>
              <a:rPr lang="pl-PL" dirty="0" smtClean="0">
                <a:solidFill>
                  <a:schemeClr val="tx1"/>
                </a:solidFill>
              </a:rPr>
            </a:br>
            <a:r>
              <a:rPr lang="pl-PL" sz="2700" dirty="0" smtClean="0">
                <a:solidFill>
                  <a:schemeClr val="tx1"/>
                </a:solidFill>
              </a:rPr>
              <a:t>LGD </a:t>
            </a:r>
            <a:r>
              <a:rPr lang="pl-PL" sz="2700" dirty="0">
                <a:solidFill>
                  <a:schemeClr val="tx1"/>
                </a:solidFill>
              </a:rPr>
              <a:t>„KORONA </a:t>
            </a:r>
            <a:r>
              <a:rPr lang="pl-PL" sz="2700" dirty="0" smtClean="0">
                <a:solidFill>
                  <a:schemeClr val="tx1"/>
                </a:solidFill>
              </a:rPr>
              <a:t>SĄDECKA”</a:t>
            </a:r>
            <a:br>
              <a:rPr lang="pl-PL" sz="2700" dirty="0" smtClean="0">
                <a:solidFill>
                  <a:schemeClr val="tx1"/>
                </a:solidFill>
              </a:rPr>
            </a:br>
            <a:r>
              <a:rPr lang="pl-PL" sz="2700" dirty="0" smtClean="0">
                <a:solidFill>
                  <a:schemeClr val="tx1"/>
                </a:solidFill>
              </a:rPr>
              <a:t>Ul</a:t>
            </a:r>
            <a:r>
              <a:rPr lang="pl-PL" sz="2700" dirty="0">
                <a:solidFill>
                  <a:schemeClr val="tx1"/>
                </a:solidFill>
              </a:rPr>
              <a:t>. Papieska </a:t>
            </a:r>
            <a:r>
              <a:rPr lang="pl-PL" sz="2700" dirty="0" smtClean="0">
                <a:solidFill>
                  <a:schemeClr val="tx1"/>
                </a:solidFill>
              </a:rPr>
              <a:t>2, 33-395 Chełmiec </a:t>
            </a:r>
            <a:br>
              <a:rPr lang="pl-PL" sz="2700" dirty="0" smtClean="0">
                <a:solidFill>
                  <a:schemeClr val="tx1"/>
                </a:solidFill>
              </a:rPr>
            </a:br>
            <a:r>
              <a:rPr lang="pl-PL" sz="2700" dirty="0" smtClean="0">
                <a:solidFill>
                  <a:schemeClr val="tx1"/>
                </a:solidFill>
              </a:rPr>
              <a:t>tel</a:t>
            </a:r>
            <a:r>
              <a:rPr lang="pl-PL" sz="2700" dirty="0">
                <a:solidFill>
                  <a:schemeClr val="tx1"/>
                </a:solidFill>
              </a:rPr>
              <a:t>. 18 414 56 55/ 660 675 601</a:t>
            </a:r>
          </a:p>
        </p:txBody>
      </p:sp>
      <p:pic>
        <p:nvPicPr>
          <p:cNvPr id="16390" name="Picture 6" descr="Podobny obra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4005064"/>
            <a:ext cx="4017018" cy="224953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8392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a:solidFill>
                  <a:schemeClr val="tx1">
                    <a:lumMod val="95000"/>
                    <a:lumOff val="5000"/>
                  </a:schemeClr>
                </a:solidFill>
              </a:rPr>
              <a:t>Cel I Rozwój i promowanie przedsiębiorczości</a:t>
            </a:r>
            <a:endParaRPr lang="pl-PL" dirty="0"/>
          </a:p>
        </p:txBody>
      </p:sp>
      <p:sp>
        <p:nvSpPr>
          <p:cNvPr id="3" name="Symbol zastępczy zawartości 2"/>
          <p:cNvSpPr>
            <a:spLocks noGrp="1"/>
          </p:cNvSpPr>
          <p:nvPr>
            <p:ph idx="1"/>
          </p:nvPr>
        </p:nvSpPr>
        <p:spPr/>
        <p:txBody>
          <a:bodyPr>
            <a:normAutofit/>
          </a:bodyPr>
          <a:lstStyle/>
          <a:p>
            <a:pPr marL="68580" indent="0">
              <a:buNone/>
            </a:pPr>
            <a:r>
              <a:rPr lang="pl-PL" sz="1700" b="1" dirty="0"/>
              <a:t>Cel szczegółowy 1.3 </a:t>
            </a:r>
            <a:r>
              <a:rPr lang="pl-PL" sz="1700" dirty="0"/>
              <a:t>Budowanie i upowszechnianie postaw przedsiębiorczych na bazie inicjatyw </a:t>
            </a:r>
            <a:r>
              <a:rPr lang="pl-PL" sz="1700" dirty="0" smtClean="0"/>
              <a:t>oddolnych</a:t>
            </a:r>
          </a:p>
          <a:p>
            <a:pPr marL="68580" indent="0">
              <a:buNone/>
            </a:pPr>
            <a:endParaRPr lang="pl-PL" sz="1700" dirty="0"/>
          </a:p>
          <a:p>
            <a:r>
              <a:rPr lang="pl-PL" sz="1700" b="1" dirty="0"/>
              <a:t>Przedsięwzięcie 1.3.1 </a:t>
            </a:r>
            <a:r>
              <a:rPr lang="pl-PL" sz="1700" dirty="0"/>
              <a:t>Włączanie dzieci i młodzieży w projekty wzmacniające kompetencje </a:t>
            </a:r>
            <a:r>
              <a:rPr lang="pl-PL" sz="1700" dirty="0" smtClean="0"/>
              <a:t>przedsiębiorcze</a:t>
            </a:r>
          </a:p>
          <a:p>
            <a:endParaRPr lang="pl-PL" sz="1700" dirty="0"/>
          </a:p>
          <a:p>
            <a:r>
              <a:rPr lang="pl-PL" sz="1700" b="1" dirty="0"/>
              <a:t>Przedsięwzięcie 1.3.2 </a:t>
            </a:r>
            <a:r>
              <a:rPr lang="pl-PL" sz="1700" dirty="0"/>
              <a:t>Zwiększenie dostępu do informacji o przedsiębiorczości i jej promocja, w tym poprzez uruchomienie </a:t>
            </a:r>
          </a:p>
        </p:txBody>
      </p:sp>
    </p:spTree>
    <p:extLst>
      <p:ext uri="{BB962C8B-B14F-4D97-AF65-F5344CB8AC3E}">
        <p14:creationId xmlns:p14="http://schemas.microsoft.com/office/powerpoint/2010/main" val="966304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a:solidFill>
                  <a:schemeClr val="tx1">
                    <a:lumMod val="95000"/>
                    <a:lumOff val="5000"/>
                  </a:schemeClr>
                </a:solidFill>
              </a:rPr>
              <a:t>Cel I Rozwój i promowanie przedsiębiorczości</a:t>
            </a:r>
            <a:endParaRPr lang="pl-PL" dirty="0"/>
          </a:p>
        </p:txBody>
      </p:sp>
      <p:sp>
        <p:nvSpPr>
          <p:cNvPr id="3" name="Symbol zastępczy zawartości 2"/>
          <p:cNvSpPr>
            <a:spLocks noGrp="1"/>
          </p:cNvSpPr>
          <p:nvPr>
            <p:ph idx="1"/>
          </p:nvPr>
        </p:nvSpPr>
        <p:spPr>
          <a:xfrm>
            <a:off x="1043608" y="2276872"/>
            <a:ext cx="6777317" cy="3508977"/>
          </a:xfrm>
        </p:spPr>
        <p:txBody>
          <a:bodyPr>
            <a:normAutofit fontScale="70000" lnSpcReduction="20000"/>
          </a:bodyPr>
          <a:lstStyle/>
          <a:p>
            <a:pPr marL="68580" indent="0">
              <a:buNone/>
            </a:pPr>
            <a:r>
              <a:rPr lang="pl-PL" b="1" dirty="0"/>
              <a:t>Cel szczegółowy 1.4 </a:t>
            </a:r>
            <a:r>
              <a:rPr lang="pl-PL" dirty="0"/>
              <a:t>Promowanie oraz wsparcie dla tworzenia podmiotów ekonomii </a:t>
            </a:r>
            <a:r>
              <a:rPr lang="pl-PL" dirty="0" smtClean="0"/>
              <a:t>społecznej</a:t>
            </a:r>
          </a:p>
          <a:p>
            <a:pPr marL="68580" indent="0">
              <a:buNone/>
            </a:pPr>
            <a:endParaRPr lang="pl-PL" dirty="0"/>
          </a:p>
          <a:p>
            <a:r>
              <a:rPr lang="pl-PL" b="1" dirty="0"/>
              <a:t>Przedsięwzięcie 1.4.1 </a:t>
            </a:r>
            <a:r>
              <a:rPr lang="pl-PL" dirty="0"/>
              <a:t>Poszerzanie kompetencji z zakresu </a:t>
            </a:r>
            <a:r>
              <a:rPr lang="pl-PL" dirty="0" smtClean="0"/>
              <a:t>zakładania i </a:t>
            </a:r>
            <a:r>
              <a:rPr lang="pl-PL" dirty="0"/>
              <a:t>funkcjonowania podmiotów Ekonomii Społecznej –(Akademia Ekonomii Społecznej Korony Sądeckiej) -promowanie idei i </a:t>
            </a:r>
            <a:r>
              <a:rPr lang="pl-PL" dirty="0" smtClean="0"/>
              <a:t>mechanizmów</a:t>
            </a:r>
          </a:p>
          <a:p>
            <a:endParaRPr lang="pl-PL" dirty="0"/>
          </a:p>
          <a:p>
            <a:r>
              <a:rPr lang="pl-PL" b="1" dirty="0"/>
              <a:t>Przedsięwzięcie 1.4.2 </a:t>
            </a:r>
            <a:r>
              <a:rPr lang="pl-PL" dirty="0"/>
              <a:t>Wymiana doświadczeń oraz budowanie partnerstw w obszarze ekonomii </a:t>
            </a:r>
            <a:r>
              <a:rPr lang="pl-PL" dirty="0" smtClean="0"/>
              <a:t>społecznej</a:t>
            </a:r>
          </a:p>
          <a:p>
            <a:endParaRPr lang="pl-PL" dirty="0"/>
          </a:p>
          <a:p>
            <a:r>
              <a:rPr lang="pl-PL" b="1" dirty="0"/>
              <a:t>Przedsięwzięcie 1.4.3 </a:t>
            </a:r>
            <a:r>
              <a:rPr lang="pl-PL" dirty="0"/>
              <a:t>Wsparcie aktywności poprzez </a:t>
            </a:r>
            <a:r>
              <a:rPr lang="pl-PL" dirty="0" err="1"/>
              <a:t>utworzeniei</a:t>
            </a:r>
            <a:r>
              <a:rPr lang="pl-PL" dirty="0"/>
              <a:t> udostępnienie lokalnym przetwórcom infrastruktury służącej przetwarzaniu produktów rolnych</a:t>
            </a:r>
          </a:p>
        </p:txBody>
      </p:sp>
    </p:spTree>
    <p:extLst>
      <p:ext uri="{BB962C8B-B14F-4D97-AF65-F5344CB8AC3E}">
        <p14:creationId xmlns:p14="http://schemas.microsoft.com/office/powerpoint/2010/main" val="4057856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smtClean="0">
                <a:solidFill>
                  <a:schemeClr val="tx1">
                    <a:lumMod val="95000"/>
                    <a:lumOff val="5000"/>
                  </a:schemeClr>
                </a:solidFill>
              </a:rPr>
              <a:t>Rozwój turystyki, kultury i rekreacji na obszarze LGD</a:t>
            </a:r>
            <a:endParaRPr lang="pl-PL" dirty="0">
              <a:solidFill>
                <a:schemeClr val="tx1">
                  <a:lumMod val="95000"/>
                  <a:lumOff val="5000"/>
                </a:schemeClr>
              </a:solidFill>
            </a:endParaRPr>
          </a:p>
        </p:txBody>
      </p:sp>
      <p:sp>
        <p:nvSpPr>
          <p:cNvPr id="3" name="Symbol zastępczy zawartości 2"/>
          <p:cNvSpPr>
            <a:spLocks noGrp="1"/>
          </p:cNvSpPr>
          <p:nvPr>
            <p:ph idx="1"/>
          </p:nvPr>
        </p:nvSpPr>
        <p:spPr/>
        <p:txBody>
          <a:bodyPr>
            <a:normAutofit fontScale="70000" lnSpcReduction="20000"/>
          </a:bodyPr>
          <a:lstStyle/>
          <a:p>
            <a:pPr marL="68580" indent="0">
              <a:buNone/>
            </a:pPr>
            <a:r>
              <a:rPr lang="pl-PL" b="1" dirty="0" smtClean="0"/>
              <a:t>Cel </a:t>
            </a:r>
            <a:r>
              <a:rPr lang="pl-PL" b="1" dirty="0"/>
              <a:t>szczegółowy 2.1 </a:t>
            </a:r>
            <a:r>
              <a:rPr lang="pl-PL" dirty="0"/>
              <a:t>Rozbudowa oferty turystyki aktywnej i rekreacji bazującej na lokalnych potencjałach przyczyniająca się do utrzymania lub utworzenia miejsc </a:t>
            </a:r>
            <a:r>
              <a:rPr lang="pl-PL" dirty="0" smtClean="0"/>
              <a:t>pracy</a:t>
            </a:r>
          </a:p>
          <a:p>
            <a:pPr marL="68580" indent="0">
              <a:buNone/>
            </a:pPr>
            <a:endParaRPr lang="pl-PL" dirty="0"/>
          </a:p>
          <a:p>
            <a:r>
              <a:rPr lang="pl-PL" b="1" dirty="0"/>
              <a:t>Przedsięwzięcie 2.1.1</a:t>
            </a:r>
            <a:r>
              <a:rPr lang="pl-PL" dirty="0"/>
              <a:t>Budowa lub modernizacja istniejącej bazy i infrastruktury bazującej na lokalnych potencjałach, sprzyjającej aktywnemu wypoczynkowi mieszkańców i </a:t>
            </a:r>
            <a:r>
              <a:rPr lang="pl-PL" dirty="0" smtClean="0"/>
              <a:t>turystów</a:t>
            </a:r>
          </a:p>
          <a:p>
            <a:endParaRPr lang="pl-PL" dirty="0"/>
          </a:p>
          <a:p>
            <a:r>
              <a:rPr lang="pl-PL" b="1" dirty="0"/>
              <a:t>Przedsięwzięcie 2.1.2 </a:t>
            </a:r>
            <a:r>
              <a:rPr lang="pl-PL" dirty="0"/>
              <a:t>Kreowanie nowych produktów turystycznych na bazie lokalnych </a:t>
            </a:r>
            <a:r>
              <a:rPr lang="pl-PL" dirty="0" smtClean="0"/>
              <a:t>potencjałów</a:t>
            </a:r>
          </a:p>
          <a:p>
            <a:endParaRPr lang="pl-PL" dirty="0"/>
          </a:p>
          <a:p>
            <a:r>
              <a:rPr lang="pl-PL" b="1" dirty="0"/>
              <a:t>Przedsięwzięcie 2.1.3 </a:t>
            </a:r>
            <a:r>
              <a:rPr lang="pl-PL" dirty="0"/>
              <a:t>Poszerzanie oferty rekreacyjnej na terenie LGD bazującej na lokalnych potencjałach</a:t>
            </a:r>
          </a:p>
        </p:txBody>
      </p:sp>
    </p:spTree>
    <p:extLst>
      <p:ext uri="{BB962C8B-B14F-4D97-AF65-F5344CB8AC3E}">
        <p14:creationId xmlns:p14="http://schemas.microsoft.com/office/powerpoint/2010/main" val="3670969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Horyzont">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819</TotalTime>
  <Words>7026</Words>
  <Application>Microsoft Office PowerPoint</Application>
  <PresentationFormat>Pokaz na ekranie (4:3)</PresentationFormat>
  <Paragraphs>877</Paragraphs>
  <Slides>64</Slides>
  <Notes>4</Notes>
  <HiddenSlides>0</HiddenSlides>
  <MMClips>0</MMClips>
  <ScaleCrop>false</ScaleCrop>
  <HeadingPairs>
    <vt:vector size="4" baseType="variant">
      <vt:variant>
        <vt:lpstr>Motyw</vt:lpstr>
      </vt:variant>
      <vt:variant>
        <vt:i4>1</vt:i4>
      </vt:variant>
      <vt:variant>
        <vt:lpstr>Tytuły slajdów</vt:lpstr>
      </vt:variant>
      <vt:variant>
        <vt:i4>64</vt:i4>
      </vt:variant>
    </vt:vector>
  </HeadingPairs>
  <TitlesOfParts>
    <vt:vector size="65" baseType="lpstr">
      <vt:lpstr>Austin</vt:lpstr>
      <vt:lpstr>Prezentacja programu PowerPoint</vt:lpstr>
      <vt:lpstr>Program szkolenia</vt:lpstr>
      <vt:lpstr>Lokalna Strategia Rozwoju na lata 2014-2020</vt:lpstr>
      <vt:lpstr>Cele LSR</vt:lpstr>
      <vt:lpstr>Cel I Rozwój i promowanie przedsiębiorczości</vt:lpstr>
      <vt:lpstr>Cel I Rozwój i promowanie przedsiębiorczości</vt:lpstr>
      <vt:lpstr>Cel I Rozwój i promowanie przedsiębiorczości</vt:lpstr>
      <vt:lpstr>Cel I Rozwój i promowanie przedsiębiorczości</vt:lpstr>
      <vt:lpstr>Rozwój turystyki, kultury i rekreacji na obszarze LGD</vt:lpstr>
      <vt:lpstr>Rozwój turystyki, kultury i rekreacji na obszarze LGD</vt:lpstr>
      <vt:lpstr>Rozwój turystyki, kultury i rekreacji na obszarze LGD</vt:lpstr>
      <vt:lpstr>Rozwój turystyki, kultury i rekreacji na obszarze LGD</vt:lpstr>
      <vt:lpstr>Rozwój wysokiej jakości przestrzeni do życia</vt:lpstr>
      <vt:lpstr>Rozwój wysokiej jakości przestrzeni do życia</vt:lpstr>
      <vt:lpstr>Dotacja na start</vt:lpstr>
      <vt:lpstr>Dotacje na start</vt:lpstr>
      <vt:lpstr>Dotacje na start</vt:lpstr>
      <vt:lpstr>Dotacje na start – warunki udzielenia wsparcia</vt:lpstr>
      <vt:lpstr>Dotacje na start – warunki udzielenia wsparcia</vt:lpstr>
      <vt:lpstr>Wykaz dokumentów niezbędnych do oceny niezbędnych warunków udzielenia wsparcia</vt:lpstr>
      <vt:lpstr>Dotacja na rozwój działalności</vt:lpstr>
      <vt:lpstr>Rozwój działalności gospodarczej</vt:lpstr>
      <vt:lpstr>Rozwój działalności gospodarczej</vt:lpstr>
      <vt:lpstr>Dotacje na rozwój działalności gospodarczej – warunki udzielenia wsparcia</vt:lpstr>
      <vt:lpstr>Dotacje na rozwój działalności gospodarczej – warunki udzielenia wsparcia</vt:lpstr>
      <vt:lpstr>Wykaz dokumentów niezbędnych do oceny niezbędnych warunków udzielenia wsparcia</vt:lpstr>
      <vt:lpstr>Dotacja na projekty infrastrukturalne, niekomercyjne, ogólnodostępne</vt:lpstr>
      <vt:lpstr>Dotacje na projektu infrastrukturalne, niekomercyjne, ogólnodostępne</vt:lpstr>
      <vt:lpstr>Dotacje na projektu infrastrukturalne, niekomercyjne, ogólnodostępne</vt:lpstr>
      <vt:lpstr>Intensywność pomocy na jedną operację wynosi:</vt:lpstr>
      <vt:lpstr>Dotacje na projektu infrastrukturalne, niekomercyjne, ogólnodostępne – warunki udzielenia wsparcia</vt:lpstr>
      <vt:lpstr>Dotacje na rozwój działalności gospodarczej – warunki udzielenia wsparcia</vt:lpstr>
      <vt:lpstr>Wykaz dokumentów niezbędnych do oceny niezbędnych warunków udzielenia wsparcia</vt:lpstr>
      <vt:lpstr>2 etapy oceny projektu</vt:lpstr>
      <vt:lpstr>Ocena w LGD</vt:lpstr>
      <vt:lpstr>Karta PROW 2014-2020- omówienie</vt:lpstr>
      <vt:lpstr>Karta PROW 2014-2020- omówienie</vt:lpstr>
      <vt:lpstr>Karta PROW 2014-2020- omówienie</vt:lpstr>
      <vt:lpstr>Karta PROW 2014-2020- omówienie</vt:lpstr>
      <vt:lpstr>Karta PROW 2014-2020- omówienie</vt:lpstr>
      <vt:lpstr>Karta PROW 2014-2020- omówienie</vt:lpstr>
      <vt:lpstr>Karta PROW 2014-2020- omówienie</vt:lpstr>
      <vt:lpstr>Karta PROW 2014-2020- omówienie</vt:lpstr>
      <vt:lpstr>Prezentacja programu PowerPoint</vt:lpstr>
      <vt:lpstr>Zintegrowanie podmiotów lub zasobów</vt:lpstr>
      <vt:lpstr>POZYTYWNY WPŁYW NA SYTACJĘ GRUPY DEFAWORYZOWANEJ OKREŚLONEJ W LSR W KONTEKŚCIE DOSTĘPU DO RYNKU PRACY</vt:lpstr>
      <vt:lpstr>Tworzenie nowych miejsc pracy</vt:lpstr>
      <vt:lpstr>INNOWACYJNOŚĆ</vt:lpstr>
      <vt:lpstr>WYSOKOŚĆ WKŁADU WŁASNEGO</vt:lpstr>
      <vt:lpstr>WIELKOŚĆ MIEJSCOWOŚCI</vt:lpstr>
      <vt:lpstr>POZYTYWNY WPŁYW NA ŚRODOWISKO I ŁAGODOZENIE ZMIAN KLIMATU</vt:lpstr>
      <vt:lpstr>REALIZACJA POTRZEB LOKALNEJ SPOŁECZNOŚCI PRZY JEDNOCZESNYM WYKORZYSTANIU LOKALNYCH POTENCJAŁÓW</vt:lpstr>
      <vt:lpstr>KORZYSTANIE Z DORADZTWA INDYWIDUALNEGO W LGD „KORONA SĄDECKA”</vt:lpstr>
      <vt:lpstr>MIEJSCE ZAMIESZKANIA/ADRES GŁÓWNEGO MIEJSCA WYKONYWANIA DZIAŁALNOŚCI/SIEDZIBA  WNIOSKODAWCY</vt:lpstr>
      <vt:lpstr>Prezentacja programu PowerPoint</vt:lpstr>
      <vt:lpstr>Prezentacja programu PowerPoint</vt:lpstr>
      <vt:lpstr>Pozostałe warunki udzielenia pomocy</vt:lpstr>
      <vt:lpstr>Grupy defaworyzowane</vt:lpstr>
      <vt:lpstr>PKD WYKLUCZONE</vt:lpstr>
      <vt:lpstr>Koszty kwalifikowalne</vt:lpstr>
      <vt:lpstr>WSZYSTKIE KOSZTY MUSZĄ BYĆ UZASADNIONE ZAKRESEM OPERACJI, NIZBĘDNE DO OSIĄGNIĘCIA CELU ORAZ RACJONALNE.</vt:lpstr>
      <vt:lpstr>Obowiązki beneficjenta</vt:lpstr>
      <vt:lpstr>Analiza formularza wniosku o dofinansowanie</vt:lpstr>
      <vt:lpstr>Dziękuję za uwagę LGD „KORONA SĄDECKA” Ul. Papieska 2, 33-395 Chełmiec  tel. 18 414 56 55/ 660 675 601</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mdabrowska</dc:creator>
  <cp:lastModifiedBy>mdabrowska</cp:lastModifiedBy>
  <cp:revision>71</cp:revision>
  <dcterms:created xsi:type="dcterms:W3CDTF">2019-08-22T06:52:41Z</dcterms:created>
  <dcterms:modified xsi:type="dcterms:W3CDTF">2019-08-26T06:08:24Z</dcterms:modified>
</cp:coreProperties>
</file>